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66" r:id="rId9"/>
    <p:sldId id="263" r:id="rId10"/>
    <p:sldId id="264" r:id="rId11"/>
    <p:sldId id="265" r:id="rId12"/>
    <p:sldId id="283" r:id="rId13"/>
    <p:sldId id="284" r:id="rId14"/>
    <p:sldId id="269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21C"/>
    <a:srgbClr val="8D236A"/>
    <a:srgbClr val="9E0000"/>
    <a:srgbClr val="FF9900"/>
    <a:srgbClr val="FFC26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EE0F-5A87-88DA-0D4B-C4EC993CE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00EF0-5B58-902A-0E97-E16FDBA47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5227C-11C1-23A3-3861-3B2DB8640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8C9D8-7B49-88DC-6B13-F21ED752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D75C3-2864-3E8B-93BA-790C99E3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2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FE50-DAA9-A92D-2060-DA0DC063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942AE-623F-FB16-FDE0-F66D70913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964AD-AD67-4226-B425-E8B26395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56F80-FAC3-E0CF-CF0F-06E82097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56C42-5FBC-5CF2-74C0-8B5D7C54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A2AEEB-E6CC-EE4B-B1E7-90D5EA6E5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0420F-FD12-526D-5624-A559E0DC1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C2CBD-C7A8-3084-15EF-00C19A702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D2983-4F24-3226-7023-C0A21C2E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732DF-FBBB-180E-924A-0DEC8AEB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7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4D18-6F4E-57BA-4D2B-ED704084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0E36D-11C0-2AA2-D163-37C3B6CF4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3D6A8-F153-34E8-7AE5-C346FF89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D333-215A-C57B-1E4E-3593C8D4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B9C-D538-AEB3-1630-DEB54A6D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6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C54E-4C6F-9C4F-B513-ED464482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6ED3C-07DD-2F81-0F06-A850DCCE7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5F7FE-E287-4732-8DDD-CFF3EC67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8BA79-832F-F6FB-529A-96A2478A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7A562-9D2A-B390-1CB7-E68F9A9B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0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9689-9752-8343-FE82-A0FB2078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80B6-9F49-B271-F72D-A2BA03E9A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5E8E-5436-8F70-0543-01EB735B8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D9923-8C57-714E-199D-31EED0E1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3B463-EA71-7009-86E4-D14B48EB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887A6-0043-AF95-A594-5B149519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9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9397-0B69-3B15-83A2-4E7984C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A1F20-A698-2371-A4C3-D615398CB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F8B00-4A0B-2094-9D22-8A7141EA3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37A4F-A806-8AF7-2F68-6FD3B109E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EE0FB-8673-E98A-0D21-683730DF3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E8272-955C-C8A1-EC33-2A7D6CA8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8120C-9537-FDF1-2638-E37C9AEC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42198-4E8C-85DD-DADF-23CE4B5A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0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1467-CC4F-9A5F-3630-007A7AA9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515F0-A073-33B6-2CD4-1ECD7597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40ADA1-6F9B-CD47-F783-B420A6A4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0F7E3-4896-4AFB-2E1A-2B3CBA9A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C72A6-28D6-E748-B784-F31F7EBBA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50E52-6A96-02A6-85A1-C42B82B0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D545C-676F-8B5E-828B-BAB22F09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E396-B6D6-8C20-0376-E9062FDB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F4E26-BDB5-5A55-1911-C50C12DE6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280CA-D413-371D-D9F3-CF6B2A174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BFE03-AB4C-C127-9C3D-2A84B65B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207E1-B858-8DEC-2F03-4F871C3A7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D7629-30D5-6169-37C9-884452215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E495-68EA-39D0-2855-365B248D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C8C2D-DD69-C941-EE74-66035D666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AF38D-7C5D-52E7-A3F5-BB32EE223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100EF-2AEB-FF90-FBE0-DDFCEF83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84898-7455-883B-C53E-8599CBEC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7B56D-AEC2-5B55-87FE-CC39AD3E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C47D9E-D453-50CC-41DD-811DA2A8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10A7F-319C-E5A1-4BC3-DAD7EAE06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DD30E-7348-1D91-1276-45A5EF238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10460-96C4-4B22-8E6E-CCB41F87CA2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69D7F-4A44-DB3A-0189-06354B164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784CB-39CE-2E40-6FDB-F605CE84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3F57B7-10C2-4F23-B6EB-D918F8C01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5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F6DA39-CC54-6A5B-DEB5-6FC5C2B626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72E940-F28F-2253-5C4C-F1330402461A}"/>
              </a:ext>
            </a:extLst>
          </p:cNvPr>
          <p:cNvSpPr/>
          <p:nvPr/>
        </p:nvSpPr>
        <p:spPr>
          <a:xfrm>
            <a:off x="786581" y="0"/>
            <a:ext cx="6322142" cy="1477656"/>
          </a:xfrm>
          <a:prstGeom prst="rect">
            <a:avLst/>
          </a:prstGeom>
          <a:solidFill>
            <a:srgbClr val="FFC269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Sustainable Development Goal 9 - Wikipedia">
            <a:extLst>
              <a:ext uri="{FF2B5EF4-FFF2-40B4-BE49-F238E27FC236}">
                <a16:creationId xmlns:a16="http://schemas.microsoft.com/office/drawing/2014/main" id="{47DAF7E4-13A5-DD0E-5F50-D64CEF16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501" y="1156540"/>
            <a:ext cx="1772920" cy="17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7F87B-2229-78D3-B59F-A8921683E346}"/>
              </a:ext>
            </a:extLst>
          </p:cNvPr>
          <p:cNvSpPr txBox="1"/>
          <p:nvPr/>
        </p:nvSpPr>
        <p:spPr>
          <a:xfrm>
            <a:off x="595625" y="1421704"/>
            <a:ext cx="8976852" cy="5435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“Building Justly: Whose Progress?”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2400" b="1" i="1" kern="100" dirty="0"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SDG 9: Industry, Innovation, and Infrastructure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200" b="1" dirty="0">
                <a:solidFill>
                  <a:srgbClr val="7030A0"/>
                </a:solidFill>
              </a:rPr>
              <a:t>“Construir con justicia: ¿el progreso de quién?”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7030A0"/>
                </a:solidFill>
              </a:rPr>
              <a:t>ODS 9: Industria, </a:t>
            </a:r>
            <a:r>
              <a:rPr lang="en-US" sz="2400" b="1" i="1" dirty="0" err="1">
                <a:solidFill>
                  <a:srgbClr val="7030A0"/>
                </a:solidFill>
              </a:rPr>
              <a:t>Innovación</a:t>
            </a:r>
            <a:r>
              <a:rPr lang="en-US" sz="2400" b="1" i="1" dirty="0">
                <a:solidFill>
                  <a:srgbClr val="7030A0"/>
                </a:solidFill>
              </a:rPr>
              <a:t> e </a:t>
            </a:r>
            <a:r>
              <a:rPr lang="en-US" sz="2400" b="1" i="1" dirty="0" err="1">
                <a:solidFill>
                  <a:srgbClr val="7030A0"/>
                </a:solidFill>
              </a:rPr>
              <a:t>Infraestructura</a:t>
            </a:r>
            <a:endParaRPr lang="en-US" sz="2400" b="1" i="1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0070C0"/>
                </a:solidFill>
              </a:rPr>
              <a:t>« Construire avec justice : le progrès de qui ? »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i="1" dirty="0">
                <a:solidFill>
                  <a:srgbClr val="0070C0"/>
                </a:solidFill>
              </a:rPr>
              <a:t>ODD 9 : Industrie, innovation et infrastructures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“Construir com justiça: o progresso de quem?”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ODS 9: Indústria, Inovação e Infraestrutura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4B492-9C42-1CA4-1451-4A0AFD97E249}"/>
              </a:ext>
            </a:extLst>
          </p:cNvPr>
          <p:cNvSpPr txBox="1"/>
          <p:nvPr/>
        </p:nvSpPr>
        <p:spPr>
          <a:xfrm>
            <a:off x="8426245" y="361366"/>
            <a:ext cx="3864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E0000"/>
                </a:solidFill>
                <a:latin typeface="Candara" panose="020E0502030303020204" pitchFamily="34" charset="0"/>
              </a:rPr>
              <a:t>Friday, 13 February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604C78-7748-FA30-42CA-78282DA5C285}"/>
              </a:ext>
            </a:extLst>
          </p:cNvPr>
          <p:cNvGrpSpPr/>
          <p:nvPr/>
        </p:nvGrpSpPr>
        <p:grpSpPr>
          <a:xfrm>
            <a:off x="1118539" y="-69114"/>
            <a:ext cx="5953180" cy="1546770"/>
            <a:chOff x="1118539" y="-69114"/>
            <a:chExt cx="5953180" cy="15467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26ED4C-3D5F-A005-933B-C0D311D751C0}"/>
                </a:ext>
              </a:extLst>
            </p:cNvPr>
            <p:cNvSpPr txBox="1"/>
            <p:nvPr/>
          </p:nvSpPr>
          <p:spPr>
            <a:xfrm>
              <a:off x="2068678" y="-69114"/>
              <a:ext cx="5003041" cy="1546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24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24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24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24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1028" name="Picture 4" descr="Welcome - JCoR">
              <a:extLst>
                <a:ext uri="{FF2B5EF4-FFF2-40B4-BE49-F238E27FC236}">
                  <a16:creationId xmlns:a16="http://schemas.microsoft.com/office/drawing/2014/main" id="{972BEDB6-8739-C4B2-0F9F-802E657F6B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39" y="0"/>
              <a:ext cx="967478" cy="1477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312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E95635-C3E0-85B7-8B5F-24273D646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0C712-4066-B44A-A841-E12AF72D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9313" b="144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177FE-86E6-E8C1-CF5C-B2ADBA252E2A}"/>
              </a:ext>
            </a:extLst>
          </p:cNvPr>
          <p:cNvSpPr txBox="1"/>
          <p:nvPr/>
        </p:nvSpPr>
        <p:spPr>
          <a:xfrm>
            <a:off x="266656" y="1427817"/>
            <a:ext cx="2895185" cy="4617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</a:rPr>
              <a:t>Question 2: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What infrastructure in YOUR community still doesn’t work?</a:t>
            </a:r>
            <a:b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What’s missing?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What keeps people behind?</a:t>
            </a:r>
            <a:endParaRPr lang="en-US" sz="20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Share in the chat.</a:t>
            </a:r>
            <a:endParaRPr lang="en-US" sz="20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938AD-B873-AB5E-6559-50225B3500EA}"/>
              </a:ext>
            </a:extLst>
          </p:cNvPr>
          <p:cNvSpPr txBox="1"/>
          <p:nvPr/>
        </p:nvSpPr>
        <p:spPr>
          <a:xfrm>
            <a:off x="9633332" y="1427817"/>
            <a:ext cx="25586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E621C"/>
                </a:solidFill>
              </a:rPr>
              <a:t>Pregunta 2:</a:t>
            </a:r>
            <a:br>
              <a:rPr lang="es-ES" dirty="0">
                <a:solidFill>
                  <a:srgbClr val="2E621C"/>
                </a:solidFill>
              </a:rPr>
            </a:br>
            <a:endParaRPr lang="es-ES" dirty="0">
              <a:solidFill>
                <a:srgbClr val="2E621C"/>
              </a:solidFill>
            </a:endParaRPr>
          </a:p>
          <a:p>
            <a:endParaRPr lang="es-ES" dirty="0">
              <a:solidFill>
                <a:srgbClr val="2E621C"/>
              </a:solidFill>
            </a:endParaRPr>
          </a:p>
          <a:p>
            <a:r>
              <a:rPr lang="es-ES" b="1" dirty="0">
                <a:solidFill>
                  <a:srgbClr val="2E621C"/>
                </a:solidFill>
              </a:rPr>
              <a:t>¿Qué infraestructura de TU comunidad sigue sin funcionar?</a:t>
            </a:r>
          </a:p>
          <a:p>
            <a:r>
              <a:rPr lang="es-ES" b="1" dirty="0">
                <a:solidFill>
                  <a:srgbClr val="2E621C"/>
                </a:solidFill>
              </a:rPr>
              <a:t>¿Qué falta?</a:t>
            </a:r>
          </a:p>
          <a:p>
            <a:endParaRPr lang="es-ES" b="1" dirty="0">
              <a:solidFill>
                <a:srgbClr val="2E621C"/>
              </a:solidFill>
            </a:endParaRPr>
          </a:p>
          <a:p>
            <a:endParaRPr lang="es-ES" b="1" dirty="0">
              <a:solidFill>
                <a:srgbClr val="2E621C"/>
              </a:solidFill>
            </a:endParaRPr>
          </a:p>
          <a:p>
            <a:r>
              <a:rPr lang="es-ES" b="1" dirty="0">
                <a:solidFill>
                  <a:srgbClr val="2E621C"/>
                </a:solidFill>
              </a:rPr>
              <a:t>¿Qué impide que la gente avance?</a:t>
            </a:r>
          </a:p>
          <a:p>
            <a:endParaRPr lang="es-ES" b="1" dirty="0">
              <a:solidFill>
                <a:srgbClr val="2E621C"/>
              </a:solidFill>
            </a:endParaRPr>
          </a:p>
          <a:p>
            <a:endParaRPr lang="es-ES" b="1" dirty="0">
              <a:solidFill>
                <a:srgbClr val="2E621C"/>
              </a:solidFill>
            </a:endParaRPr>
          </a:p>
          <a:p>
            <a:endParaRPr lang="es-ES" b="1" dirty="0">
              <a:solidFill>
                <a:srgbClr val="2E621C"/>
              </a:solidFill>
            </a:endParaRPr>
          </a:p>
          <a:p>
            <a:r>
              <a:rPr lang="es-ES" b="1" dirty="0">
                <a:solidFill>
                  <a:srgbClr val="2E621C"/>
                </a:solidFill>
              </a:rPr>
              <a:t>Comparte tu opinión en el chat.</a:t>
            </a:r>
            <a:endParaRPr lang="en-US" b="1" dirty="0">
              <a:solidFill>
                <a:srgbClr val="2E621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D599D-3697-6847-3E61-028158DE7635}"/>
              </a:ext>
            </a:extLst>
          </p:cNvPr>
          <p:cNvSpPr txBox="1"/>
          <p:nvPr/>
        </p:nvSpPr>
        <p:spPr>
          <a:xfrm>
            <a:off x="6471494" y="1427817"/>
            <a:ext cx="25586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Question 2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Quelles sont les infrastructures qui ne fonctionnent pas encore dans VOTRE communauté ?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Que manque-t-il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Qu'est-ce qui fait que les gens restent à la traîne ?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Partagez-le dans le chat.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DABE8-70BB-0E78-FCC8-EC5CEE1E1463}"/>
              </a:ext>
            </a:extLst>
          </p:cNvPr>
          <p:cNvSpPr txBox="1"/>
          <p:nvPr/>
        </p:nvSpPr>
        <p:spPr>
          <a:xfrm>
            <a:off x="3161841" y="1427817"/>
            <a:ext cx="24264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D236A"/>
                </a:solidFill>
              </a:rPr>
              <a:t>Pregunta</a:t>
            </a:r>
            <a:r>
              <a:rPr lang="en-US" b="1" dirty="0">
                <a:solidFill>
                  <a:srgbClr val="8D236A"/>
                </a:solidFill>
              </a:rPr>
              <a:t> 2:</a:t>
            </a:r>
          </a:p>
          <a:p>
            <a:endParaRPr lang="en-US" b="1" dirty="0">
              <a:solidFill>
                <a:srgbClr val="8D236A"/>
              </a:solidFill>
            </a:endParaRPr>
          </a:p>
          <a:p>
            <a:endParaRPr lang="en-U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¿Qué infraestructura de TU comunidad sigue sin funcionar?</a:t>
            </a:r>
          </a:p>
          <a:p>
            <a:r>
              <a:rPr lang="es-ES" b="1" dirty="0">
                <a:solidFill>
                  <a:srgbClr val="8D236A"/>
                </a:solidFill>
              </a:rPr>
              <a:t>¿Qué falta?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¿Qué impide que la gente avance?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Comparte tu opinión en el chat.</a:t>
            </a:r>
            <a:endParaRPr lang="en-US" b="1" dirty="0">
              <a:solidFill>
                <a:srgbClr val="8D236A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696826-2935-C985-1917-06B86D5A5B41}"/>
              </a:ext>
            </a:extLst>
          </p:cNvPr>
          <p:cNvGrpSpPr/>
          <p:nvPr/>
        </p:nvGrpSpPr>
        <p:grpSpPr>
          <a:xfrm>
            <a:off x="9166700" y="5952132"/>
            <a:ext cx="3025300" cy="951863"/>
            <a:chOff x="1118540" y="-48659"/>
            <a:chExt cx="3069274" cy="8308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6FF157-9F35-6E4D-682D-34779A238FFE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8" name="Picture 4" descr="Welcome - JCoR">
              <a:extLst>
                <a:ext uri="{FF2B5EF4-FFF2-40B4-BE49-F238E27FC236}">
                  <a16:creationId xmlns:a16="http://schemas.microsoft.com/office/drawing/2014/main" id="{02EF7EBB-0583-EA93-D9F5-66E4C76FDE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7783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648BF-EB50-A1EB-9FA5-E33CAE28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0CD94-4456-9A49-C25F-5EA03782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4A605C-E88E-F61B-5A5D-8F0D8EE9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2666999" y="-186813"/>
            <a:ext cx="7044813" cy="704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1DBB6D-17D3-0088-CAB2-693CC9BE414D}"/>
              </a:ext>
            </a:extLst>
          </p:cNvPr>
          <p:cNvSpPr txBox="1"/>
          <p:nvPr/>
        </p:nvSpPr>
        <p:spPr>
          <a:xfrm>
            <a:off x="344129" y="752227"/>
            <a:ext cx="2685510" cy="5811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dirty="0"/>
              <a:t>Question 3: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If you could BUILD something your community needs, what would it be?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What would make life more just?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Share in the chat.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1A22E-5FBB-23B9-801F-B71A5F0A4C08}"/>
              </a:ext>
            </a:extLst>
          </p:cNvPr>
          <p:cNvSpPr txBox="1"/>
          <p:nvPr/>
        </p:nvSpPr>
        <p:spPr>
          <a:xfrm>
            <a:off x="3241546" y="766324"/>
            <a:ext cx="268551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Pregunta 3: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Si pudieras CONSTRUIR algo que tu comunidad necesita, ¿qué sería?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¿Qué haría que la vida fuera más justa?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Comparte tu opinión en el chat.</a:t>
            </a:r>
            <a:endParaRPr lang="en-US" b="1" dirty="0">
              <a:solidFill>
                <a:srgbClr val="8D236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7359A-E744-EDD7-C766-EF1177E8E46F}"/>
              </a:ext>
            </a:extLst>
          </p:cNvPr>
          <p:cNvSpPr txBox="1"/>
          <p:nvPr/>
        </p:nvSpPr>
        <p:spPr>
          <a:xfrm>
            <a:off x="6524573" y="766324"/>
            <a:ext cx="27734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Question 3 :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Si vous pouviez CONSTRUIRE quelque chose dont votre communauté a besoin, qu'est-ce que ce serait ?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Qu'est-ce qui rendrait la vie plus juste?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Partagez dans le chat.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FEAE5-BA0C-F2F2-59D3-03F170B6F74F}"/>
              </a:ext>
            </a:extLst>
          </p:cNvPr>
          <p:cNvSpPr txBox="1"/>
          <p:nvPr/>
        </p:nvSpPr>
        <p:spPr>
          <a:xfrm>
            <a:off x="9525001" y="766324"/>
            <a:ext cx="23465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Pergunta 3:</a:t>
            </a:r>
          </a:p>
          <a:p>
            <a:endParaRPr lang="pt-BR" b="1" dirty="0">
              <a:solidFill>
                <a:srgbClr val="2E621C"/>
              </a:solidFill>
            </a:endParaRPr>
          </a:p>
          <a:p>
            <a:endParaRPr lang="pt-BR" b="1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Se você pudesse CONSTRUIR algo de que sua comunidade precisa, o que seria?</a:t>
            </a:r>
          </a:p>
          <a:p>
            <a:endParaRPr lang="pt-BR" b="1" dirty="0">
              <a:solidFill>
                <a:srgbClr val="2E621C"/>
              </a:solidFill>
            </a:endParaRPr>
          </a:p>
          <a:p>
            <a:endParaRPr lang="pt-BR" b="1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O que tornaria a vida mais justa?</a:t>
            </a:r>
          </a:p>
          <a:p>
            <a:endParaRPr lang="pt-BR" b="1" dirty="0">
              <a:solidFill>
                <a:srgbClr val="2E621C"/>
              </a:solidFill>
            </a:endParaRPr>
          </a:p>
          <a:p>
            <a:endParaRPr lang="pt-BR" b="1" dirty="0">
              <a:solidFill>
                <a:srgbClr val="2E621C"/>
              </a:solidFill>
            </a:endParaRPr>
          </a:p>
          <a:p>
            <a:endParaRPr lang="pt-BR" b="1" dirty="0">
              <a:solidFill>
                <a:srgbClr val="2E621C"/>
              </a:solidFill>
            </a:endParaRPr>
          </a:p>
          <a:p>
            <a:endParaRPr lang="pt-BR" b="1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Compartilhe no chat.</a:t>
            </a:r>
            <a:endParaRPr lang="en-US" b="1" dirty="0">
              <a:solidFill>
                <a:srgbClr val="2E621C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47C903-672F-BDD7-8568-86598795194A}"/>
              </a:ext>
            </a:extLst>
          </p:cNvPr>
          <p:cNvGrpSpPr/>
          <p:nvPr/>
        </p:nvGrpSpPr>
        <p:grpSpPr>
          <a:xfrm>
            <a:off x="86765" y="5852702"/>
            <a:ext cx="3025300" cy="951863"/>
            <a:chOff x="1118540" y="-48659"/>
            <a:chExt cx="3069274" cy="830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9D1E52-1526-49D6-6886-661C8B83CB1C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8" name="Picture 4" descr="Welcome - JCoR">
              <a:extLst>
                <a:ext uri="{FF2B5EF4-FFF2-40B4-BE49-F238E27FC236}">
                  <a16:creationId xmlns:a16="http://schemas.microsoft.com/office/drawing/2014/main" id="{11C45ED7-B0D3-8B09-9378-BD9289D72D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6030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81723-A5BA-D398-4A34-C293C0BD4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36CFD-7AF1-B2B1-31CC-81F6D35A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6BB81-0E61-148F-D8DC-79693C7F9054}"/>
              </a:ext>
            </a:extLst>
          </p:cNvPr>
          <p:cNvSpPr txBox="1"/>
          <p:nvPr/>
        </p:nvSpPr>
        <p:spPr>
          <a:xfrm>
            <a:off x="285136" y="595841"/>
            <a:ext cx="2755519" cy="579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Loving Lord,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bring these stories before you: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stories of access and exclusion,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stories of connection and neglect,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stories of hope—and of waiting too long.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Teach us to see infrastructure not just as concrete and steel,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but as systems that either protect life—or deny it.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A762-58C8-A75C-E8DF-3AB431E502AC}"/>
              </a:ext>
            </a:extLst>
          </p:cNvPr>
          <p:cNvSpPr txBox="1"/>
          <p:nvPr/>
        </p:nvSpPr>
        <p:spPr>
          <a:xfrm>
            <a:off x="3197646" y="595841"/>
            <a:ext cx="26192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Dios amoroso, traemos estas historias ante ti: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historias de acceso y de exclusión, </a:t>
            </a:r>
          </a:p>
          <a:p>
            <a:r>
              <a:rPr lang="es-ES" b="1" dirty="0">
                <a:solidFill>
                  <a:srgbClr val="8D236A"/>
                </a:solidFill>
              </a:rPr>
              <a:t>historias de conexión y de abandono, </a:t>
            </a:r>
          </a:p>
          <a:p>
            <a:r>
              <a:rPr lang="es-ES" b="1" dirty="0">
                <a:solidFill>
                  <a:srgbClr val="8D236A"/>
                </a:solidFill>
              </a:rPr>
              <a:t>historias de esperanza—y de esperar demasiado tiempo.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Enséñanos a ver la infraestructura no solo como cemento y </a:t>
            </a:r>
            <a:r>
              <a:rPr lang="es-ES" b="1" dirty="0" err="1">
                <a:solidFill>
                  <a:srgbClr val="8D236A"/>
                </a:solidFill>
              </a:rPr>
              <a:t>acero,sino</a:t>
            </a:r>
            <a:r>
              <a:rPr lang="es-ES" b="1" dirty="0">
                <a:solidFill>
                  <a:srgbClr val="8D236A"/>
                </a:solidFill>
              </a:rPr>
              <a:t> como sistemas que pueden proteger la vida—o negarla.</a:t>
            </a:r>
            <a:endParaRPr lang="en-US" b="1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7994F-9B21-5C2A-893A-77AC94D1C7A6}"/>
              </a:ext>
            </a:extLst>
          </p:cNvPr>
          <p:cNvSpPr txBox="1"/>
          <p:nvPr/>
        </p:nvSpPr>
        <p:spPr>
          <a:xfrm>
            <a:off x="6095999" y="595841"/>
            <a:ext cx="286805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Dieu aimant, nous te présentons ces histoires :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des histoires d’accès et d’exclusion,</a:t>
            </a:r>
          </a:p>
          <a:p>
            <a:r>
              <a:rPr lang="fr-FR" b="1" dirty="0">
                <a:solidFill>
                  <a:srgbClr val="0070C0"/>
                </a:solidFill>
              </a:rPr>
              <a:t>des histoires de connexion et d’abandon,</a:t>
            </a:r>
          </a:p>
          <a:p>
            <a:r>
              <a:rPr lang="fr-FR" b="1" dirty="0">
                <a:solidFill>
                  <a:srgbClr val="0070C0"/>
                </a:solidFill>
              </a:rPr>
              <a:t>des histoires d’espérance — et d’attente trop longue.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Apprends-nous à voir les infrastructures non seulement comme du béton et de l’</a:t>
            </a:r>
            <a:r>
              <a:rPr lang="fr-FR" b="1" dirty="0" err="1">
                <a:solidFill>
                  <a:srgbClr val="0070C0"/>
                </a:solidFill>
              </a:rPr>
              <a:t>acier,mais</a:t>
            </a:r>
            <a:r>
              <a:rPr lang="fr-FR" b="1" dirty="0">
                <a:solidFill>
                  <a:srgbClr val="0070C0"/>
                </a:solidFill>
              </a:rPr>
              <a:t> comme des systèmes qui peuvent protéger la vie — ou la nier.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D3BF4-59B8-E360-98F3-BD98CE4B126D}"/>
              </a:ext>
            </a:extLst>
          </p:cNvPr>
          <p:cNvSpPr txBox="1"/>
          <p:nvPr/>
        </p:nvSpPr>
        <p:spPr>
          <a:xfrm>
            <a:off x="9151345" y="595841"/>
            <a:ext cx="304063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Deus amoroso,trazemos estas histórias diante de ti:</a:t>
            </a:r>
          </a:p>
          <a:p>
            <a:endParaRPr lang="pt-BR" b="1" dirty="0">
              <a:solidFill>
                <a:srgbClr val="2E621C"/>
              </a:solidFill>
            </a:endParaRPr>
          </a:p>
          <a:p>
            <a:endParaRPr lang="pt-BR" b="1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histórias de acesso e de exclusão,</a:t>
            </a:r>
          </a:p>
          <a:p>
            <a:r>
              <a:rPr lang="pt-BR" b="1" dirty="0">
                <a:solidFill>
                  <a:srgbClr val="2E621C"/>
                </a:solidFill>
              </a:rPr>
              <a:t>histórias de conexão e de abandono,</a:t>
            </a:r>
          </a:p>
          <a:p>
            <a:r>
              <a:rPr lang="pt-BR" b="1" dirty="0">
                <a:solidFill>
                  <a:srgbClr val="2E621C"/>
                </a:solidFill>
              </a:rPr>
              <a:t>histórias de esperança — e de esperar por tempo demais.</a:t>
            </a:r>
          </a:p>
          <a:p>
            <a:endParaRPr lang="pt-BR" b="1" dirty="0">
              <a:solidFill>
                <a:srgbClr val="2E621C"/>
              </a:solidFill>
            </a:endParaRPr>
          </a:p>
          <a:p>
            <a:endParaRPr lang="pt-BR" b="1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Ensina-nos a ver a infraestrutura não apenas como concreto e aço,mas como sistemas que podem proteger a vida — ou negá-la.</a:t>
            </a:r>
            <a:endParaRPr lang="en-US" b="1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47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57AA-E8AD-4229-3B9A-0DA7A52FA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A6213-3DCE-50FF-56ED-A883362BBD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34AB19C-3CC5-757F-25BC-648C049EE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 b="21237"/>
          <a:stretch>
            <a:fillRect/>
          </a:stretch>
        </p:blipFill>
        <p:spPr bwMode="auto">
          <a:xfrm>
            <a:off x="7089058" y="1"/>
            <a:ext cx="5102922" cy="20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pplications of Carbon Monoxide (CO) in Mining, Quarrying and Oil &amp; Gas  Extraction Industry - GAO Tek">
            <a:extLst>
              <a:ext uri="{FF2B5EF4-FFF2-40B4-BE49-F238E27FC236}">
                <a16:creationId xmlns:a16="http://schemas.microsoft.com/office/drawing/2014/main" id="{24528017-E4FB-1E16-B01D-2E854AC3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8" y="0"/>
            <a:ext cx="67056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92407-60F6-F654-F771-F7CE0F50CEF0}"/>
              </a:ext>
            </a:extLst>
          </p:cNvPr>
          <p:cNvSpPr txBox="1"/>
          <p:nvPr/>
        </p:nvSpPr>
        <p:spPr>
          <a:xfrm>
            <a:off x="45982" y="2045158"/>
            <a:ext cx="27877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God of justice, we do not come to you with illusions.</a:t>
            </a:r>
            <a:br>
              <a:rPr lang="en-US" sz="1600" b="1" dirty="0"/>
            </a:br>
            <a:endParaRPr lang="en-US" sz="1600" b="1" dirty="0"/>
          </a:p>
          <a:p>
            <a:r>
              <a:rPr lang="en-US" sz="1600" b="1" dirty="0"/>
              <a:t>We know the cost of this world’s so-called progress.</a:t>
            </a:r>
          </a:p>
          <a:p>
            <a:endParaRPr lang="en-US" sz="1600" b="1" dirty="0"/>
          </a:p>
          <a:p>
            <a:r>
              <a:rPr lang="en-US" sz="1600" b="1" dirty="0"/>
              <a:t>We know it in the lungs of miners who dig for the minerals that power our lives.</a:t>
            </a:r>
            <a:br>
              <a:rPr lang="en-US" sz="1600" b="1" dirty="0"/>
            </a:br>
            <a:endParaRPr lang="en-US" sz="1600" b="1" dirty="0"/>
          </a:p>
          <a:p>
            <a:r>
              <a:rPr lang="en-US" sz="1600" b="1" dirty="0"/>
              <a:t>We know it in the hands of workers who make the devices that connect us.</a:t>
            </a:r>
          </a:p>
          <a:p>
            <a:endParaRPr lang="en-US" sz="1600" b="1" dirty="0"/>
          </a:p>
          <a:p>
            <a:r>
              <a:rPr lang="en-US" sz="1600" b="1" dirty="0"/>
              <a:t>We know it in families displaced in the name of “development.</a:t>
            </a:r>
            <a:br>
              <a:rPr lang="en-US" sz="1600" b="1" dirty="0"/>
            </a:br>
            <a:endParaRPr lang="en-US" sz="1600" b="1" dirty="0"/>
          </a:p>
        </p:txBody>
      </p:sp>
      <p:pic>
        <p:nvPicPr>
          <p:cNvPr id="5122" name="Picture 2" descr="Construction Workers on Scaffolding in Nairobi · Free Stock Photo">
            <a:extLst>
              <a:ext uri="{FF2B5EF4-FFF2-40B4-BE49-F238E27FC236}">
                <a16:creationId xmlns:a16="http://schemas.microsoft.com/office/drawing/2014/main" id="{55C7CD6D-0662-08A0-150E-67C988622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 b="6725"/>
          <a:stretch>
            <a:fillRect/>
          </a:stretch>
        </p:blipFill>
        <p:spPr bwMode="auto">
          <a:xfrm>
            <a:off x="-1" y="0"/>
            <a:ext cx="378675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E193E-BDC2-BD06-7ADD-80C6FFF2B13F}"/>
              </a:ext>
            </a:extLst>
          </p:cNvPr>
          <p:cNvSpPr txBox="1"/>
          <p:nvPr/>
        </p:nvSpPr>
        <p:spPr>
          <a:xfrm>
            <a:off x="9198146" y="2029769"/>
            <a:ext cx="2993834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E621C"/>
                </a:solidFill>
              </a:rPr>
              <a:t>Deus da justiça, não viemos a ti com ilusões.</a:t>
            </a:r>
          </a:p>
          <a:p>
            <a:endParaRPr lang="pt-BR" sz="1000" b="1" dirty="0">
              <a:solidFill>
                <a:srgbClr val="2E621C"/>
              </a:solidFill>
            </a:endParaRPr>
          </a:p>
          <a:p>
            <a:r>
              <a:rPr lang="pt-BR" sz="1600" b="1" dirty="0">
                <a:solidFill>
                  <a:srgbClr val="2E621C"/>
                </a:solidFill>
              </a:rPr>
              <a:t>Conhecemos o custo deste chamado progresso do mundo.</a:t>
            </a:r>
          </a:p>
          <a:p>
            <a:endParaRPr lang="pt-BR" sz="1100" b="1" dirty="0">
              <a:solidFill>
                <a:srgbClr val="2E621C"/>
              </a:solidFill>
            </a:endParaRPr>
          </a:p>
          <a:p>
            <a:r>
              <a:rPr lang="pt-BR" sz="1600" b="1" dirty="0">
                <a:solidFill>
                  <a:srgbClr val="2E621C"/>
                </a:solidFill>
              </a:rPr>
              <a:t>Conhecemo-lo nos pulmões dos mineiros que extraem os minerais que alimentam nossas vidas.</a:t>
            </a:r>
          </a:p>
          <a:p>
            <a:endParaRPr lang="pt-BR" sz="1100" b="1" dirty="0">
              <a:solidFill>
                <a:srgbClr val="2E621C"/>
              </a:solidFill>
            </a:endParaRPr>
          </a:p>
          <a:p>
            <a:r>
              <a:rPr lang="pt-BR" sz="1600" b="1" dirty="0">
                <a:solidFill>
                  <a:srgbClr val="2E621C"/>
                </a:solidFill>
              </a:rPr>
              <a:t>Conhecemo-lo nas mãos dos trabalhadores que fabricam os dispositivos que nos conectam.</a:t>
            </a:r>
          </a:p>
          <a:p>
            <a:endParaRPr lang="pt-BR" sz="1600" b="1" dirty="0">
              <a:solidFill>
                <a:srgbClr val="2E621C"/>
              </a:solidFill>
            </a:endParaRPr>
          </a:p>
          <a:p>
            <a:r>
              <a:rPr lang="es-ES" sz="1600" b="1" dirty="0">
                <a:solidFill>
                  <a:srgbClr val="2E621C"/>
                </a:solidFill>
              </a:rPr>
              <a:t>Lo conocemos en las familias desplazadas en nombre del “desarrollo”.</a:t>
            </a:r>
            <a:endParaRPr lang="en-US" sz="1600" b="1" dirty="0">
              <a:solidFill>
                <a:srgbClr val="2E621C"/>
              </a:solidFill>
            </a:endParaRPr>
          </a:p>
          <a:p>
            <a:endParaRPr lang="pt-BR" sz="1600" b="1" dirty="0">
              <a:solidFill>
                <a:srgbClr val="2E621C"/>
              </a:solidFill>
            </a:endParaRPr>
          </a:p>
          <a:p>
            <a:endParaRPr lang="pt-BR" sz="1100" b="1" dirty="0">
              <a:solidFill>
                <a:srgbClr val="2E621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47D29-1973-3111-C347-A2F751D04D28}"/>
              </a:ext>
            </a:extLst>
          </p:cNvPr>
          <p:cNvSpPr txBox="1"/>
          <p:nvPr/>
        </p:nvSpPr>
        <p:spPr>
          <a:xfrm>
            <a:off x="0" y="0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KNOW THE COST OF PROGRESS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D8032-5701-E6E8-FAA2-64E35DB23DB2}"/>
              </a:ext>
            </a:extLst>
          </p:cNvPr>
          <p:cNvSpPr txBox="1"/>
          <p:nvPr/>
        </p:nvSpPr>
        <p:spPr>
          <a:xfrm>
            <a:off x="5966097" y="2045158"/>
            <a:ext cx="310213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Dieu de justice, nous ne venons pas à toi avec des illusions.</a:t>
            </a:r>
          </a:p>
          <a:p>
            <a:endParaRPr lang="fr-FR" sz="1100" b="1" dirty="0">
              <a:solidFill>
                <a:srgbClr val="0070C0"/>
              </a:solidFill>
            </a:endParaRPr>
          </a:p>
          <a:p>
            <a:r>
              <a:rPr lang="fr-FR" sz="1600" b="1" dirty="0">
                <a:solidFill>
                  <a:srgbClr val="0070C0"/>
                </a:solidFill>
              </a:rPr>
              <a:t>Nous connaissons le coût de ce que le monde appelle progrès.</a:t>
            </a:r>
          </a:p>
          <a:p>
            <a:endParaRPr lang="fr-FR" sz="1100" b="1" dirty="0">
              <a:solidFill>
                <a:srgbClr val="0070C0"/>
              </a:solidFill>
            </a:endParaRPr>
          </a:p>
          <a:p>
            <a:r>
              <a:rPr lang="fr-FR" sz="1600" b="1" dirty="0">
                <a:solidFill>
                  <a:srgbClr val="0070C0"/>
                </a:solidFill>
              </a:rPr>
              <a:t>Nous le connaissons dans les poumons des mineurs qui extraient les minerais qui alimentent nos vies.</a:t>
            </a:r>
          </a:p>
          <a:p>
            <a:endParaRPr lang="fr-FR" sz="1100" b="1" dirty="0">
              <a:solidFill>
                <a:srgbClr val="0070C0"/>
              </a:solidFill>
            </a:endParaRPr>
          </a:p>
          <a:p>
            <a:r>
              <a:rPr lang="fr-FR" sz="1600" b="1" dirty="0">
                <a:solidFill>
                  <a:srgbClr val="0070C0"/>
                </a:solidFill>
              </a:rPr>
              <a:t>Nous le connaissons dans les mains des travailleurs qui fabriquent les appareils qui nous relient.</a:t>
            </a:r>
          </a:p>
          <a:p>
            <a:endParaRPr lang="fr-FR" sz="1600" dirty="0"/>
          </a:p>
          <a:p>
            <a:r>
              <a:rPr lang="fr-FR" sz="1600" b="1" dirty="0">
                <a:solidFill>
                  <a:srgbClr val="0070C0"/>
                </a:solidFill>
              </a:rPr>
              <a:t>Nous le connaissons dans les familles déplacées au nom du « développement.</a:t>
            </a:r>
            <a:endParaRPr lang="en-US" sz="1600" b="1" dirty="0">
              <a:solidFill>
                <a:srgbClr val="0070C0"/>
              </a:solidFill>
            </a:endParaRPr>
          </a:p>
          <a:p>
            <a:endParaRPr lang="fr-FR" sz="1600" b="1" dirty="0">
              <a:solidFill>
                <a:srgbClr val="0070C0"/>
              </a:solidFill>
            </a:endParaRPr>
          </a:p>
          <a:p>
            <a:endParaRPr lang="fr-FR" sz="11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16DBA-7440-23CC-7F67-6C3B638055BB}"/>
              </a:ext>
            </a:extLst>
          </p:cNvPr>
          <p:cNvSpPr txBox="1"/>
          <p:nvPr/>
        </p:nvSpPr>
        <p:spPr>
          <a:xfrm>
            <a:off x="2875402" y="2045158"/>
            <a:ext cx="2960783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8D236A"/>
                </a:solidFill>
              </a:rPr>
              <a:t>Dios de justicia, no venimos a ti con ilusiones.</a:t>
            </a:r>
          </a:p>
          <a:p>
            <a:endParaRPr lang="es-ES" sz="11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Conocemos el costo de este llamado progreso del mundo.</a:t>
            </a:r>
          </a:p>
          <a:p>
            <a:endParaRPr lang="es-ES" sz="11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Lo conocemos en los pulmones de los mineros que sacan los minerales que alimentan nuestras vidas.</a:t>
            </a:r>
          </a:p>
          <a:p>
            <a:endParaRPr lang="es-ES" sz="11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Lo conocemos en las manos de los trabajadores que fabrican los dispositivos que nos conectan.</a:t>
            </a:r>
          </a:p>
          <a:p>
            <a:endParaRPr lang="es-ES" sz="16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Lo conocemos en las familias desplazadas en nombre del “desarrollo”.</a:t>
            </a:r>
            <a:endParaRPr lang="en-US" sz="1600" b="1" dirty="0">
              <a:solidFill>
                <a:srgbClr val="8D236A"/>
              </a:solidFill>
            </a:endParaRPr>
          </a:p>
          <a:p>
            <a:endParaRPr lang="es-ES" sz="1600" b="1" dirty="0">
              <a:solidFill>
                <a:srgbClr val="8D236A"/>
              </a:solidFill>
            </a:endParaRPr>
          </a:p>
          <a:p>
            <a:endParaRPr lang="es-ES" sz="1100" b="1" dirty="0">
              <a:solidFill>
                <a:srgbClr val="8D2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6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3A14-7902-0882-DFAC-5182EF6C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68FC1-DD4E-C7B3-622C-44D8003C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C962ED-F605-EF59-5D3D-2D572ADA16F6}"/>
              </a:ext>
            </a:extLst>
          </p:cNvPr>
          <p:cNvSpPr txBox="1"/>
          <p:nvPr/>
        </p:nvSpPr>
        <p:spPr>
          <a:xfrm>
            <a:off x="163950" y="301080"/>
            <a:ext cx="237940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We know it in the tears of farmers whose land became a highway.</a:t>
            </a:r>
          </a:p>
          <a:p>
            <a:br>
              <a:rPr lang="en-US" b="1" dirty="0"/>
            </a:br>
            <a:r>
              <a:rPr lang="en-US" b="1" dirty="0"/>
              <a:t>We know it in the rivers poisoned by industrial zones.</a:t>
            </a:r>
          </a:p>
          <a:p>
            <a:endParaRPr lang="en-US" b="1" dirty="0"/>
          </a:p>
          <a:p>
            <a:br>
              <a:rPr lang="en-US" b="1" dirty="0"/>
            </a:br>
            <a:r>
              <a:rPr lang="en-US" b="1" dirty="0"/>
              <a:t>We know it in children who should be in school but are forced into labor.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pic>
        <p:nvPicPr>
          <p:cNvPr id="6146" name="Picture 2" descr="WATER POLLUTION IN CHINA | Facts and Details">
            <a:extLst>
              <a:ext uri="{FF2B5EF4-FFF2-40B4-BE49-F238E27FC236}">
                <a16:creationId xmlns:a16="http://schemas.microsoft.com/office/drawing/2014/main" id="{279764E4-56CA-F4A0-AD7F-38A1AD209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2193" r="2222" b="5206"/>
          <a:stretch>
            <a:fillRect/>
          </a:stretch>
        </p:blipFill>
        <p:spPr bwMode="auto">
          <a:xfrm>
            <a:off x="0" y="4987259"/>
            <a:ext cx="3716593" cy="187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armers block London streets with tractors to protest new tax changes | Fox  News">
            <a:extLst>
              <a:ext uri="{FF2B5EF4-FFF2-40B4-BE49-F238E27FC236}">
                <a16:creationId xmlns:a16="http://schemas.microsoft.com/office/drawing/2014/main" id="{48BB2D40-8B35-F2FB-6DEA-87C4F8476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93" y="4987259"/>
            <a:ext cx="3325761" cy="187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B901E-6A82-2275-F58F-9A14991A3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354" y="4985977"/>
            <a:ext cx="2806112" cy="1886087"/>
          </a:xfrm>
          <a:prstGeom prst="rect">
            <a:avLst/>
          </a:prstGeom>
        </p:spPr>
      </p:pic>
      <p:pic>
        <p:nvPicPr>
          <p:cNvPr id="6152" name="Picture 8" descr="Do U.S. women choose low-paid occupations, or do low-paid occupations  choose them? - Equitable Growth">
            <a:extLst>
              <a:ext uri="{FF2B5EF4-FFF2-40B4-BE49-F238E27FC236}">
                <a16:creationId xmlns:a16="http://schemas.microsoft.com/office/drawing/2014/main" id="{39B38109-F03D-0E15-B6F1-D619F8FE4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331" y="4985977"/>
            <a:ext cx="2628669" cy="18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E80BE2-F0A5-23D2-9150-F4FCEDB31DB4}"/>
              </a:ext>
            </a:extLst>
          </p:cNvPr>
          <p:cNvSpPr txBox="1"/>
          <p:nvPr/>
        </p:nvSpPr>
        <p:spPr>
          <a:xfrm>
            <a:off x="9171249" y="301080"/>
            <a:ext cx="27734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Conhecemo-lo nas lágrimas dos agricultores cuja terra se tornou uma rodovia.</a:t>
            </a:r>
            <a:endParaRPr lang="en-US" b="1" dirty="0">
              <a:solidFill>
                <a:srgbClr val="2E621C"/>
              </a:solidFill>
            </a:endParaRPr>
          </a:p>
          <a:p>
            <a:endParaRPr lang="es-ES" b="1" dirty="0">
              <a:solidFill>
                <a:srgbClr val="2E621C"/>
              </a:solidFill>
            </a:endParaRPr>
          </a:p>
          <a:p>
            <a:r>
              <a:rPr lang="es-ES" b="1" dirty="0">
                <a:solidFill>
                  <a:srgbClr val="2E621C"/>
                </a:solidFill>
              </a:rPr>
              <a:t>Lo conocemos en los ríos envenenados por las zonas industriales.</a:t>
            </a:r>
          </a:p>
          <a:p>
            <a:endParaRPr lang="es-ES" b="1" dirty="0">
              <a:solidFill>
                <a:srgbClr val="2E621C"/>
              </a:solidFill>
            </a:endParaRPr>
          </a:p>
          <a:p>
            <a:endParaRPr lang="es-ES" b="1" dirty="0">
              <a:solidFill>
                <a:srgbClr val="2E621C"/>
              </a:solidFill>
            </a:endParaRPr>
          </a:p>
          <a:p>
            <a:r>
              <a:rPr lang="es-ES" b="1" dirty="0">
                <a:solidFill>
                  <a:srgbClr val="2E621C"/>
                </a:solidFill>
              </a:rPr>
              <a:t>Lo conocemos en los niños que deberían estar en la escuela pero son forzados a trabajar.</a:t>
            </a:r>
          </a:p>
          <a:p>
            <a:endParaRPr lang="es-ES" b="1" dirty="0">
              <a:solidFill>
                <a:srgbClr val="2E621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1C649-E780-DA9F-6019-56FE3B7004FE}"/>
              </a:ext>
            </a:extLst>
          </p:cNvPr>
          <p:cNvSpPr txBox="1"/>
          <p:nvPr/>
        </p:nvSpPr>
        <p:spPr>
          <a:xfrm>
            <a:off x="5774375" y="301080"/>
            <a:ext cx="301818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Nous le connaissons dans les larmes des agriculteurs dont la terre est devenue une autoroute.</a:t>
            </a:r>
            <a:endParaRPr lang="en-US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Nous le connaissons dans les rivières empoisonnées par les zones industrielles.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Nous le connaissons dans les enfants qui devraient être à l’école mais sont forcés de travailler.</a:t>
            </a:r>
          </a:p>
          <a:p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4C7DC-AC68-3C67-E3C4-A7DB2940C7F4}"/>
              </a:ext>
            </a:extLst>
          </p:cNvPr>
          <p:cNvSpPr txBox="1"/>
          <p:nvPr/>
        </p:nvSpPr>
        <p:spPr>
          <a:xfrm>
            <a:off x="2622014" y="301080"/>
            <a:ext cx="301818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Lo conocemos en las lágrimas de los agricultores cuya tierra se convirtió en una autopista.</a:t>
            </a:r>
            <a:endParaRPr lang="en-U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Lo conocemos en los ríos envenenados por las zonas industriales.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Lo conocemos en los niños que deberían estar en la escuela pero son forzados a trabajar.</a:t>
            </a:r>
          </a:p>
          <a:p>
            <a:endParaRPr lang="es-ES" b="1" dirty="0">
              <a:solidFill>
                <a:srgbClr val="8D236A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8B64AE-BF98-A5CA-2046-E08A259F1654}"/>
              </a:ext>
            </a:extLst>
          </p:cNvPr>
          <p:cNvGrpSpPr/>
          <p:nvPr/>
        </p:nvGrpSpPr>
        <p:grpSpPr>
          <a:xfrm>
            <a:off x="86765" y="5852702"/>
            <a:ext cx="3025300" cy="951863"/>
            <a:chOff x="1118540" y="-48659"/>
            <a:chExt cx="3069274" cy="8308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9B3ACF-5A92-B7F5-034A-9C6158E51529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9" name="Picture 4" descr="Welcome - JCoR">
              <a:extLst>
                <a:ext uri="{FF2B5EF4-FFF2-40B4-BE49-F238E27FC236}">
                  <a16:creationId xmlns:a16="http://schemas.microsoft.com/office/drawing/2014/main" id="{2F604F18-8BA7-7304-504F-12434C99D6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40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45C67-6E25-BE2D-ADA8-242E86051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F20B6-2260-CA8D-3A3E-330C7D4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BEC3B-9B50-22B8-8712-D53D389FAC7D}"/>
              </a:ext>
            </a:extLst>
          </p:cNvPr>
          <p:cNvSpPr txBox="1"/>
          <p:nvPr/>
        </p:nvSpPr>
        <p:spPr>
          <a:xfrm>
            <a:off x="216310" y="752227"/>
            <a:ext cx="293001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We know these costs.</a:t>
            </a:r>
            <a:br>
              <a:rPr lang="en-US" b="1" dirty="0"/>
            </a:br>
            <a:r>
              <a:rPr lang="en-US" b="1" dirty="0"/>
              <a:t>And we refuse, O God, to let them be forgotten.</a:t>
            </a:r>
          </a:p>
          <a:p>
            <a:endParaRPr lang="en-US" b="1" dirty="0"/>
          </a:p>
          <a:p>
            <a:r>
              <a:rPr lang="en-US" b="1" dirty="0"/>
              <a:t>We refuse to call it progress if it leaves people behind.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We refuse to call it innovation if it destroys creation.</a:t>
            </a:r>
          </a:p>
          <a:p>
            <a:br>
              <a:rPr lang="en-US" b="1" dirty="0"/>
            </a:br>
            <a:r>
              <a:rPr lang="en-US" b="1" dirty="0"/>
              <a:t>We refuse to call it development if it only develops for some.</a:t>
            </a:r>
          </a:p>
          <a:p>
            <a:endParaRPr lang="en-US" b="1" dirty="0"/>
          </a:p>
          <a:p>
            <a:r>
              <a:rPr lang="en-US" b="1" dirty="0"/>
              <a:t>God of life, disturb our comfort.</a:t>
            </a:r>
            <a:br>
              <a:rPr lang="en-US" b="1" dirty="0"/>
            </a:br>
            <a:r>
              <a:rPr lang="en-US" b="1" dirty="0"/>
              <a:t>Convert our systems.</a:t>
            </a:r>
            <a:br>
              <a:rPr lang="en-US" b="1" dirty="0"/>
            </a:br>
            <a:r>
              <a:rPr lang="en-US" b="1" dirty="0"/>
              <a:t>And teach us to build in your way.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F48BE-2C7F-BACB-AA36-9F767523FAE1}"/>
              </a:ext>
            </a:extLst>
          </p:cNvPr>
          <p:cNvSpPr txBox="1"/>
          <p:nvPr/>
        </p:nvSpPr>
        <p:spPr>
          <a:xfrm>
            <a:off x="2988326" y="752227"/>
            <a:ext cx="293001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8D236A"/>
                </a:solidFill>
              </a:rPr>
              <a:t>Conocemos estos costos.  </a:t>
            </a:r>
          </a:p>
          <a:p>
            <a:r>
              <a:rPr lang="es-ES" sz="1600" b="1" dirty="0">
                <a:solidFill>
                  <a:srgbClr val="8D236A"/>
                </a:solidFill>
              </a:rPr>
              <a:t>Y nos negamos, oh Dios, a permitir que sean olvidados.</a:t>
            </a:r>
          </a:p>
          <a:p>
            <a:endParaRPr lang="es-ES" sz="16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Nos negamos a llamarlo progreso si deja a la gente atrás.</a:t>
            </a:r>
          </a:p>
          <a:p>
            <a:endParaRPr lang="es-ES" sz="1600" b="1" dirty="0">
              <a:solidFill>
                <a:srgbClr val="8D236A"/>
              </a:solidFill>
            </a:endParaRPr>
          </a:p>
          <a:p>
            <a:endParaRPr lang="es-ES" sz="16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Nos negamos a llamarlo innovación si destruye la creación.</a:t>
            </a:r>
          </a:p>
          <a:p>
            <a:endParaRPr lang="es-ES" sz="16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Nos negamos a llamarlo desarrollo si solo desarrolla para algunos.</a:t>
            </a:r>
          </a:p>
          <a:p>
            <a:endParaRPr lang="es-ES" sz="1600" b="1" dirty="0">
              <a:solidFill>
                <a:srgbClr val="8D236A"/>
              </a:solidFill>
            </a:endParaRPr>
          </a:p>
          <a:p>
            <a:endParaRPr lang="es-ES" sz="1600" b="1" dirty="0">
              <a:solidFill>
                <a:srgbClr val="8D236A"/>
              </a:solidFill>
            </a:endParaRPr>
          </a:p>
          <a:p>
            <a:r>
              <a:rPr lang="es-ES" sz="1600" b="1" dirty="0">
                <a:solidFill>
                  <a:srgbClr val="8D236A"/>
                </a:solidFill>
              </a:rPr>
              <a:t>Dios de la vida, perturba nuestra comodidad.</a:t>
            </a:r>
          </a:p>
          <a:p>
            <a:r>
              <a:rPr lang="es-ES" sz="1600" b="1" dirty="0">
                <a:solidFill>
                  <a:srgbClr val="8D236A"/>
                </a:solidFill>
              </a:rPr>
              <a:t>Convierte nuestros sistemas.</a:t>
            </a:r>
          </a:p>
          <a:p>
            <a:r>
              <a:rPr lang="es-ES" sz="1600" b="1" dirty="0">
                <a:solidFill>
                  <a:srgbClr val="8D236A"/>
                </a:solidFill>
              </a:rPr>
              <a:t>Y enséñanos a construir a tu manera.</a:t>
            </a:r>
            <a:endParaRPr lang="en-US" sz="1600" b="1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A0485-B148-6BEF-B00A-8B90E7A0DB12}"/>
              </a:ext>
            </a:extLst>
          </p:cNvPr>
          <p:cNvSpPr txBox="1"/>
          <p:nvPr/>
        </p:nvSpPr>
        <p:spPr>
          <a:xfrm>
            <a:off x="5918339" y="752227"/>
            <a:ext cx="312734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Nous connaissons ces coûts.</a:t>
            </a:r>
          </a:p>
          <a:p>
            <a:r>
              <a:rPr lang="fr-FR" sz="1600" b="1" dirty="0">
                <a:solidFill>
                  <a:srgbClr val="0070C0"/>
                </a:solidFill>
              </a:rPr>
              <a:t>Et nous refusons, ô Dieu, de les laisser être oubliés.</a:t>
            </a:r>
          </a:p>
          <a:p>
            <a:endParaRPr lang="fr-FR" sz="1600" b="1" dirty="0">
              <a:solidFill>
                <a:srgbClr val="0070C0"/>
              </a:solidFill>
            </a:endParaRPr>
          </a:p>
          <a:p>
            <a:r>
              <a:rPr lang="fr-FR" sz="1600" b="1" dirty="0">
                <a:solidFill>
                  <a:srgbClr val="0070C0"/>
                </a:solidFill>
              </a:rPr>
              <a:t>Nous refusons d’appeler cela progrès si cela laisse des personnes de côté.</a:t>
            </a:r>
          </a:p>
          <a:p>
            <a:endParaRPr lang="fr-FR" sz="1600" b="1" dirty="0">
              <a:solidFill>
                <a:srgbClr val="0070C0"/>
              </a:solidFill>
            </a:endParaRPr>
          </a:p>
          <a:p>
            <a:endParaRPr lang="fr-FR" sz="1600" b="1" dirty="0">
              <a:solidFill>
                <a:srgbClr val="0070C0"/>
              </a:solidFill>
            </a:endParaRPr>
          </a:p>
          <a:p>
            <a:r>
              <a:rPr lang="fr-FR" sz="1600" b="1" dirty="0">
                <a:solidFill>
                  <a:srgbClr val="0070C0"/>
                </a:solidFill>
              </a:rPr>
              <a:t>Nous refusons d’appeler cela innovation si cela détruit la création.</a:t>
            </a:r>
          </a:p>
          <a:p>
            <a:endParaRPr lang="fr-FR" sz="1600" b="1" dirty="0">
              <a:solidFill>
                <a:srgbClr val="0070C0"/>
              </a:solidFill>
            </a:endParaRPr>
          </a:p>
          <a:p>
            <a:r>
              <a:rPr lang="fr-FR" sz="1600" b="1" dirty="0">
                <a:solidFill>
                  <a:srgbClr val="0070C0"/>
                </a:solidFill>
              </a:rPr>
              <a:t>Nous refusons d’appeler cela développement si cela ne développe que pour certains.</a:t>
            </a:r>
          </a:p>
          <a:p>
            <a:endParaRPr lang="fr-FR" sz="1600" b="1" dirty="0">
              <a:solidFill>
                <a:srgbClr val="0070C0"/>
              </a:solidFill>
            </a:endParaRPr>
          </a:p>
          <a:p>
            <a:endParaRPr lang="fr-FR" sz="1600" b="1" dirty="0">
              <a:solidFill>
                <a:srgbClr val="0070C0"/>
              </a:solidFill>
            </a:endParaRPr>
          </a:p>
          <a:p>
            <a:r>
              <a:rPr lang="fr-FR" sz="1600" b="1" dirty="0">
                <a:solidFill>
                  <a:srgbClr val="0070C0"/>
                </a:solidFill>
              </a:rPr>
              <a:t>Dieu de la vie, dérange notre confort.</a:t>
            </a:r>
          </a:p>
          <a:p>
            <a:r>
              <a:rPr lang="fr-FR" sz="1600" b="1" dirty="0">
                <a:solidFill>
                  <a:srgbClr val="0070C0"/>
                </a:solidFill>
              </a:rPr>
              <a:t>Convertis nos systèmes.</a:t>
            </a:r>
          </a:p>
          <a:p>
            <a:r>
              <a:rPr lang="fr-FR" sz="1600" b="1" dirty="0">
                <a:solidFill>
                  <a:srgbClr val="0070C0"/>
                </a:solidFill>
              </a:rPr>
              <a:t>Et apprends-nous à construire à ta manière.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F03CB-7357-8F98-157A-1389F892B6FF}"/>
              </a:ext>
            </a:extLst>
          </p:cNvPr>
          <p:cNvSpPr txBox="1"/>
          <p:nvPr/>
        </p:nvSpPr>
        <p:spPr>
          <a:xfrm>
            <a:off x="9202194" y="751344"/>
            <a:ext cx="277349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E621C"/>
                </a:solidFill>
              </a:rPr>
              <a:t>Conhecemos esses custos.</a:t>
            </a:r>
          </a:p>
          <a:p>
            <a:r>
              <a:rPr lang="pt-BR" sz="1600" b="1" dirty="0">
                <a:solidFill>
                  <a:srgbClr val="2E621C"/>
                </a:solidFill>
              </a:rPr>
              <a:t>E recusamo-nos, ó Deus, a deixá-los ser esquecidos.</a:t>
            </a:r>
          </a:p>
          <a:p>
            <a:endParaRPr lang="pt-BR" sz="1600" b="1" dirty="0">
              <a:solidFill>
                <a:srgbClr val="2E621C"/>
              </a:solidFill>
            </a:endParaRPr>
          </a:p>
          <a:p>
            <a:r>
              <a:rPr lang="pt-BR" sz="1600" b="1" dirty="0">
                <a:solidFill>
                  <a:srgbClr val="2E621C"/>
                </a:solidFill>
              </a:rPr>
              <a:t>Recusamo-nos a chamar isso de progresso se deixa pessoas para trás.</a:t>
            </a:r>
          </a:p>
          <a:p>
            <a:endParaRPr lang="pt-BR" sz="1600" b="1" dirty="0">
              <a:solidFill>
                <a:srgbClr val="2E621C"/>
              </a:solidFill>
            </a:endParaRPr>
          </a:p>
          <a:p>
            <a:endParaRPr lang="pt-BR" sz="1600" b="1" dirty="0">
              <a:solidFill>
                <a:srgbClr val="2E621C"/>
              </a:solidFill>
            </a:endParaRPr>
          </a:p>
          <a:p>
            <a:r>
              <a:rPr lang="pt-BR" sz="1600" b="1" dirty="0">
                <a:solidFill>
                  <a:srgbClr val="2E621C"/>
                </a:solidFill>
              </a:rPr>
              <a:t>Recusamo-nos a chamar isso de inovação se destrói a criação.</a:t>
            </a:r>
          </a:p>
          <a:p>
            <a:endParaRPr lang="pt-BR" sz="1600" b="1" dirty="0">
              <a:solidFill>
                <a:srgbClr val="2E621C"/>
              </a:solidFill>
            </a:endParaRPr>
          </a:p>
          <a:p>
            <a:r>
              <a:rPr lang="pt-BR" sz="1600" b="1" dirty="0">
                <a:solidFill>
                  <a:srgbClr val="2E621C"/>
                </a:solidFill>
              </a:rPr>
              <a:t>Recusamo-nos a chamar isso de desenvolvimento se só desenvolve para alguns.  </a:t>
            </a:r>
          </a:p>
          <a:p>
            <a:endParaRPr lang="pt-BR" sz="1600" b="1" dirty="0">
              <a:solidFill>
                <a:srgbClr val="2E621C"/>
              </a:solidFill>
            </a:endParaRPr>
          </a:p>
          <a:p>
            <a:endParaRPr lang="pt-BR" sz="1600" b="1" dirty="0">
              <a:solidFill>
                <a:srgbClr val="2E621C"/>
              </a:solidFill>
            </a:endParaRPr>
          </a:p>
          <a:p>
            <a:r>
              <a:rPr lang="pt-BR" sz="1600" b="1" dirty="0">
                <a:solidFill>
                  <a:srgbClr val="2E621C"/>
                </a:solidFill>
              </a:rPr>
              <a:t>Deus da vida, perturba nosso conforto.</a:t>
            </a:r>
          </a:p>
          <a:p>
            <a:r>
              <a:rPr lang="pt-BR" sz="1600" b="1" dirty="0">
                <a:solidFill>
                  <a:srgbClr val="2E621C"/>
                </a:solidFill>
              </a:rPr>
              <a:t>Converte nossos sistemas.</a:t>
            </a:r>
          </a:p>
          <a:p>
            <a:r>
              <a:rPr lang="pt-BR" sz="1600" b="1" dirty="0">
                <a:solidFill>
                  <a:srgbClr val="2E621C"/>
                </a:solidFill>
              </a:rPr>
              <a:t>E ensina-nos a construir do teu modo.</a:t>
            </a:r>
            <a:endParaRPr lang="en-US" sz="1600" b="1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04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9C160-0F42-1D93-E8B2-5398C13FC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687BD5-57E4-757B-2C27-DDC59716D074}"/>
              </a:ext>
            </a:extLst>
          </p:cNvPr>
          <p:cNvSpPr/>
          <p:nvPr/>
        </p:nvSpPr>
        <p:spPr>
          <a:xfrm>
            <a:off x="1" y="-33052"/>
            <a:ext cx="5131676" cy="6949807"/>
          </a:xfrm>
          <a:custGeom>
            <a:avLst/>
            <a:gdLst>
              <a:gd name="csX0" fmla="*/ 0 w 2212206"/>
              <a:gd name="csY0" fmla="*/ 0 h 6858000"/>
              <a:gd name="csX1" fmla="*/ 2212206 w 2212206"/>
              <a:gd name="csY1" fmla="*/ 0 h 6858000"/>
              <a:gd name="csX2" fmla="*/ 2212206 w 2212206"/>
              <a:gd name="csY2" fmla="*/ 6858000 h 6858000"/>
              <a:gd name="csX3" fmla="*/ 0 w 2212206"/>
              <a:gd name="csY3" fmla="*/ 6858000 h 6858000"/>
              <a:gd name="csX4" fmla="*/ 0 w 2212206"/>
              <a:gd name="csY4" fmla="*/ 0 h 6858000"/>
              <a:gd name="csX0" fmla="*/ 0 w 2884235"/>
              <a:gd name="csY0" fmla="*/ 22034 h 6880034"/>
              <a:gd name="csX1" fmla="*/ 2884235 w 2884235"/>
              <a:gd name="csY1" fmla="*/ 0 h 6880034"/>
              <a:gd name="csX2" fmla="*/ 2212206 w 2884235"/>
              <a:gd name="csY2" fmla="*/ 6880034 h 6880034"/>
              <a:gd name="csX3" fmla="*/ 0 w 2884235"/>
              <a:gd name="csY3" fmla="*/ 6880034 h 6880034"/>
              <a:gd name="csX4" fmla="*/ 0 w 2884235"/>
              <a:gd name="csY4" fmla="*/ 22034 h 6880034"/>
              <a:gd name="csX0" fmla="*/ 0 w 2884235"/>
              <a:gd name="csY0" fmla="*/ 22034 h 6880034"/>
              <a:gd name="csX1" fmla="*/ 2884235 w 2884235"/>
              <a:gd name="csY1" fmla="*/ 0 h 6880034"/>
              <a:gd name="csX2" fmla="*/ 2212206 w 2884235"/>
              <a:gd name="csY2" fmla="*/ 6880034 h 6880034"/>
              <a:gd name="csX3" fmla="*/ 0 w 2884235"/>
              <a:gd name="csY3" fmla="*/ 6880034 h 6880034"/>
              <a:gd name="csX4" fmla="*/ 0 w 2884235"/>
              <a:gd name="csY4" fmla="*/ 22034 h 6880034"/>
              <a:gd name="csX0" fmla="*/ 0 w 4459647"/>
              <a:gd name="csY0" fmla="*/ 0 h 6858000"/>
              <a:gd name="csX1" fmla="*/ 4459647 w 4459647"/>
              <a:gd name="csY1" fmla="*/ 0 h 6858000"/>
              <a:gd name="csX2" fmla="*/ 2212206 w 4459647"/>
              <a:gd name="csY2" fmla="*/ 6858000 h 6858000"/>
              <a:gd name="csX3" fmla="*/ 0 w 4459647"/>
              <a:gd name="csY3" fmla="*/ 6858000 h 6858000"/>
              <a:gd name="csX4" fmla="*/ 0 w 4459647"/>
              <a:gd name="csY4" fmla="*/ 0 h 6858000"/>
              <a:gd name="csX0" fmla="*/ 0 w 4459647"/>
              <a:gd name="csY0" fmla="*/ 0 h 6858000"/>
              <a:gd name="csX1" fmla="*/ 4459647 w 4459647"/>
              <a:gd name="csY1" fmla="*/ 0 h 6858000"/>
              <a:gd name="csX2" fmla="*/ 2212206 w 4459647"/>
              <a:gd name="csY2" fmla="*/ 6858000 h 6858000"/>
              <a:gd name="csX3" fmla="*/ 0 w 4459647"/>
              <a:gd name="csY3" fmla="*/ 6858000 h 6858000"/>
              <a:gd name="csX4" fmla="*/ 0 w 4459647"/>
              <a:gd name="csY4" fmla="*/ 0 h 6858000"/>
              <a:gd name="csX0" fmla="*/ 0 w 4316427"/>
              <a:gd name="csY0" fmla="*/ 33051 h 6891051"/>
              <a:gd name="csX1" fmla="*/ 4316427 w 4316427"/>
              <a:gd name="csY1" fmla="*/ 0 h 6891051"/>
              <a:gd name="csX2" fmla="*/ 2212206 w 4316427"/>
              <a:gd name="csY2" fmla="*/ 6891051 h 6891051"/>
              <a:gd name="csX3" fmla="*/ 0 w 4316427"/>
              <a:gd name="csY3" fmla="*/ 6891051 h 6891051"/>
              <a:gd name="csX4" fmla="*/ 0 w 4316427"/>
              <a:gd name="csY4" fmla="*/ 33051 h 6891051"/>
              <a:gd name="csX0" fmla="*/ 0 w 4316427"/>
              <a:gd name="csY0" fmla="*/ 33051 h 6891051"/>
              <a:gd name="csX1" fmla="*/ 4316427 w 4316427"/>
              <a:gd name="csY1" fmla="*/ 0 h 6891051"/>
              <a:gd name="csX2" fmla="*/ 2212206 w 4316427"/>
              <a:gd name="csY2" fmla="*/ 6891051 h 6891051"/>
              <a:gd name="csX3" fmla="*/ 0 w 4316427"/>
              <a:gd name="csY3" fmla="*/ 6891051 h 6891051"/>
              <a:gd name="csX4" fmla="*/ 0 w 4316427"/>
              <a:gd name="csY4" fmla="*/ 33051 h 6891051"/>
              <a:gd name="csX0" fmla="*/ 0 w 4316427"/>
              <a:gd name="csY0" fmla="*/ 33051 h 6913084"/>
              <a:gd name="csX1" fmla="*/ 4316427 w 4316427"/>
              <a:gd name="csY1" fmla="*/ 0 h 6913084"/>
              <a:gd name="csX2" fmla="*/ 2223223 w 4316427"/>
              <a:gd name="csY2" fmla="*/ 6913084 h 6913084"/>
              <a:gd name="csX3" fmla="*/ 0 w 4316427"/>
              <a:gd name="csY3" fmla="*/ 6891051 h 6913084"/>
              <a:gd name="csX4" fmla="*/ 0 w 4316427"/>
              <a:gd name="csY4" fmla="*/ 33051 h 6913084"/>
              <a:gd name="csX0" fmla="*/ 0 w 5226526"/>
              <a:gd name="csY0" fmla="*/ 33051 h 6891051"/>
              <a:gd name="csX1" fmla="*/ 4316427 w 5226526"/>
              <a:gd name="csY1" fmla="*/ 0 h 6891051"/>
              <a:gd name="csX2" fmla="*/ 5131676 w 5226526"/>
              <a:gd name="csY2" fmla="*/ 6891051 h 6891051"/>
              <a:gd name="csX3" fmla="*/ 0 w 5226526"/>
              <a:gd name="csY3" fmla="*/ 6891051 h 6891051"/>
              <a:gd name="csX4" fmla="*/ 0 w 5226526"/>
              <a:gd name="csY4" fmla="*/ 33051 h 6891051"/>
              <a:gd name="csX0" fmla="*/ 0 w 5131676"/>
              <a:gd name="csY0" fmla="*/ 33051 h 6891051"/>
              <a:gd name="csX1" fmla="*/ 4316427 w 5131676"/>
              <a:gd name="csY1" fmla="*/ 0 h 6891051"/>
              <a:gd name="csX2" fmla="*/ 5131676 w 5131676"/>
              <a:gd name="csY2" fmla="*/ 6891051 h 6891051"/>
              <a:gd name="csX3" fmla="*/ 0 w 5131676"/>
              <a:gd name="csY3" fmla="*/ 6891051 h 6891051"/>
              <a:gd name="csX4" fmla="*/ 0 w 5131676"/>
              <a:gd name="csY4" fmla="*/ 33051 h 6891051"/>
              <a:gd name="csX0" fmla="*/ 0 w 5184094"/>
              <a:gd name="csY0" fmla="*/ 33051 h 6891051"/>
              <a:gd name="csX1" fmla="*/ 4316427 w 5184094"/>
              <a:gd name="csY1" fmla="*/ 0 h 6891051"/>
              <a:gd name="csX2" fmla="*/ 2688115 w 5184094"/>
              <a:gd name="csY2" fmla="*/ 4164377 h 6891051"/>
              <a:gd name="csX3" fmla="*/ 5131676 w 5184094"/>
              <a:gd name="csY3" fmla="*/ 6891051 h 6891051"/>
              <a:gd name="csX4" fmla="*/ 0 w 5184094"/>
              <a:gd name="csY4" fmla="*/ 6891051 h 6891051"/>
              <a:gd name="csX5" fmla="*/ 0 w 5184094"/>
              <a:gd name="csY5" fmla="*/ 33051 h 6891051"/>
              <a:gd name="csX0" fmla="*/ 0 w 5184094"/>
              <a:gd name="csY0" fmla="*/ 33051 h 6891051"/>
              <a:gd name="csX1" fmla="*/ 4316427 w 5184094"/>
              <a:gd name="csY1" fmla="*/ 0 h 6891051"/>
              <a:gd name="csX2" fmla="*/ 2688115 w 5184094"/>
              <a:gd name="csY2" fmla="*/ 4164377 h 6891051"/>
              <a:gd name="csX3" fmla="*/ 5131676 w 5184094"/>
              <a:gd name="csY3" fmla="*/ 6891051 h 6891051"/>
              <a:gd name="csX4" fmla="*/ 0 w 5184094"/>
              <a:gd name="csY4" fmla="*/ 6891051 h 6891051"/>
              <a:gd name="csX5" fmla="*/ 0 w 5184094"/>
              <a:gd name="csY5" fmla="*/ 33051 h 6891051"/>
              <a:gd name="csX0" fmla="*/ 0 w 5184094"/>
              <a:gd name="csY0" fmla="*/ 33051 h 6891051"/>
              <a:gd name="csX1" fmla="*/ 4316427 w 5184094"/>
              <a:gd name="csY1" fmla="*/ 0 h 6891051"/>
              <a:gd name="csX2" fmla="*/ 2688115 w 5184094"/>
              <a:gd name="csY2" fmla="*/ 4164377 h 6891051"/>
              <a:gd name="csX3" fmla="*/ 5131676 w 5184094"/>
              <a:gd name="csY3" fmla="*/ 6891051 h 6891051"/>
              <a:gd name="csX4" fmla="*/ 0 w 5184094"/>
              <a:gd name="csY4" fmla="*/ 6891051 h 6891051"/>
              <a:gd name="csX5" fmla="*/ 0 w 5184094"/>
              <a:gd name="csY5" fmla="*/ 33051 h 6891051"/>
              <a:gd name="csX0" fmla="*/ 0 w 5184094"/>
              <a:gd name="csY0" fmla="*/ 33051 h 6891051"/>
              <a:gd name="csX1" fmla="*/ 4316427 w 5184094"/>
              <a:gd name="csY1" fmla="*/ 0 h 6891051"/>
              <a:gd name="csX2" fmla="*/ 2688115 w 5184094"/>
              <a:gd name="csY2" fmla="*/ 4164377 h 6891051"/>
              <a:gd name="csX3" fmla="*/ 5131676 w 5184094"/>
              <a:gd name="csY3" fmla="*/ 6891051 h 6891051"/>
              <a:gd name="csX4" fmla="*/ 0 w 5184094"/>
              <a:gd name="csY4" fmla="*/ 6891051 h 6891051"/>
              <a:gd name="csX5" fmla="*/ 0 w 5184094"/>
              <a:gd name="csY5" fmla="*/ 33051 h 6891051"/>
              <a:gd name="csX0" fmla="*/ 0 w 5184094"/>
              <a:gd name="csY0" fmla="*/ 33051 h 6949807"/>
              <a:gd name="csX1" fmla="*/ 4316427 w 5184094"/>
              <a:gd name="csY1" fmla="*/ 0 h 6949807"/>
              <a:gd name="csX2" fmla="*/ 2688115 w 5184094"/>
              <a:gd name="csY2" fmla="*/ 4164377 h 6949807"/>
              <a:gd name="csX3" fmla="*/ 5131676 w 5184094"/>
              <a:gd name="csY3" fmla="*/ 6891051 h 6949807"/>
              <a:gd name="csX4" fmla="*/ 0 w 5184094"/>
              <a:gd name="csY4" fmla="*/ 6891051 h 6949807"/>
              <a:gd name="csX5" fmla="*/ 0 w 5184094"/>
              <a:gd name="csY5" fmla="*/ 33051 h 6949807"/>
              <a:gd name="csX0" fmla="*/ 0 w 5131676"/>
              <a:gd name="csY0" fmla="*/ 33051 h 6949807"/>
              <a:gd name="csX1" fmla="*/ 4316427 w 5131676"/>
              <a:gd name="csY1" fmla="*/ 0 h 6949807"/>
              <a:gd name="csX2" fmla="*/ 2688115 w 5131676"/>
              <a:gd name="csY2" fmla="*/ 4164377 h 6949807"/>
              <a:gd name="csX3" fmla="*/ 5131676 w 5131676"/>
              <a:gd name="csY3" fmla="*/ 6891051 h 6949807"/>
              <a:gd name="csX4" fmla="*/ 0 w 5131676"/>
              <a:gd name="csY4" fmla="*/ 6891051 h 6949807"/>
              <a:gd name="csX5" fmla="*/ 0 w 5131676"/>
              <a:gd name="csY5" fmla="*/ 33051 h 69498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5131676" h="6949807">
                <a:moveTo>
                  <a:pt x="0" y="33051"/>
                </a:moveTo>
                <a:lnTo>
                  <a:pt x="4316427" y="0"/>
                </a:lnTo>
                <a:cubicBezTo>
                  <a:pt x="3767419" y="473726"/>
                  <a:pt x="2375969" y="1396390"/>
                  <a:pt x="2688115" y="4164377"/>
                </a:cubicBezTo>
                <a:cubicBezTo>
                  <a:pt x="2823990" y="5312885"/>
                  <a:pt x="4825039" y="6750586"/>
                  <a:pt x="5131676" y="6891051"/>
                </a:cubicBezTo>
                <a:cubicBezTo>
                  <a:pt x="3266881" y="7023254"/>
                  <a:pt x="1710559" y="6891051"/>
                  <a:pt x="0" y="6891051"/>
                </a:cubicBezTo>
                <a:lnTo>
                  <a:pt x="0" y="33051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5CE69-4073-C287-129A-794C4EADAE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28168"/>
          <a:stretch>
            <a:fillRect/>
          </a:stretch>
        </p:blipFill>
        <p:spPr>
          <a:xfrm>
            <a:off x="2644774" y="9"/>
            <a:ext cx="9547226" cy="6857991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2E251-186E-ADA1-B006-330EE4F333B8}"/>
              </a:ext>
            </a:extLst>
          </p:cNvPr>
          <p:cNvSpPr txBox="1"/>
          <p:nvPr/>
        </p:nvSpPr>
        <p:spPr>
          <a:xfrm>
            <a:off x="4479526" y="-33052"/>
            <a:ext cx="7739252" cy="6836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buNone/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NOW WE PRAY WITH INTENTION</a:t>
            </a:r>
          </a:p>
          <a:p>
            <a:pPr marL="0" marR="0">
              <a:lnSpc>
                <a:spcPct val="115000"/>
              </a:lnSpc>
              <a:buNone/>
            </a:pPr>
            <a:r>
              <a:rPr lang="en-US" sz="1600" b="1" kern="100" dirty="0"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I invite volunteers to read one of the intentions in any of the languages</a:t>
            </a:r>
            <a:endParaRPr lang="en-US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R="0">
              <a:lnSpc>
                <a:spcPct val="115000"/>
              </a:lnSpc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After each intention, please respond:</a:t>
            </a:r>
          </a:p>
          <a:p>
            <a:pPr marL="285750" marR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STRENGTHEN OUR COMMITMENT TO JUST DEVELOPMENT</a:t>
            </a:r>
            <a:endParaRPr lang="en-US" sz="16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endParaRPr lang="es-ES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endParaRPr lang="es-ES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es-ES" sz="1600" b="1" kern="100" dirty="0">
                <a:solidFill>
                  <a:srgbClr val="8D236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AHORA ORAMOS CON INTENCIÓN</a:t>
            </a:r>
          </a:p>
          <a:p>
            <a:pPr marL="0" marR="0">
              <a:lnSpc>
                <a:spcPct val="115000"/>
              </a:lnSpc>
              <a:buNone/>
            </a:pPr>
            <a:r>
              <a:rPr lang="es-ES" sz="1600" b="1" kern="100" dirty="0">
                <a:solidFill>
                  <a:srgbClr val="8D236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Invito a los voluntarios a leer una de las intenciones en cualquiera de los idiomas</a:t>
            </a:r>
          </a:p>
          <a:p>
            <a:pPr marL="0" marR="0">
              <a:lnSpc>
                <a:spcPct val="115000"/>
              </a:lnSpc>
              <a:buNone/>
            </a:pPr>
            <a:r>
              <a:rPr lang="es-ES" sz="1600" b="1" kern="100" dirty="0">
                <a:solidFill>
                  <a:srgbClr val="8D236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Después de cada intención, por favor respondan:</a:t>
            </a:r>
            <a:endParaRPr lang="es-ES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285750" marR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FORTALECEMOS NUESTRO COMPROMISO CON EL DESARROLLO JUSTO</a:t>
            </a:r>
            <a:endParaRPr lang="es-ES" sz="1600" b="1" kern="100" dirty="0"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endParaRPr lang="es-ES" sz="1600" b="1" kern="100" dirty="0"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fr-FR" sz="16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MAINTENANT NOUS PRIONS AVEC INTENTION</a:t>
            </a:r>
          </a:p>
          <a:p>
            <a:pPr marL="0" marR="0">
              <a:lnSpc>
                <a:spcPct val="115000"/>
              </a:lnSpc>
              <a:buNone/>
            </a:pPr>
            <a:r>
              <a:rPr lang="fr-FR" sz="16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J'invite des volontaires à lire l'une des intentions dans l'une ou l'autre des langues.</a:t>
            </a:r>
          </a:p>
          <a:p>
            <a:pPr marL="0" marR="0">
              <a:lnSpc>
                <a:spcPct val="115000"/>
              </a:lnSpc>
              <a:buNone/>
            </a:pPr>
            <a:r>
              <a:rPr lang="fr-FR" sz="16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Après chaque intention, veuillez répondre :</a:t>
            </a:r>
            <a:endParaRPr lang="fr-FR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285750" marR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RENFORCER NOTRE ENGAGEMENT EN FAVEUR D'UN DÉVELOPPEMENT JUSTE</a:t>
            </a:r>
          </a:p>
          <a:p>
            <a:pPr marL="0" marR="0">
              <a:lnSpc>
                <a:spcPct val="115000"/>
              </a:lnSpc>
              <a:buNone/>
            </a:pPr>
            <a:endParaRPr lang="fr-FR" sz="1600" b="1" kern="100" dirty="0"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pt-BR" sz="1600" b="1" kern="100" dirty="0">
                <a:solidFill>
                  <a:srgbClr val="2E62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AGORA REZAMOS COM INTENÇÃO</a:t>
            </a:r>
          </a:p>
          <a:p>
            <a:pPr marL="0" marR="0">
              <a:lnSpc>
                <a:spcPct val="115000"/>
              </a:lnSpc>
              <a:buNone/>
            </a:pPr>
            <a:r>
              <a:rPr lang="pt-BR" sz="1600" b="1" kern="100" dirty="0">
                <a:solidFill>
                  <a:srgbClr val="2E62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Convido voluntários a lerem uma das intenções em qualquer um dos idiomas</a:t>
            </a:r>
          </a:p>
          <a:p>
            <a:pPr marL="0" marR="0">
              <a:lnSpc>
                <a:spcPct val="115000"/>
              </a:lnSpc>
              <a:buNone/>
            </a:pPr>
            <a:r>
              <a:rPr lang="pt-BR" sz="1600" b="1" kern="100" dirty="0">
                <a:solidFill>
                  <a:srgbClr val="2E62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Após cada intenção, respondam:</a:t>
            </a:r>
          </a:p>
          <a:p>
            <a:pPr marL="285750" marR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FORTALECE NOSSO COMPROMISSO COM O DESENVOLVIMENTO JUSTO</a:t>
            </a:r>
            <a:endParaRPr lang="en-US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3C551-9BBD-3B2D-5A2F-9DAAC16B458D}"/>
              </a:ext>
            </a:extLst>
          </p:cNvPr>
          <p:cNvSpPr txBox="1"/>
          <p:nvPr/>
        </p:nvSpPr>
        <p:spPr>
          <a:xfrm>
            <a:off x="36116" y="108665"/>
            <a:ext cx="31257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INTERCESSIONS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INTERCESIONES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INTERCESSIONS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INTERCESSÕES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2" descr="Sustainable Development Goal 9 - Wikipedia">
            <a:extLst>
              <a:ext uri="{FF2B5EF4-FFF2-40B4-BE49-F238E27FC236}">
                <a16:creationId xmlns:a16="http://schemas.microsoft.com/office/drawing/2014/main" id="{E12CE35B-21E0-9A91-798B-F54B80A3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2" y="4933454"/>
            <a:ext cx="1772920" cy="17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9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8057A-E355-3BAC-6D40-97FA0BCD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67685-DB15-5778-9F26-FB569A57F7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7D91EF-3971-B591-1F76-C078BF0F9070}"/>
              </a:ext>
            </a:extLst>
          </p:cNvPr>
          <p:cNvSpPr txBox="1"/>
          <p:nvPr/>
        </p:nvSpPr>
        <p:spPr>
          <a:xfrm>
            <a:off x="156774" y="179101"/>
            <a:ext cx="2940066" cy="623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 the builders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pray for engineers, architects, planners, and construction workers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whose hands and minds shape our world.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have the courage to say NO to unjust projects.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design with the poorest in mind, not only the richest.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always ask: Who benefits? Who pays the cost? Who is harmed?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Response: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Strengthen our commitment to just development.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D776E-7657-A613-99E6-A5BF96192E54}"/>
              </a:ext>
            </a:extLst>
          </p:cNvPr>
          <p:cNvSpPr txBox="1"/>
          <p:nvPr/>
        </p:nvSpPr>
        <p:spPr>
          <a:xfrm>
            <a:off x="2910348" y="179101"/>
            <a:ext cx="286372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Por los constructores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Oramos por ingenieros, arquitectos, planificadores y trabajadores de la construcción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cuyas manos y mentes dan forma a nuestro mundo.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tengan el valor de decir NO a proyectos injustos.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diseñen pensando en los más pobres, no solo en los más ricos.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siempre pregunten: ¿Quién se beneficia? ¿Quién paga el costo? ¿Quién es dañado?</a:t>
            </a:r>
            <a:br>
              <a:rPr lang="es-ES" dirty="0">
                <a:solidFill>
                  <a:srgbClr val="8D236A"/>
                </a:solidFill>
              </a:rPr>
            </a:br>
            <a:endParaRPr lang="es-ES" dirty="0">
              <a:solidFill>
                <a:srgbClr val="8D236A"/>
              </a:solidFill>
            </a:endParaRPr>
          </a:p>
          <a:p>
            <a:endParaRPr lang="es-ES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Respuesta:</a:t>
            </a:r>
            <a:r>
              <a:rPr lang="es-ES" dirty="0">
                <a:solidFill>
                  <a:srgbClr val="8D236A"/>
                </a:solidFill>
              </a:rPr>
              <a:t> </a:t>
            </a:r>
            <a:r>
              <a:rPr lang="es-ES" i="1" dirty="0">
                <a:solidFill>
                  <a:srgbClr val="8D236A"/>
                </a:solidFill>
              </a:rPr>
              <a:t>Fortalece nuestro compromiso con un desarrollo justo.</a:t>
            </a:r>
            <a:endParaRPr lang="en-US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C6834-5F5A-BD35-F46D-F0049B55B618}"/>
              </a:ext>
            </a:extLst>
          </p:cNvPr>
          <p:cNvSpPr txBox="1"/>
          <p:nvPr/>
        </p:nvSpPr>
        <p:spPr>
          <a:xfrm>
            <a:off x="6193660" y="148279"/>
            <a:ext cx="294006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les bâtisseurs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Nous prions pour les ingénieurs, architectes, planificateurs et ouvriers du bâtiment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dont les mains et les esprits façonnent notre monde.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aient le courage de dire NON aux projets injustes.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conçoivent en pensant aux plus pauvres, et pas seulement aux plus riches.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demandent toujours : Qui en bénéficie ? Qui en paie le coût ? Qui est lésé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br>
              <a:rPr lang="fr-FR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Réponse :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i="1" dirty="0">
                <a:solidFill>
                  <a:srgbClr val="0070C0"/>
                </a:solidFill>
              </a:rPr>
              <a:t>Renforce notre engagement pour un développement juste.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C25A1-5AC8-1431-64CE-FFA642C28907}"/>
              </a:ext>
            </a:extLst>
          </p:cNvPr>
          <p:cNvSpPr txBox="1"/>
          <p:nvPr/>
        </p:nvSpPr>
        <p:spPr>
          <a:xfrm>
            <a:off x="9350457" y="143914"/>
            <a:ext cx="284152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Pelos construtores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Rezamos por engenheiros, arquitetos, planejadores e trabalhadores da construção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cujas mãos e mentes moldam o nosso mundo.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tenham coragem de dizer NÃO a projetos injustos.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projetem pensando nos mais pobres, e não apenas nos mais ricos.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sempre perguntem: Quem se beneficia? Quem paga o custo? Quem é prejudicado?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Resposta:</a:t>
            </a:r>
            <a:r>
              <a:rPr lang="pt-BR" dirty="0">
                <a:solidFill>
                  <a:srgbClr val="2E621C"/>
                </a:solidFill>
              </a:rPr>
              <a:t> </a:t>
            </a:r>
            <a:r>
              <a:rPr lang="pt-BR" i="1" dirty="0">
                <a:solidFill>
                  <a:srgbClr val="2E621C"/>
                </a:solidFill>
              </a:rPr>
              <a:t>Fortalece nosso compromisso com um desenvolvimento justo.</a:t>
            </a:r>
            <a:endParaRPr lang="en-US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5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B9B8AF-71D9-30C4-9F74-D679E202F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4164D-5CAE-36EE-7A9F-5AACEB4D77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8215EC-16D0-044D-9E59-0891672763CB}"/>
              </a:ext>
            </a:extLst>
          </p:cNvPr>
          <p:cNvSpPr txBox="1"/>
          <p:nvPr/>
        </p:nvSpPr>
        <p:spPr>
          <a:xfrm>
            <a:off x="151748" y="371200"/>
            <a:ext cx="270387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 the displaced</a:t>
            </a:r>
          </a:p>
          <a:p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pray for those whose land becomes a dam,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whose home becomes a highway,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whose forest becomes an industrial zone.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their rights be protected before progress arrives.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their voices be heard first, not last.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benefit from development, not be erased by it.</a:t>
            </a:r>
          </a:p>
          <a:p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Response: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Strengthen our commitment to just development.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BA591-81BA-D403-3DD0-A39FDCEF2360}"/>
              </a:ext>
            </a:extLst>
          </p:cNvPr>
          <p:cNvSpPr txBox="1"/>
          <p:nvPr/>
        </p:nvSpPr>
        <p:spPr>
          <a:xfrm>
            <a:off x="2949697" y="370589"/>
            <a:ext cx="280893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Por los desplazados</a:t>
            </a:r>
            <a:br>
              <a:rPr lang="es-ES" dirty="0">
                <a:solidFill>
                  <a:srgbClr val="8D236A"/>
                </a:solidFill>
              </a:rPr>
            </a:br>
            <a:endParaRPr lang="es-ES" dirty="0">
              <a:solidFill>
                <a:srgbClr val="8D236A"/>
              </a:solidFill>
            </a:endParaRPr>
          </a:p>
          <a:p>
            <a:r>
              <a:rPr lang="es-ES" dirty="0">
                <a:solidFill>
                  <a:srgbClr val="8D236A"/>
                </a:solidFill>
              </a:rPr>
              <a:t>Oramos por aquellos cuya tierra se convierte en una represa, cuyo hogar se convierte en una autopista, cuyo bosque se convierte en una zona industrial.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sus derechos sean protegidos antes de que llegue el progreso.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sus voces sean escuchadas primero, no al final.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se beneficien del desarrollo, no que sean borrados por él.</a:t>
            </a:r>
            <a:br>
              <a:rPr lang="es-ES" dirty="0">
                <a:solidFill>
                  <a:srgbClr val="8D236A"/>
                </a:solidFill>
              </a:rPr>
            </a:br>
            <a:endParaRPr lang="es-ES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Respuesta:</a:t>
            </a:r>
            <a:r>
              <a:rPr lang="es-ES" dirty="0">
                <a:solidFill>
                  <a:srgbClr val="8D236A"/>
                </a:solidFill>
              </a:rPr>
              <a:t> </a:t>
            </a:r>
            <a:r>
              <a:rPr lang="es-ES" i="1" dirty="0">
                <a:solidFill>
                  <a:srgbClr val="8D236A"/>
                </a:solidFill>
              </a:rPr>
              <a:t>Fortalece nuestro compromiso con un desarrollo justo.</a:t>
            </a:r>
            <a:endParaRPr lang="en-US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E2AFF-F6A9-DF18-FDB6-3FEC257B9646}"/>
              </a:ext>
            </a:extLst>
          </p:cNvPr>
          <p:cNvSpPr txBox="1"/>
          <p:nvPr/>
        </p:nvSpPr>
        <p:spPr>
          <a:xfrm>
            <a:off x="6228688" y="370589"/>
            <a:ext cx="280893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les personnes déplacées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Nous prions pour ceux dont la terre devient un barrage, dont la maison devient une autoroute,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dont la forêt devient une zone industrielle.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Que leurs droits soient protégés avant que le progrès n’arrive.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Que leurs voix soient entendues en premier, et non en dernier.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bénéficient du développement, et ne soient pas effacés par lui.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Réponse :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i="1" dirty="0">
                <a:solidFill>
                  <a:srgbClr val="0070C0"/>
                </a:solidFill>
              </a:rPr>
              <a:t>Renforce notre engagement pour un développement juste.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48BC7-2D82-0EED-030C-27FE585227E6}"/>
              </a:ext>
            </a:extLst>
          </p:cNvPr>
          <p:cNvSpPr txBox="1"/>
          <p:nvPr/>
        </p:nvSpPr>
        <p:spPr>
          <a:xfrm>
            <a:off x="9199549" y="370589"/>
            <a:ext cx="274662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Pelos deslocados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dirty="0">
                <a:solidFill>
                  <a:srgbClr val="2E621C"/>
                </a:solidFill>
              </a:rPr>
              <a:t>Rezamos por aqueles cuja terra se torna uma represa, cuja casa se torna uma rodovia,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cuja floresta se torna uma zona industrial.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seus direitos sejam protegidos antes que o progresso chegue.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suas vozes sejam ouvidas primeiro, e não por último.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se beneficiem do desenvolvimento, e não sejam apagados por ele.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Resposta:</a:t>
            </a:r>
            <a:r>
              <a:rPr lang="pt-BR" dirty="0">
                <a:solidFill>
                  <a:srgbClr val="2E621C"/>
                </a:solidFill>
              </a:rPr>
              <a:t> </a:t>
            </a:r>
            <a:r>
              <a:rPr lang="pt-BR" i="1" dirty="0">
                <a:solidFill>
                  <a:srgbClr val="2E621C"/>
                </a:solidFill>
              </a:rPr>
              <a:t>Fortalece nosso compromisso com um desenvolvimento justo.</a:t>
            </a:r>
            <a:endParaRPr lang="en-US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21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E73C-AD6C-53FC-3076-A112D3D3C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D26A1-9C21-1052-0D99-758CAE8AB5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9C2B16-28AB-E78D-B164-8327359471B6}"/>
              </a:ext>
            </a:extLst>
          </p:cNvPr>
          <p:cNvSpPr txBox="1"/>
          <p:nvPr/>
        </p:nvSpPr>
        <p:spPr>
          <a:xfrm>
            <a:off x="255637" y="671132"/>
            <a:ext cx="2743200" cy="569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 the workers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pray for those in factories, mines, and construction sites across the world.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work in safety.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be paid what they deserve.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their children not be forced to work.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their labor not destroy their bodies.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Response: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Strengthen our commitment to just development.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80063-9F2D-D52E-BA2C-847B165015D3}"/>
              </a:ext>
            </a:extLst>
          </p:cNvPr>
          <p:cNvSpPr txBox="1"/>
          <p:nvPr/>
        </p:nvSpPr>
        <p:spPr>
          <a:xfrm>
            <a:off x="3118541" y="680818"/>
            <a:ext cx="27432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Por los trabajadores</a:t>
            </a:r>
            <a:br>
              <a:rPr lang="es-ES" dirty="0">
                <a:solidFill>
                  <a:srgbClr val="8D236A"/>
                </a:solidFill>
              </a:rPr>
            </a:br>
            <a:endParaRPr lang="es-ES" dirty="0">
              <a:solidFill>
                <a:srgbClr val="8D236A"/>
              </a:solidFill>
            </a:endParaRPr>
          </a:p>
          <a:p>
            <a:r>
              <a:rPr lang="es-ES" dirty="0">
                <a:solidFill>
                  <a:srgbClr val="8D236A"/>
                </a:solidFill>
              </a:rPr>
              <a:t>Oramos por quienes trabajan en fábricas, minas y obras de construcción en todo el mundo.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trabajen con seguridad.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sean pagados como merecen.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sus hijos no tengan que trabajar.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su trabajo no destruya sus cuerpos.</a:t>
            </a:r>
          </a:p>
          <a:p>
            <a:br>
              <a:rPr lang="es-ES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Respuesta:</a:t>
            </a:r>
            <a:r>
              <a:rPr lang="es-ES" dirty="0">
                <a:solidFill>
                  <a:srgbClr val="8D236A"/>
                </a:solidFill>
              </a:rPr>
              <a:t> </a:t>
            </a:r>
            <a:r>
              <a:rPr lang="es-ES" i="1" dirty="0">
                <a:solidFill>
                  <a:srgbClr val="8D236A"/>
                </a:solidFill>
              </a:rPr>
              <a:t>Fortalece nuestro compromiso con un desarrollo justo.</a:t>
            </a:r>
            <a:endParaRPr lang="en-US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0C65D-E7CE-331C-481B-2DA48387BBCF}"/>
              </a:ext>
            </a:extLst>
          </p:cNvPr>
          <p:cNvSpPr txBox="1"/>
          <p:nvPr/>
        </p:nvSpPr>
        <p:spPr>
          <a:xfrm>
            <a:off x="6213989" y="680818"/>
            <a:ext cx="27432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les travailleurs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Nous prions pour ceux qui travaillent dans les usines, les mines et les chantiers à travers le monde.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travaillent en sécurité.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soient payés ce qu’ils méritent.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Que leurs enfants n’aient pas à travailler.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Que leur travail ne détruise pas leur corps.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Réponse :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i="1" dirty="0">
                <a:solidFill>
                  <a:srgbClr val="0070C0"/>
                </a:solidFill>
              </a:rPr>
              <a:t>Renforce notre engagement pour un développement juste.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7F358-630F-084C-51D5-4C46CBC67958}"/>
              </a:ext>
            </a:extLst>
          </p:cNvPr>
          <p:cNvSpPr txBox="1"/>
          <p:nvPr/>
        </p:nvSpPr>
        <p:spPr>
          <a:xfrm>
            <a:off x="9360311" y="680818"/>
            <a:ext cx="25760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Pelos trabalhadores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dirty="0">
                <a:solidFill>
                  <a:srgbClr val="2E621C"/>
                </a:solidFill>
              </a:rPr>
              <a:t>Rezamos por aqueles que trabalham em fábricas, minas e canteiros de obras em todo o mundo.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trabalhem em segurança.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sejam pagos como merecem.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seus filhos não tenham que trabalhar.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seu trabalho não destrua seus corpos.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Resposta:</a:t>
            </a:r>
            <a:r>
              <a:rPr lang="pt-BR" dirty="0">
                <a:solidFill>
                  <a:srgbClr val="2E621C"/>
                </a:solidFill>
              </a:rPr>
              <a:t> </a:t>
            </a:r>
            <a:r>
              <a:rPr lang="pt-BR" i="1" dirty="0">
                <a:solidFill>
                  <a:srgbClr val="2E621C"/>
                </a:solidFill>
              </a:rPr>
              <a:t>Fortalece nosso compromisso com um desenvolvimento justo.</a:t>
            </a:r>
            <a:endParaRPr lang="en-US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6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47E83D-C1DD-09BA-50B2-3F36188084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t="8020" b="7718"/>
          <a:stretch>
            <a:fillRect/>
          </a:stretch>
        </p:blipFill>
        <p:spPr>
          <a:xfrm>
            <a:off x="4027590" y="4"/>
            <a:ext cx="8160026" cy="687580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25EE9-9AA5-9250-B593-185CB1106B85}"/>
              </a:ext>
            </a:extLst>
          </p:cNvPr>
          <p:cNvSpPr txBox="1"/>
          <p:nvPr/>
        </p:nvSpPr>
        <p:spPr>
          <a:xfrm>
            <a:off x="4303690" y="107910"/>
            <a:ext cx="61010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God of life, God of history, God of the future,</a:t>
            </a:r>
            <a:b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You are the master builder of creation.</a:t>
            </a:r>
            <a:b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You lay foundations in love.</a:t>
            </a:r>
            <a:b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You shape the world not with force, but with care,</a:t>
            </a:r>
            <a:b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not for profit alone, but for the dignity of all.</a:t>
            </a:r>
            <a:endParaRPr lang="en-US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E13CB2-325B-2DF2-818A-4FEC6C302020}"/>
              </a:ext>
            </a:extLst>
          </p:cNvPr>
          <p:cNvSpPr/>
          <p:nvPr/>
        </p:nvSpPr>
        <p:spPr>
          <a:xfrm>
            <a:off x="-10908" y="-428"/>
            <a:ext cx="4034114" cy="6875808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5CC35-AD1E-1127-07CE-692EF3100927}"/>
              </a:ext>
            </a:extLst>
          </p:cNvPr>
          <p:cNvSpPr txBox="1"/>
          <p:nvPr/>
        </p:nvSpPr>
        <p:spPr>
          <a:xfrm>
            <a:off x="194919" y="2457760"/>
            <a:ext cx="3234177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INVOCATION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INVOCACIÓN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INVOCAÇÃO</a:t>
            </a:r>
            <a:endParaRPr 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12A2A8-C36C-F3D8-5866-7C77D960817E}"/>
              </a:ext>
            </a:extLst>
          </p:cNvPr>
          <p:cNvSpPr txBox="1"/>
          <p:nvPr/>
        </p:nvSpPr>
        <p:spPr>
          <a:xfrm>
            <a:off x="5494121" y="1763314"/>
            <a:ext cx="68060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Dios de la vida, Dios de la historia, Dios del futuro,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Tú eres el maestro constructor de la creación.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Tú pones los cimientos en el amor.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Tú das forma al mundo no con la fuerza, sino con el cuidado,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no solo para el beneficio, sino para la dignidad de todos.</a:t>
            </a:r>
            <a:endParaRPr lang="en-US" b="1" dirty="0">
              <a:solidFill>
                <a:srgbClr val="8D236A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8EDD44-8621-3F02-92C7-B7BFF6AC86E9}"/>
              </a:ext>
            </a:extLst>
          </p:cNvPr>
          <p:cNvSpPr txBox="1"/>
          <p:nvPr/>
        </p:nvSpPr>
        <p:spPr>
          <a:xfrm>
            <a:off x="4461503" y="3643000"/>
            <a:ext cx="65506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Dieu de la vie, Dieu de l’histoire, Dieu de l’avenir,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Tu es le maître bâtisseur de la création.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Tu poses les fondations dans l’amour.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Tu façonnes le monde non par la force, mais par le soin,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non pour le profit seulement, mais pour la dignité de tous.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780C1A-E602-3165-74DB-75FA031BEA93}"/>
              </a:ext>
            </a:extLst>
          </p:cNvPr>
          <p:cNvSpPr txBox="1"/>
          <p:nvPr/>
        </p:nvSpPr>
        <p:spPr>
          <a:xfrm>
            <a:off x="5494121" y="5250499"/>
            <a:ext cx="61009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Deus da vida, Deus da história, Deus do futuro,</a:t>
            </a:r>
            <a:br>
              <a:rPr lang="pt-BR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Tu és o mestre construtor da criação.</a:t>
            </a:r>
            <a:br>
              <a:rPr lang="pt-BR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Tu colocas os alicerces no amor.</a:t>
            </a:r>
            <a:br>
              <a:rPr lang="pt-BR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Tu moldas o mundo não pela força, mas pelo cuidado,</a:t>
            </a:r>
            <a:br>
              <a:rPr lang="pt-BR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não apenas para o lucro, mas para a dignidade de todos.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026B2E-BBBB-9BD3-8930-EE1D1057AB73}"/>
              </a:ext>
            </a:extLst>
          </p:cNvPr>
          <p:cNvGrpSpPr/>
          <p:nvPr/>
        </p:nvGrpSpPr>
        <p:grpSpPr>
          <a:xfrm>
            <a:off x="86765" y="5852702"/>
            <a:ext cx="3025300" cy="951863"/>
            <a:chOff x="1118540" y="-48659"/>
            <a:chExt cx="3069274" cy="8308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E391AC2-9C17-698E-EF92-687D73CBD0E7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4" name="Picture 4" descr="Welcome - JCoR">
              <a:extLst>
                <a:ext uri="{FF2B5EF4-FFF2-40B4-BE49-F238E27FC236}">
                  <a16:creationId xmlns:a16="http://schemas.microsoft.com/office/drawing/2014/main" id="{D9FB3A9D-E65A-A2E0-B188-BBCFEEDE55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5788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DA93C6-21E3-AF47-93F6-55261ED2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25D5C1-004F-4803-41CA-12C3B4DC3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F2790F-1D80-3890-098B-8A5881A00E9C}"/>
              </a:ext>
            </a:extLst>
          </p:cNvPr>
          <p:cNvSpPr txBox="1"/>
          <p:nvPr/>
        </p:nvSpPr>
        <p:spPr>
          <a:xfrm>
            <a:off x="193219" y="551528"/>
            <a:ext cx="2746625" cy="579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 the Earth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pray for rivers, forests, soil, and air,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wounded by extraction and exploitation.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Forgive us for treating creation as something to use, not to love.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Heal what we have harmed.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Teach us to build with creation, not against it.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Response: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Strengthen our commitment to just development.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24A9E-600E-E761-82B1-A0B3F10670AF}"/>
              </a:ext>
            </a:extLst>
          </p:cNvPr>
          <p:cNvSpPr txBox="1"/>
          <p:nvPr/>
        </p:nvSpPr>
        <p:spPr>
          <a:xfrm>
            <a:off x="3156155" y="551528"/>
            <a:ext cx="27466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Por la Tierra</a:t>
            </a:r>
            <a:br>
              <a:rPr lang="es-ES" dirty="0">
                <a:solidFill>
                  <a:srgbClr val="8D236A"/>
                </a:solidFill>
              </a:rPr>
            </a:br>
            <a:endParaRPr lang="es-ES" dirty="0">
              <a:solidFill>
                <a:srgbClr val="8D236A"/>
              </a:solidFill>
            </a:endParaRPr>
          </a:p>
          <a:p>
            <a:r>
              <a:rPr lang="es-ES" dirty="0">
                <a:solidFill>
                  <a:srgbClr val="8D236A"/>
                </a:solidFill>
              </a:rPr>
              <a:t>Oramos por los ríos, los bosques, el suelo y el aire, heridos por la extracción y la explotación.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Perdónanos por tratar la creación como algo para usar, no para amar.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Sana lo que hemos dañado.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Enséñanos a construir con la creación, no contra ella.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br>
              <a:rPr lang="es-ES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Respuesta:</a:t>
            </a:r>
            <a:r>
              <a:rPr lang="es-ES" dirty="0">
                <a:solidFill>
                  <a:srgbClr val="8D236A"/>
                </a:solidFill>
              </a:rPr>
              <a:t> </a:t>
            </a:r>
            <a:r>
              <a:rPr lang="es-ES" i="1" dirty="0">
                <a:solidFill>
                  <a:srgbClr val="8D236A"/>
                </a:solidFill>
              </a:rPr>
              <a:t>Fortalece nuestro compromiso con un desarrollo justo.</a:t>
            </a:r>
            <a:endParaRPr lang="en-US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91303-9993-ECCC-5368-A354644F4AA4}"/>
              </a:ext>
            </a:extLst>
          </p:cNvPr>
          <p:cNvSpPr txBox="1"/>
          <p:nvPr/>
        </p:nvSpPr>
        <p:spPr>
          <a:xfrm>
            <a:off x="6289223" y="551528"/>
            <a:ext cx="291642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la Terre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Nous prions pour les rivières, les forêts, les sols et l’air, blessés par l’extraction et l’exploitation.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Pardonne-nous d’avoir traité la création comme quelque chose à utiliser, et non à aimer.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Guéris ce que nous avons blessé.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Apprends-nous à construire avec la création, et non contre elle.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br>
              <a:rPr lang="fr-FR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Réponse :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i="1" dirty="0">
                <a:solidFill>
                  <a:srgbClr val="0070C0"/>
                </a:solidFill>
              </a:rPr>
              <a:t>Renforce notre engagement pour un développement juste.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CEAAF-7199-F1F2-E8C1-38844285A784}"/>
              </a:ext>
            </a:extLst>
          </p:cNvPr>
          <p:cNvSpPr txBox="1"/>
          <p:nvPr/>
        </p:nvSpPr>
        <p:spPr>
          <a:xfrm>
            <a:off x="9131076" y="551528"/>
            <a:ext cx="282185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Pela Terra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dirty="0">
                <a:solidFill>
                  <a:srgbClr val="2E621C"/>
                </a:solidFill>
              </a:rPr>
              <a:t>Rezamos pelos rios, florestas, solos e ar,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feridos pela extração e pela exploração.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Perdoa-nos por tratarmos a criação como algo para usar, e não para amar.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Cura o que ferimos.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Ensina-nos a construir com a criação, e não contra ela.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Resposta:</a:t>
            </a:r>
            <a:r>
              <a:rPr lang="pt-BR" dirty="0">
                <a:solidFill>
                  <a:srgbClr val="2E621C"/>
                </a:solidFill>
              </a:rPr>
              <a:t> </a:t>
            </a:r>
            <a:r>
              <a:rPr lang="pt-BR" i="1" dirty="0">
                <a:solidFill>
                  <a:srgbClr val="2E621C"/>
                </a:solidFill>
              </a:rPr>
              <a:t>Fortalece nosso compromisso com um desenvolvimento justo.</a:t>
            </a:r>
            <a:endParaRPr lang="en-US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7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8B81-72CC-F8FA-23F6-3A26AEE06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A8A693-C555-169E-A7DC-5C67CA1C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184AD-788F-47FE-06D7-1BD6EF95F688}"/>
              </a:ext>
            </a:extLst>
          </p:cNvPr>
          <p:cNvSpPr txBox="1"/>
          <p:nvPr/>
        </p:nvSpPr>
        <p:spPr>
          <a:xfrm>
            <a:off x="288047" y="657117"/>
            <a:ext cx="2746625" cy="569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 decision-makers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pray for those who approve projects, fund development, and shape policies.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listen first to those most affected, not only to investors.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measure progress in human dignity, not only in GDP.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May they choose equity over extraction.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Response: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Strengthen our commitment to just development.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953C0-D0E4-AA4E-8AB8-10F233C7E5D1}"/>
              </a:ext>
            </a:extLst>
          </p:cNvPr>
          <p:cNvSpPr txBox="1"/>
          <p:nvPr/>
        </p:nvSpPr>
        <p:spPr>
          <a:xfrm>
            <a:off x="3136470" y="657117"/>
            <a:ext cx="27466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Por quienes toman decisiones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Oramos por quienes aprueban proyectos, financian el desarrollo y dan forma a las políticas.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escuchen primero a quienes más se ven afectados, y no solo a los inversionistas.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midan el progreso en dignidad humana, no solo en el PIB.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Que elijan la equidad en lugar de la extracción.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br>
              <a:rPr lang="es-ES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Respuesta:</a:t>
            </a:r>
            <a:r>
              <a:rPr lang="es-ES" dirty="0">
                <a:solidFill>
                  <a:srgbClr val="8D236A"/>
                </a:solidFill>
              </a:rPr>
              <a:t> </a:t>
            </a:r>
            <a:r>
              <a:rPr lang="es-ES" i="1" dirty="0">
                <a:solidFill>
                  <a:srgbClr val="8D236A"/>
                </a:solidFill>
              </a:rPr>
              <a:t>Fortalece nuestro compromiso con un desarrollo justo.</a:t>
            </a:r>
            <a:endParaRPr lang="en-US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3332B-3E1F-C99D-BC90-026C74E9EFC7}"/>
              </a:ext>
            </a:extLst>
          </p:cNvPr>
          <p:cNvSpPr txBox="1"/>
          <p:nvPr/>
        </p:nvSpPr>
        <p:spPr>
          <a:xfrm>
            <a:off x="6308907" y="657117"/>
            <a:ext cx="28273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les décideurs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Nous prions pour ceux qui approuvent des projets, financent le développement et façonnent les politiques.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écoutent d’abord ceux qui sont les plus affectés, et pas seulement les investisseurs.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mesurent le progrès en dignité humaine, et pas seulement en PIB.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Qu’ils choisissent l’équité plutôt que l’extraction.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Réponse :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i="1" dirty="0">
                <a:solidFill>
                  <a:srgbClr val="0070C0"/>
                </a:solidFill>
              </a:rPr>
              <a:t>Renforce notre engagement pour un développement juste.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EE3FF-F8D3-818F-8342-08E2F47DEDE7}"/>
              </a:ext>
            </a:extLst>
          </p:cNvPr>
          <p:cNvSpPr txBox="1"/>
          <p:nvPr/>
        </p:nvSpPr>
        <p:spPr>
          <a:xfrm>
            <a:off x="9237736" y="657117"/>
            <a:ext cx="280197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Pelos tomadores de decisão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Rezamos por aqueles que aprovam projetos, financiam o desenvolvimento e moldam as políticas.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escutem primeiro aqueles que são mais afetados, e não apenas os investidores.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meçam o progresso em dignidade humana, e não apenas em PIB.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Que escolham a equidade em vez da extração.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Resposta:</a:t>
            </a:r>
            <a:r>
              <a:rPr lang="pt-BR" dirty="0">
                <a:solidFill>
                  <a:srgbClr val="2E621C"/>
                </a:solidFill>
              </a:rPr>
              <a:t> </a:t>
            </a:r>
            <a:r>
              <a:rPr lang="pt-BR" i="1" dirty="0">
                <a:solidFill>
                  <a:srgbClr val="2E621C"/>
                </a:solidFill>
              </a:rPr>
              <a:t>Fortalece nosso compromisso com um desenvolvimento justo.</a:t>
            </a:r>
            <a:endParaRPr lang="en-US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78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1D112-4AF3-52CD-A003-07BC29E95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2EA14D-4792-A5ED-796A-7232E3EDC2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CC32D-17C6-FD70-948C-5430C67443BC}"/>
              </a:ext>
            </a:extLst>
          </p:cNvPr>
          <p:cNvSpPr txBox="1"/>
          <p:nvPr/>
        </p:nvSpPr>
        <p:spPr>
          <a:xfrm>
            <a:off x="217801" y="697396"/>
            <a:ext cx="27957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 ourselves, the advocates</a:t>
            </a:r>
          </a:p>
          <a:p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pray for ourselves—called to stand with communities,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to challenge injustice, and to imagine another way of building.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Give us courage when it is risky.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Give us persistence when it is tiring.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Give us hope when change seems slow.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Response: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Strengthen our commitment to just development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BC085-10D3-754D-A6D9-E60A2A57FA49}"/>
              </a:ext>
            </a:extLst>
          </p:cNvPr>
          <p:cNvSpPr txBox="1"/>
          <p:nvPr/>
        </p:nvSpPr>
        <p:spPr>
          <a:xfrm>
            <a:off x="3041360" y="697396"/>
            <a:ext cx="288747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Por nosotros mismos, los defensores</a:t>
            </a:r>
            <a:br>
              <a:rPr lang="es-ES" dirty="0">
                <a:solidFill>
                  <a:srgbClr val="8D236A"/>
                </a:solidFill>
              </a:rPr>
            </a:br>
            <a:endParaRPr lang="es-ES" dirty="0">
              <a:solidFill>
                <a:srgbClr val="8D236A"/>
              </a:solidFill>
            </a:endParaRPr>
          </a:p>
          <a:p>
            <a:r>
              <a:rPr lang="es-ES" dirty="0">
                <a:solidFill>
                  <a:srgbClr val="8D236A"/>
                </a:solidFill>
              </a:rPr>
              <a:t>Oramos por nosotros mismos—llamados a estar con las comunidades,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a desafiar la injusticia y a imaginar otra manera de construir.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Danos valor cuando sea arriesgado.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Danos perseverancia cuando sea cansado.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Danos esperanza cuando el cambio parezca lento.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br>
              <a:rPr lang="es-ES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Respuesta:</a:t>
            </a:r>
            <a:r>
              <a:rPr lang="es-ES" dirty="0">
                <a:solidFill>
                  <a:srgbClr val="8D236A"/>
                </a:solidFill>
              </a:rPr>
              <a:t> </a:t>
            </a:r>
            <a:r>
              <a:rPr lang="es-ES" i="1" dirty="0">
                <a:solidFill>
                  <a:srgbClr val="8D236A"/>
                </a:solidFill>
              </a:rPr>
              <a:t>Fortalece nuestro compromiso con un desarrollo justo.</a:t>
            </a:r>
            <a:endParaRPr lang="en-US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DF91C-3357-257F-45F5-1D48D440958E}"/>
              </a:ext>
            </a:extLst>
          </p:cNvPr>
          <p:cNvSpPr txBox="1"/>
          <p:nvPr/>
        </p:nvSpPr>
        <p:spPr>
          <a:xfrm>
            <a:off x="6333591" y="669162"/>
            <a:ext cx="288747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nous-mêmes, les défenseurs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Nous prions pour nous-mêmes — appelés à nous tenir aux côtés des communautés,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à contester l’injustice et à imaginer une autre manière de construire.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Donne-nous du courage quand c’est risqué.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Donne-nous de la persévérance quand c’est fatigant. Donne-nous de l’espérance quand le changement semble lent.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Réponse :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i="1" dirty="0">
                <a:solidFill>
                  <a:srgbClr val="0070C0"/>
                </a:solidFill>
              </a:rPr>
              <a:t>Renforce notre engagement pour un développement juste.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F306A-0577-0878-C176-6D60C3D5DF79}"/>
              </a:ext>
            </a:extLst>
          </p:cNvPr>
          <p:cNvSpPr txBox="1"/>
          <p:nvPr/>
        </p:nvSpPr>
        <p:spPr>
          <a:xfrm>
            <a:off x="9221063" y="669162"/>
            <a:ext cx="288747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Por nós mesmos, os defensores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r>
              <a:rPr lang="pt-BR" dirty="0">
                <a:solidFill>
                  <a:srgbClr val="2E621C"/>
                </a:solidFill>
              </a:rPr>
              <a:t>Rezamos por nós mesmos — chamados a estar ao lado das comunidades,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a desafiar a injustiça e a imaginar outra forma de construir.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Dá-nos coragem quando for arriscado.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Dá-nos perseverança quando for cansativo.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Dá-nos esperança quando a mudança parecer lenta.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Resposta:</a:t>
            </a:r>
            <a:r>
              <a:rPr lang="pt-BR" dirty="0">
                <a:solidFill>
                  <a:srgbClr val="2E621C"/>
                </a:solidFill>
              </a:rPr>
              <a:t> </a:t>
            </a:r>
            <a:r>
              <a:rPr lang="pt-BR" i="1" dirty="0">
                <a:solidFill>
                  <a:srgbClr val="2E621C"/>
                </a:solidFill>
              </a:rPr>
              <a:t>Fortalece nosso compromisso com um desenvolvimento justo.</a:t>
            </a:r>
            <a:endParaRPr lang="en-US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52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315AE-25E1-61DE-DF8B-719599BC5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D61CE-D4A0-340F-0ECF-B9AAC8892B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660CB-7432-27AA-208E-158505879B64}"/>
              </a:ext>
            </a:extLst>
          </p:cNvPr>
          <p:cNvSpPr txBox="1"/>
          <p:nvPr/>
        </p:nvSpPr>
        <p:spPr>
          <a:xfrm>
            <a:off x="157315" y="672667"/>
            <a:ext cx="2802194" cy="3785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God of the journey,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are a people called to build—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but to build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justly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believe in progress—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but only progress that includes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everyone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embrace innovation—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but only innovation rooted in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care for people and for the planet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E181F-2CC7-8678-C311-B9E2D9112FF4}"/>
              </a:ext>
            </a:extLst>
          </p:cNvPr>
          <p:cNvSpPr txBox="1"/>
          <p:nvPr/>
        </p:nvSpPr>
        <p:spPr>
          <a:xfrm>
            <a:off x="3021706" y="672667"/>
            <a:ext cx="287566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8D236A"/>
                </a:solidFill>
              </a:rPr>
              <a:t>Dios del camino,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somos un pueblo llamado a construir—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pero a construir </a:t>
            </a:r>
            <a:r>
              <a:rPr lang="es-ES" b="1" dirty="0">
                <a:solidFill>
                  <a:srgbClr val="8D236A"/>
                </a:solidFill>
              </a:rPr>
              <a:t>con justicia</a:t>
            </a:r>
            <a:r>
              <a:rPr lang="es-ES" dirty="0">
                <a:solidFill>
                  <a:srgbClr val="8D236A"/>
                </a:solidFill>
              </a:rPr>
              <a:t>.</a:t>
            </a:r>
          </a:p>
          <a:p>
            <a:pPr>
              <a:buNone/>
            </a:pPr>
            <a:endParaRPr lang="es-ES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dirty="0">
                <a:solidFill>
                  <a:srgbClr val="8D236A"/>
                </a:solidFill>
              </a:rPr>
              <a:t>Creemos en el progreso—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pero solo en un progreso que incluya a </a:t>
            </a:r>
            <a:r>
              <a:rPr lang="es-ES" b="1" dirty="0">
                <a:solidFill>
                  <a:srgbClr val="8D236A"/>
                </a:solidFill>
              </a:rPr>
              <a:t>todos</a:t>
            </a:r>
            <a:r>
              <a:rPr lang="es-ES" dirty="0">
                <a:solidFill>
                  <a:srgbClr val="8D236A"/>
                </a:solidFill>
              </a:rPr>
              <a:t>.</a:t>
            </a:r>
          </a:p>
          <a:p>
            <a:pPr>
              <a:buNone/>
            </a:pPr>
            <a:endParaRPr lang="es-ES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dirty="0">
                <a:solidFill>
                  <a:srgbClr val="8D236A"/>
                </a:solidFill>
              </a:rPr>
              <a:t>Abrazamos la innovación—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pero solo la innovación arraigada en el </a:t>
            </a:r>
            <a:r>
              <a:rPr lang="es-ES" b="1" dirty="0">
                <a:solidFill>
                  <a:srgbClr val="8D236A"/>
                </a:solidFill>
              </a:rPr>
              <a:t>cuidado de las personas y del planeta</a:t>
            </a:r>
            <a:r>
              <a:rPr lang="es-ES" dirty="0">
                <a:solidFill>
                  <a:srgbClr val="8D236A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933D09-9A2E-7C8A-41AD-2A9D191B72B3}"/>
              </a:ext>
            </a:extLst>
          </p:cNvPr>
          <p:cNvSpPr txBox="1"/>
          <p:nvPr/>
        </p:nvSpPr>
        <p:spPr>
          <a:xfrm>
            <a:off x="6191616" y="672667"/>
            <a:ext cx="287566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solidFill>
                  <a:srgbClr val="0070C0"/>
                </a:solidFill>
              </a:rPr>
              <a:t>Dieu du chemin,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nous sommes un peuple appelé à construire —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mais à construire </a:t>
            </a:r>
            <a:r>
              <a:rPr lang="fr-FR" b="1" dirty="0">
                <a:solidFill>
                  <a:srgbClr val="0070C0"/>
                </a:solidFill>
              </a:rPr>
              <a:t>avec justice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endParaRPr lang="fr-FR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dirty="0">
                <a:solidFill>
                  <a:srgbClr val="0070C0"/>
                </a:solidFill>
              </a:rPr>
              <a:t>Nous croyons au progrès —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mais seulement à un progrès qui inclut </a:t>
            </a:r>
            <a:r>
              <a:rPr lang="fr-FR" b="1" dirty="0">
                <a:solidFill>
                  <a:srgbClr val="0070C0"/>
                </a:solidFill>
              </a:rPr>
              <a:t>tout le monde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endParaRPr lang="fr-FR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dirty="0">
                <a:solidFill>
                  <a:srgbClr val="0070C0"/>
                </a:solidFill>
              </a:rPr>
              <a:t>Nous accueillons l’innovation —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mais seulement une innovation enracinée dans le </a:t>
            </a:r>
            <a:r>
              <a:rPr lang="fr-FR" b="1" dirty="0">
                <a:solidFill>
                  <a:srgbClr val="0070C0"/>
                </a:solidFill>
              </a:rPr>
              <a:t>soin des personnes et de la planète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0A7D2-AC0E-3A3E-57B4-9B9BD127725E}"/>
              </a:ext>
            </a:extLst>
          </p:cNvPr>
          <p:cNvSpPr txBox="1"/>
          <p:nvPr/>
        </p:nvSpPr>
        <p:spPr>
          <a:xfrm>
            <a:off x="9204705" y="672667"/>
            <a:ext cx="304949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2E621C"/>
                </a:solidFill>
              </a:rPr>
              <a:t>Deus do caminho,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somos um povo chamado a construir —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mas a construir </a:t>
            </a:r>
            <a:r>
              <a:rPr lang="pt-BR" b="1" dirty="0">
                <a:solidFill>
                  <a:srgbClr val="2E621C"/>
                </a:solidFill>
              </a:rPr>
              <a:t>com justiça</a:t>
            </a:r>
            <a:r>
              <a:rPr lang="pt-BR" dirty="0">
                <a:solidFill>
                  <a:srgbClr val="2E621C"/>
                </a:solidFill>
              </a:rPr>
              <a:t>.</a:t>
            </a:r>
          </a:p>
          <a:p>
            <a:pPr>
              <a:buNone/>
            </a:pPr>
            <a:endParaRPr lang="pt-BR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dirty="0">
                <a:solidFill>
                  <a:srgbClr val="2E621C"/>
                </a:solidFill>
              </a:rPr>
              <a:t>Acreditamos no progresso —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mas apenas em um progresso que inclua </a:t>
            </a:r>
            <a:r>
              <a:rPr lang="pt-BR" b="1" dirty="0">
                <a:solidFill>
                  <a:srgbClr val="2E621C"/>
                </a:solidFill>
              </a:rPr>
              <a:t>todos</a:t>
            </a:r>
            <a:r>
              <a:rPr lang="pt-BR" dirty="0">
                <a:solidFill>
                  <a:srgbClr val="2E621C"/>
                </a:solidFill>
              </a:rPr>
              <a:t>.</a:t>
            </a:r>
          </a:p>
          <a:p>
            <a:pPr>
              <a:buNone/>
            </a:pPr>
            <a:endParaRPr lang="pt-BR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dirty="0">
                <a:solidFill>
                  <a:srgbClr val="2E621C"/>
                </a:solidFill>
              </a:rPr>
              <a:t>Abraçamos a inovação —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mas apenas a inovação enraizada no </a:t>
            </a:r>
            <a:r>
              <a:rPr lang="pt-BR" b="1" dirty="0">
                <a:solidFill>
                  <a:srgbClr val="2E621C"/>
                </a:solidFill>
              </a:rPr>
              <a:t>cuidado das pessoas e do planeta</a:t>
            </a:r>
            <a:r>
              <a:rPr lang="pt-BR" dirty="0">
                <a:solidFill>
                  <a:srgbClr val="2E621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865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BDDA1-6218-8AEC-56FA-1529BA216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87DBB-1890-2C59-DD8A-B32996D10D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EA37A-8C3C-F1DF-68FC-E62D014C90D9}"/>
              </a:ext>
            </a:extLst>
          </p:cNvPr>
          <p:cNvSpPr txBox="1"/>
          <p:nvPr/>
        </p:nvSpPr>
        <p:spPr>
          <a:xfrm>
            <a:off x="376831" y="959104"/>
            <a:ext cx="3048000" cy="2830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are not only critics of injustice.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are builders of justice.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are architects of a different world.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04FFA-257E-AD35-15FA-D588D9B1E1A2}"/>
              </a:ext>
            </a:extLst>
          </p:cNvPr>
          <p:cNvSpPr txBox="1"/>
          <p:nvPr/>
        </p:nvSpPr>
        <p:spPr>
          <a:xfrm>
            <a:off x="3243046" y="963546"/>
            <a:ext cx="29300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b="1" dirty="0">
                <a:solidFill>
                  <a:srgbClr val="8D236A"/>
                </a:solidFill>
              </a:rPr>
              <a:t>No somos solo críticos de la injusticia.</a:t>
            </a:r>
          </a:p>
          <a:p>
            <a:pPr>
              <a:buNone/>
            </a:pPr>
            <a:endParaRPr lang="es-ES" b="1" dirty="0">
              <a:solidFill>
                <a:srgbClr val="8D236A"/>
              </a:solidFill>
            </a:endParaRPr>
          </a:p>
          <a:p>
            <a:pPr>
              <a:buNone/>
            </a:pP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Somos constructores de justicia.</a:t>
            </a:r>
          </a:p>
          <a:p>
            <a:pPr>
              <a:buNone/>
            </a:pP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Somos arquitectos de un mundo diferente.</a:t>
            </a:r>
          </a:p>
          <a:p>
            <a:pPr>
              <a:buNone/>
            </a:pPr>
            <a:br>
              <a:rPr lang="es-ES" b="1" dirty="0">
                <a:solidFill>
                  <a:srgbClr val="8D236A"/>
                </a:solidFill>
              </a:rPr>
            </a:br>
            <a:endParaRPr lang="es-ES" b="1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CEBE2-DE3D-604D-F868-47B6740E1495}"/>
              </a:ext>
            </a:extLst>
          </p:cNvPr>
          <p:cNvSpPr txBox="1"/>
          <p:nvPr/>
        </p:nvSpPr>
        <p:spPr>
          <a:xfrm>
            <a:off x="6233655" y="959104"/>
            <a:ext cx="28056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Nous ne sommes pas seulement des critiques de l’injustice.</a:t>
            </a:r>
          </a:p>
          <a:p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Nous sommes des bâtisseurs de justice.</a:t>
            </a:r>
          </a:p>
          <a:p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Nous sommes des architectes d’un monde différent.</a:t>
            </a:r>
          </a:p>
          <a:p>
            <a:br>
              <a:rPr lang="fr-FR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C2D00-98EE-30CD-2639-301C7D59DBA4}"/>
              </a:ext>
            </a:extLst>
          </p:cNvPr>
          <p:cNvSpPr txBox="1"/>
          <p:nvPr/>
        </p:nvSpPr>
        <p:spPr>
          <a:xfrm>
            <a:off x="9099870" y="959104"/>
            <a:ext cx="29300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Não somos apenas críticos da injustiça.</a:t>
            </a:r>
          </a:p>
          <a:p>
            <a:endParaRPr lang="pt-BR" b="1" dirty="0">
              <a:solidFill>
                <a:srgbClr val="2E621C"/>
              </a:solidFill>
            </a:endParaRPr>
          </a:p>
          <a:p>
            <a:br>
              <a:rPr lang="pt-BR" b="1" dirty="0">
                <a:solidFill>
                  <a:srgbClr val="2E621C"/>
                </a:solidFill>
              </a:rPr>
            </a:br>
            <a:r>
              <a:rPr lang="pt-BR" b="1" dirty="0">
                <a:solidFill>
                  <a:srgbClr val="2E621C"/>
                </a:solidFill>
              </a:rPr>
              <a:t>Somos construtores da justiça.</a:t>
            </a:r>
          </a:p>
          <a:p>
            <a:br>
              <a:rPr lang="pt-BR" b="1" dirty="0">
                <a:solidFill>
                  <a:srgbClr val="2E621C"/>
                </a:solidFill>
              </a:rPr>
            </a:br>
            <a:r>
              <a:rPr lang="pt-BR" b="1" dirty="0">
                <a:solidFill>
                  <a:srgbClr val="2E621C"/>
                </a:solidFill>
              </a:rPr>
              <a:t>Somos arquitetos de um mundo diferente.</a:t>
            </a:r>
          </a:p>
          <a:p>
            <a:br>
              <a:rPr lang="pt-BR" b="1" dirty="0">
                <a:solidFill>
                  <a:srgbClr val="2E621C"/>
                </a:solidFill>
              </a:rPr>
            </a:br>
            <a:endParaRPr lang="en-US" b="1" dirty="0">
              <a:solidFill>
                <a:srgbClr val="2E6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65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F4755-66D3-8525-85A5-FEFB8DE38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3C2A75-3664-0095-5B95-71B01D84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5C048-DC61-980A-90BF-3B5E934CB754}"/>
              </a:ext>
            </a:extLst>
          </p:cNvPr>
          <p:cNvSpPr txBox="1"/>
          <p:nvPr/>
        </p:nvSpPr>
        <p:spPr>
          <a:xfrm>
            <a:off x="245807" y="486725"/>
            <a:ext cx="2598073" cy="3995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will build differently.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will innovate responsibly.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will develop justly.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Together, with God who walks with the poor and with the Earth,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go forward.</a:t>
            </a:r>
          </a:p>
          <a:p>
            <a:pPr>
              <a:buNone/>
            </a:pP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buNone/>
            </a:pP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Amen.</a:t>
            </a:r>
            <a:b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89799-9DC1-DBC9-40F9-A6C2ABA5F903}"/>
              </a:ext>
            </a:extLst>
          </p:cNvPr>
          <p:cNvSpPr txBox="1"/>
          <p:nvPr/>
        </p:nvSpPr>
        <p:spPr>
          <a:xfrm>
            <a:off x="2979175" y="486725"/>
            <a:ext cx="28316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b="1" dirty="0">
                <a:solidFill>
                  <a:srgbClr val="8D236A"/>
                </a:solidFill>
              </a:rPr>
              <a:t>Construiremos de manera diferente.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Innovaremos de manera responsable.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Desarrollaremos con justicia.</a:t>
            </a:r>
          </a:p>
          <a:p>
            <a:pPr>
              <a:buNone/>
            </a:pPr>
            <a:endParaRPr lang="es-ES" b="1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b="1" dirty="0">
                <a:solidFill>
                  <a:srgbClr val="8D236A"/>
                </a:solidFill>
              </a:rPr>
              <a:t>Juntos, con Dios que camina con los pobres y con la Tierra,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seguimos adelante.</a:t>
            </a:r>
          </a:p>
          <a:p>
            <a:pPr>
              <a:buNone/>
            </a:pPr>
            <a:endParaRPr lang="es-ES" b="1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b="1" dirty="0">
                <a:solidFill>
                  <a:srgbClr val="8D236A"/>
                </a:solidFill>
              </a:rPr>
              <a:t>Amén.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57580-B190-0402-6764-E07DDF4BE232}"/>
              </a:ext>
            </a:extLst>
          </p:cNvPr>
          <p:cNvSpPr txBox="1"/>
          <p:nvPr/>
        </p:nvSpPr>
        <p:spPr>
          <a:xfrm>
            <a:off x="6281110" y="490565"/>
            <a:ext cx="27447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dirty="0">
                <a:solidFill>
                  <a:srgbClr val="0070C0"/>
                </a:solidFill>
              </a:rPr>
              <a:t>Nous construirons autrement.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Nous innoverons de manière responsable.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Nous développerons avec justice.</a:t>
            </a:r>
          </a:p>
          <a:p>
            <a:pPr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070C0"/>
                </a:solidFill>
              </a:rPr>
              <a:t>Ensemble, avec Dieu qui marche avec les pauvres et avec la Terre,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nous avançons.</a:t>
            </a:r>
          </a:p>
          <a:p>
            <a:pPr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070C0"/>
                </a:solidFill>
              </a:rPr>
              <a:t>Amen.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CCB514-BBDF-6603-6FF1-369228FB9BE8}"/>
              </a:ext>
            </a:extLst>
          </p:cNvPr>
          <p:cNvSpPr txBox="1"/>
          <p:nvPr/>
        </p:nvSpPr>
        <p:spPr>
          <a:xfrm>
            <a:off x="9161162" y="486725"/>
            <a:ext cx="27447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2E621C"/>
                </a:solidFill>
              </a:rPr>
              <a:t>Construiremos de forma diferente.</a:t>
            </a:r>
            <a:br>
              <a:rPr lang="pt-BR" b="1" dirty="0">
                <a:solidFill>
                  <a:srgbClr val="2E621C"/>
                </a:solidFill>
              </a:rPr>
            </a:br>
            <a:r>
              <a:rPr lang="pt-BR" b="1" dirty="0">
                <a:solidFill>
                  <a:srgbClr val="2E621C"/>
                </a:solidFill>
              </a:rPr>
              <a:t>Inovaremos de forma responsável.</a:t>
            </a:r>
            <a:br>
              <a:rPr lang="pt-BR" b="1" dirty="0">
                <a:solidFill>
                  <a:srgbClr val="2E621C"/>
                </a:solidFill>
              </a:rPr>
            </a:br>
            <a:r>
              <a:rPr lang="pt-BR" b="1" dirty="0">
                <a:solidFill>
                  <a:srgbClr val="2E621C"/>
                </a:solidFill>
              </a:rPr>
              <a:t>Desenvolveremos com justiça.</a:t>
            </a:r>
          </a:p>
          <a:p>
            <a:pPr>
              <a:buNone/>
            </a:pPr>
            <a:endParaRPr lang="pt-BR" b="1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b="1" dirty="0">
                <a:solidFill>
                  <a:srgbClr val="2E621C"/>
                </a:solidFill>
              </a:rPr>
              <a:t>Juntos, com Deus que caminha com os pobres e com a Terra,</a:t>
            </a:r>
            <a:br>
              <a:rPr lang="pt-BR" b="1" dirty="0">
                <a:solidFill>
                  <a:srgbClr val="2E621C"/>
                </a:solidFill>
              </a:rPr>
            </a:br>
            <a:r>
              <a:rPr lang="pt-BR" b="1" dirty="0">
                <a:solidFill>
                  <a:srgbClr val="2E621C"/>
                </a:solidFill>
              </a:rPr>
              <a:t>seguimos em frente.</a:t>
            </a:r>
          </a:p>
          <a:p>
            <a:pPr>
              <a:buNone/>
            </a:pPr>
            <a:endParaRPr lang="pt-BR" b="1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b="1" dirty="0">
                <a:solidFill>
                  <a:srgbClr val="2E621C"/>
                </a:solidFill>
              </a:rPr>
              <a:t>Amém.</a:t>
            </a:r>
          </a:p>
        </p:txBody>
      </p:sp>
      <p:pic>
        <p:nvPicPr>
          <p:cNvPr id="10" name="Picture 2" descr="Sustainable Development Goal 9 - Wikipedia">
            <a:extLst>
              <a:ext uri="{FF2B5EF4-FFF2-40B4-BE49-F238E27FC236}">
                <a16:creationId xmlns:a16="http://schemas.microsoft.com/office/drawing/2014/main" id="{3375E2EB-606B-CCEB-A02F-FF70E093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96" y="4180044"/>
            <a:ext cx="2540208" cy="254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E1E2A-8C25-E91C-4688-77D8B99D7154}"/>
              </a:ext>
            </a:extLst>
          </p:cNvPr>
          <p:cNvGrpSpPr/>
          <p:nvPr/>
        </p:nvGrpSpPr>
        <p:grpSpPr>
          <a:xfrm>
            <a:off x="86765" y="5852702"/>
            <a:ext cx="3025300" cy="951863"/>
            <a:chOff x="1118540" y="-48659"/>
            <a:chExt cx="3069274" cy="8308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A4E4FE-B04C-5CE7-0A9E-B071CD553C74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14" name="Picture 4" descr="Welcome - JCoR">
              <a:extLst>
                <a:ext uri="{FF2B5EF4-FFF2-40B4-BE49-F238E27FC236}">
                  <a16:creationId xmlns:a16="http://schemas.microsoft.com/office/drawing/2014/main" id="{ADCC706C-515E-7A28-FF45-EB94D11BC1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396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7E8626-6FAE-0AE3-24AD-54BA5D24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6E71D-B271-9F8E-99DB-ADADFD420D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53" b="1870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Sustainable Development Goal 9 - Wikipedia">
            <a:extLst>
              <a:ext uri="{FF2B5EF4-FFF2-40B4-BE49-F238E27FC236}">
                <a16:creationId xmlns:a16="http://schemas.microsoft.com/office/drawing/2014/main" id="{3BB74141-853E-57C1-1A96-2A8ED238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1355" cy="28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FBCE7C-A232-F79D-5595-11C8B8127535}"/>
              </a:ext>
            </a:extLst>
          </p:cNvPr>
          <p:cNvSpPr txBox="1"/>
          <p:nvPr/>
        </p:nvSpPr>
        <p:spPr>
          <a:xfrm>
            <a:off x="117986" y="3429000"/>
            <a:ext cx="3923072" cy="202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Today we pray in the light of 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SDG 9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: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• For infrastructure that serves people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• For innovation that protects life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• For development that leaves no one behind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64EBD-48C1-2365-3D2A-AE725D77FDB3}"/>
              </a:ext>
            </a:extLst>
          </p:cNvPr>
          <p:cNvSpPr txBox="1"/>
          <p:nvPr/>
        </p:nvSpPr>
        <p:spPr>
          <a:xfrm>
            <a:off x="8709857" y="380517"/>
            <a:ext cx="348214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Hoje rezamos à luz do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ODS 9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por uma infraestrutura que sirva as pessoas,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por uma inovação que proteja a vida,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e por um desenvolvimento que não deixe ninguém para trás.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3BE31-0326-055A-0BF2-E5CE7EDC436A}"/>
              </a:ext>
            </a:extLst>
          </p:cNvPr>
          <p:cNvSpPr txBox="1"/>
          <p:nvPr/>
        </p:nvSpPr>
        <p:spPr>
          <a:xfrm>
            <a:off x="6096000" y="3429000"/>
            <a:ext cx="336415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Aujourd’hui, nous prions à la lumière de l’</a:t>
            </a:r>
            <a:r>
              <a:rPr lang="fr-FR" sz="2000" b="1" dirty="0">
                <a:solidFill>
                  <a:srgbClr val="0070C0"/>
                </a:solidFill>
              </a:rPr>
              <a:t>ODD 9 </a:t>
            </a:r>
            <a:r>
              <a:rPr lang="fr-FR" b="1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</a:rPr>
              <a:t>pour des infrastructures qui servent les personnes,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</a:rPr>
              <a:t>pour une innovation qui protège la vie,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</a:rPr>
              <a:t>et pour un développement qui ne laisse personne de côté.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470BB-FB93-83BA-013D-A2EBCF2988A2}"/>
              </a:ext>
            </a:extLst>
          </p:cNvPr>
          <p:cNvSpPr txBox="1"/>
          <p:nvPr/>
        </p:nvSpPr>
        <p:spPr>
          <a:xfrm>
            <a:off x="3399675" y="425421"/>
            <a:ext cx="35002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Hoy oramos a la luz del </a:t>
            </a:r>
            <a:r>
              <a:rPr lang="es-ES" sz="2000" b="1" dirty="0">
                <a:solidFill>
                  <a:srgbClr val="8D236A"/>
                </a:solidFill>
              </a:rPr>
              <a:t>ODS 9</a:t>
            </a:r>
            <a:r>
              <a:rPr lang="es-ES" b="1" dirty="0">
                <a:solidFill>
                  <a:srgbClr val="8D236A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D236A"/>
                </a:solidFill>
              </a:rPr>
              <a:t>por una infraestructura que sirva a las personas,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D236A"/>
                </a:solidFill>
              </a:rPr>
              <a:t>por una innovación que proteja la vida,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D236A"/>
                </a:solidFill>
              </a:rPr>
              <a:t>y por un desarrollo que no deje a nadie atrás.</a:t>
            </a:r>
            <a:endParaRPr lang="en-US" b="1" dirty="0">
              <a:solidFill>
                <a:srgbClr val="8D236A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F1BDF9-19C3-A171-3BD6-E16BA0592AD3}"/>
              </a:ext>
            </a:extLst>
          </p:cNvPr>
          <p:cNvGrpSpPr/>
          <p:nvPr/>
        </p:nvGrpSpPr>
        <p:grpSpPr>
          <a:xfrm>
            <a:off x="86765" y="5852702"/>
            <a:ext cx="3025300" cy="951863"/>
            <a:chOff x="1118540" y="-48659"/>
            <a:chExt cx="3069274" cy="8308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129177-5558-B158-7372-19A6119FDF30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5" name="Picture 4" descr="Welcome - JCoR">
              <a:extLst>
                <a:ext uri="{FF2B5EF4-FFF2-40B4-BE49-F238E27FC236}">
                  <a16:creationId xmlns:a16="http://schemas.microsoft.com/office/drawing/2014/main" id="{3B581023-8E2E-044E-D709-623625EA23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107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0AF3EB-C2B6-474C-4D87-98ABA136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B04AA3-AAD5-903B-BC1E-774D4BD66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Sustainable Development Goal 9 - Wikipedia">
            <a:extLst>
              <a:ext uri="{FF2B5EF4-FFF2-40B4-BE49-F238E27FC236}">
                <a16:creationId xmlns:a16="http://schemas.microsoft.com/office/drawing/2014/main" id="{2A8D14A0-E774-09F3-F392-D9477460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77800"/>
            <a:ext cx="1772920" cy="17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B5C3FD-7A26-1DBE-5F13-13C253A21DA3}"/>
              </a:ext>
            </a:extLst>
          </p:cNvPr>
          <p:cNvSpPr txBox="1"/>
          <p:nvPr/>
        </p:nvSpPr>
        <p:spPr>
          <a:xfrm>
            <a:off x="550606" y="2561362"/>
            <a:ext cx="6096000" cy="14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The Scriptures remind us: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“Unless the Lord builds the house,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those who build it labor in vain.”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i="1" kern="100" dirty="0"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Psalm 127: 1</a:t>
            </a:r>
            <a:endParaRPr lang="en-US" sz="1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A1112D-65F7-BA60-D37F-1FB01272680D}"/>
              </a:ext>
            </a:extLst>
          </p:cNvPr>
          <p:cNvGrpSpPr/>
          <p:nvPr/>
        </p:nvGrpSpPr>
        <p:grpSpPr>
          <a:xfrm>
            <a:off x="-137652" y="-137653"/>
            <a:ext cx="12328128" cy="7187381"/>
            <a:chOff x="-137652" y="-137653"/>
            <a:chExt cx="12328128" cy="71873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577EFF2-C0FA-FCF2-2BBA-CC2D1DE1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2632" y="0"/>
              <a:ext cx="8827844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3CCC22-6421-03BF-D7D2-C92A50938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7652" y="-137653"/>
              <a:ext cx="11228438" cy="71873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DF0F00-EA51-F38A-ABBC-E8AFFA70E49F}"/>
              </a:ext>
            </a:extLst>
          </p:cNvPr>
          <p:cNvSpPr txBox="1"/>
          <p:nvPr/>
        </p:nvSpPr>
        <p:spPr>
          <a:xfrm>
            <a:off x="198120" y="312419"/>
            <a:ext cx="3882267" cy="14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The Scriptures remind us:</a:t>
            </a:r>
            <a:br>
              <a:rPr lang="en-US" sz="1800" b="1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“Unless the Lord builds the house,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those who build it labor in vain.”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i="1" kern="100" dirty="0"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Psalm 127: 1</a:t>
            </a:r>
            <a:endParaRPr lang="en-US" sz="20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B17DC-DABC-AE58-5937-EAF1448BCD46}"/>
              </a:ext>
            </a:extLst>
          </p:cNvPr>
          <p:cNvSpPr txBox="1"/>
          <p:nvPr/>
        </p:nvSpPr>
        <p:spPr>
          <a:xfrm>
            <a:off x="2393826" y="1555057"/>
            <a:ext cx="61648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  <a:latin typeface="Candara" panose="020E0502030303020204" pitchFamily="34" charset="0"/>
              </a:rPr>
              <a:t>La Escritura nos recuerda:</a:t>
            </a:r>
            <a:br>
              <a:rPr lang="es-ES" b="1" dirty="0">
                <a:solidFill>
                  <a:srgbClr val="8D236A"/>
                </a:solidFill>
                <a:latin typeface="Candara" panose="020E0502030303020204" pitchFamily="34" charset="0"/>
              </a:rPr>
            </a:br>
            <a:r>
              <a:rPr lang="es-ES" b="1" dirty="0">
                <a:solidFill>
                  <a:srgbClr val="8D236A"/>
                </a:solidFill>
              </a:rPr>
              <a:t>“Si el Señor no construye la casa,</a:t>
            </a:r>
            <a:br>
              <a:rPr lang="es-ES" b="1" dirty="0">
                <a:solidFill>
                  <a:srgbClr val="8D236A"/>
                </a:solidFill>
              </a:rPr>
            </a:br>
            <a:r>
              <a:rPr lang="es-ES" b="1" dirty="0">
                <a:solidFill>
                  <a:srgbClr val="8D236A"/>
                </a:solidFill>
              </a:rPr>
              <a:t>en vano trabajan los que la construyen”.</a:t>
            </a:r>
          </a:p>
          <a:p>
            <a:endParaRPr lang="en-US" altLang="en-US" dirty="0">
              <a:solidFill>
                <a:srgbClr val="8D236A"/>
              </a:solidFill>
              <a:latin typeface="Arial" panose="020B0604020202020204" pitchFamily="34" charset="0"/>
            </a:endParaRPr>
          </a:p>
          <a:p>
            <a:r>
              <a:rPr lang="en-US" altLang="en-US" i="1" dirty="0">
                <a:solidFill>
                  <a:srgbClr val="8D236A"/>
                </a:solidFill>
                <a:latin typeface="Arial" panose="020B0604020202020204" pitchFamily="34" charset="0"/>
              </a:rPr>
              <a:t>Salmo 127: 1</a:t>
            </a:r>
          </a:p>
          <a:p>
            <a:endParaRPr lang="es-ES" b="1" dirty="0">
              <a:solidFill>
                <a:srgbClr val="8D236A"/>
              </a:solidFill>
            </a:endParaRPr>
          </a:p>
          <a:p>
            <a:endParaRPr lang="en-US" b="1" dirty="0">
              <a:solidFill>
                <a:srgbClr val="8D236A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BE535-C00B-9AFE-060C-F4AB12CC5132}"/>
              </a:ext>
            </a:extLst>
          </p:cNvPr>
          <p:cNvSpPr txBox="1"/>
          <p:nvPr/>
        </p:nvSpPr>
        <p:spPr>
          <a:xfrm>
            <a:off x="4209304" y="3148087"/>
            <a:ext cx="6164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Candara" panose="020E0502030303020204" pitchFamily="34" charset="0"/>
              </a:rPr>
              <a:t>L’Écriture nous rappelle :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« Si le Seigneur ne bâtit la maison,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ceux qui la bâtissent travaillent en vain. »</a:t>
            </a:r>
          </a:p>
          <a:p>
            <a:endParaRPr lang="en-US" i="1" dirty="0">
              <a:solidFill>
                <a:srgbClr val="0070C0"/>
              </a:solidFill>
            </a:endParaRPr>
          </a:p>
          <a:p>
            <a:r>
              <a:rPr lang="en-US" i="1" dirty="0" err="1">
                <a:solidFill>
                  <a:srgbClr val="0070C0"/>
                </a:solidFill>
              </a:rPr>
              <a:t>Psaume</a:t>
            </a:r>
            <a:r>
              <a:rPr lang="en-US" i="1" dirty="0">
                <a:solidFill>
                  <a:srgbClr val="0070C0"/>
                </a:solidFill>
              </a:rPr>
              <a:t> 127 :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463C4-7E5D-38C1-1CFE-4005A1853D7B}"/>
              </a:ext>
            </a:extLst>
          </p:cNvPr>
          <p:cNvSpPr txBox="1"/>
          <p:nvPr/>
        </p:nvSpPr>
        <p:spPr>
          <a:xfrm>
            <a:off x="6981673" y="4625415"/>
            <a:ext cx="6164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  <a:latin typeface="Candara" panose="020E0502030303020204" pitchFamily="34" charset="0"/>
              </a:rPr>
              <a:t>A Escritura nos recorda:</a:t>
            </a:r>
            <a:br>
              <a:rPr lang="pt-BR" b="1" dirty="0">
                <a:solidFill>
                  <a:srgbClr val="2E621C"/>
                </a:solidFill>
              </a:rPr>
            </a:br>
            <a:r>
              <a:rPr lang="pt-BR" b="1" dirty="0">
                <a:solidFill>
                  <a:srgbClr val="2E621C"/>
                </a:solidFill>
              </a:rPr>
              <a:t>“Se o Senhor não constrói a casa,</a:t>
            </a:r>
            <a:br>
              <a:rPr lang="pt-BR" b="1" dirty="0">
                <a:solidFill>
                  <a:srgbClr val="2E621C"/>
                </a:solidFill>
              </a:rPr>
            </a:br>
            <a:r>
              <a:rPr lang="pt-BR" b="1" dirty="0">
                <a:solidFill>
                  <a:srgbClr val="2E621C"/>
                </a:solidFill>
              </a:rPr>
              <a:t>em vão trabalham os que a constroem.”</a:t>
            </a:r>
          </a:p>
          <a:p>
            <a:endParaRPr lang="en-US" i="1" dirty="0">
              <a:solidFill>
                <a:srgbClr val="2E621C"/>
              </a:solidFill>
            </a:endParaRPr>
          </a:p>
          <a:p>
            <a:r>
              <a:rPr lang="en-US" i="1" dirty="0">
                <a:solidFill>
                  <a:srgbClr val="2E621C"/>
                </a:solidFill>
              </a:rPr>
              <a:t>Salmo 127: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EB8931-EFFA-CE33-A2E4-A4A1C002DDF1}"/>
              </a:ext>
            </a:extLst>
          </p:cNvPr>
          <p:cNvGrpSpPr/>
          <p:nvPr/>
        </p:nvGrpSpPr>
        <p:grpSpPr>
          <a:xfrm>
            <a:off x="9166700" y="5906137"/>
            <a:ext cx="3025300" cy="951863"/>
            <a:chOff x="1118540" y="-48659"/>
            <a:chExt cx="3069274" cy="830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788B72-F0E2-3D4F-8821-016D34305401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7" name="Picture 4" descr="Welcome - JCoR">
              <a:extLst>
                <a:ext uri="{FF2B5EF4-FFF2-40B4-BE49-F238E27FC236}">
                  <a16:creationId xmlns:a16="http://schemas.microsoft.com/office/drawing/2014/main" id="{3148C99E-3002-6FFA-B007-530C80F07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835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6FEAF5-6A03-94AE-AAFD-A531971A3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02DD5-4320-90D6-87A9-DC39A928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8703B7-F775-3711-117D-DA737C9D8A03}"/>
              </a:ext>
            </a:extLst>
          </p:cNvPr>
          <p:cNvSpPr txBox="1"/>
          <p:nvPr/>
        </p:nvSpPr>
        <p:spPr>
          <a:xfrm>
            <a:off x="108155" y="931030"/>
            <a:ext cx="2664542" cy="515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You, O Lord, are not only concerned with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what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we build,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but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how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we build, and for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whom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we build.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You call us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to build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dirty="0"/>
              <a:t>not just roads and bridges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But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systems of justice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economies of care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structures of solidarity</a:t>
            </a: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47459-2C24-2497-65A4-A76A63CA6C11}"/>
              </a:ext>
            </a:extLst>
          </p:cNvPr>
          <p:cNvSpPr txBox="1"/>
          <p:nvPr/>
        </p:nvSpPr>
        <p:spPr>
          <a:xfrm>
            <a:off x="9419305" y="931030"/>
            <a:ext cx="266454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2E621C"/>
                </a:solidFill>
              </a:rPr>
              <a:t>Tu, ó Deus, não te preocupas apenas com </a:t>
            </a:r>
            <a:r>
              <a:rPr lang="pt-BR" b="1" dirty="0">
                <a:solidFill>
                  <a:srgbClr val="2E621C"/>
                </a:solidFill>
              </a:rPr>
              <a:t>o que</a:t>
            </a:r>
            <a:r>
              <a:rPr lang="pt-BR" dirty="0">
                <a:solidFill>
                  <a:srgbClr val="2E621C"/>
                </a:solidFill>
              </a:rPr>
              <a:t> construímos,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mas com </a:t>
            </a:r>
            <a:r>
              <a:rPr lang="pt-BR" b="1" dirty="0">
                <a:solidFill>
                  <a:srgbClr val="2E621C"/>
                </a:solidFill>
              </a:rPr>
              <a:t>como</a:t>
            </a:r>
            <a:r>
              <a:rPr lang="pt-BR" dirty="0">
                <a:solidFill>
                  <a:srgbClr val="2E621C"/>
                </a:solidFill>
              </a:rPr>
              <a:t> construímos,</a:t>
            </a: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e </a:t>
            </a:r>
            <a:r>
              <a:rPr lang="pt-BR" b="1" dirty="0">
                <a:solidFill>
                  <a:srgbClr val="2E621C"/>
                </a:solidFill>
              </a:rPr>
              <a:t>para quem</a:t>
            </a:r>
            <a:r>
              <a:rPr lang="pt-BR" dirty="0">
                <a:solidFill>
                  <a:srgbClr val="2E621C"/>
                </a:solidFill>
              </a:rPr>
              <a:t> construímos.</a:t>
            </a:r>
          </a:p>
          <a:p>
            <a:pPr>
              <a:buNone/>
            </a:pPr>
            <a:endParaRPr lang="pt-BR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dirty="0">
                <a:solidFill>
                  <a:srgbClr val="2E621C"/>
                </a:solidFill>
              </a:rPr>
              <a:t>Chamas-nos a </a:t>
            </a:r>
            <a:r>
              <a:rPr lang="pt-BR" b="1" dirty="0">
                <a:solidFill>
                  <a:srgbClr val="2E621C"/>
                </a:solidFill>
              </a:rPr>
              <a:t>construir</a:t>
            </a:r>
            <a:r>
              <a:rPr lang="pt-BR" dirty="0">
                <a:solidFill>
                  <a:srgbClr val="2E621C"/>
                </a:solidFill>
              </a:rPr>
              <a:t> não apenas estradas e pontes,</a:t>
            </a:r>
          </a:p>
          <a:p>
            <a:pPr>
              <a:buNone/>
            </a:pPr>
            <a:br>
              <a:rPr lang="pt-BR" dirty="0">
                <a:solidFill>
                  <a:srgbClr val="2E621C"/>
                </a:solidFill>
              </a:rPr>
            </a:br>
            <a:r>
              <a:rPr lang="pt-BR" dirty="0">
                <a:solidFill>
                  <a:srgbClr val="2E621C"/>
                </a:solidFill>
              </a:rPr>
              <a:t>mas </a:t>
            </a:r>
          </a:p>
          <a:p>
            <a:pPr>
              <a:buNone/>
            </a:pPr>
            <a:endParaRPr lang="pt-BR" dirty="0">
              <a:solidFill>
                <a:srgbClr val="2E621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2E621C"/>
                </a:solidFill>
              </a:rPr>
              <a:t>sistemas de justiça,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2E621C"/>
                </a:solidFill>
              </a:rPr>
              <a:t>economias do cuidado,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2E621C"/>
                </a:solidFill>
              </a:rPr>
              <a:t>e estruturas de solidariedade.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E2608-0D42-C6DC-33E0-7A94BB13F0F7}"/>
              </a:ext>
            </a:extLst>
          </p:cNvPr>
          <p:cNvSpPr txBox="1"/>
          <p:nvPr/>
        </p:nvSpPr>
        <p:spPr>
          <a:xfrm>
            <a:off x="6216447" y="931030"/>
            <a:ext cx="293738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solidFill>
                  <a:srgbClr val="0070C0"/>
                </a:solidFill>
              </a:rPr>
              <a:t>Tu ne te préoccupes pas seulement, ô Dieu, de </a:t>
            </a:r>
            <a:r>
              <a:rPr lang="fr-FR" b="1" dirty="0">
                <a:solidFill>
                  <a:srgbClr val="0070C0"/>
                </a:solidFill>
              </a:rPr>
              <a:t>ce que</a:t>
            </a:r>
            <a:r>
              <a:rPr lang="fr-FR" dirty="0">
                <a:solidFill>
                  <a:srgbClr val="0070C0"/>
                </a:solidFill>
              </a:rPr>
              <a:t> nous construisons,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mais de </a:t>
            </a:r>
            <a:r>
              <a:rPr lang="fr-FR" b="1" dirty="0">
                <a:solidFill>
                  <a:srgbClr val="0070C0"/>
                </a:solidFill>
              </a:rPr>
              <a:t>comment</a:t>
            </a:r>
            <a:r>
              <a:rPr lang="fr-FR" dirty="0">
                <a:solidFill>
                  <a:srgbClr val="0070C0"/>
                </a:solidFill>
              </a:rPr>
              <a:t> nous construisons,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et </a:t>
            </a:r>
            <a:r>
              <a:rPr lang="fr-FR" b="1" dirty="0">
                <a:solidFill>
                  <a:srgbClr val="0070C0"/>
                </a:solidFill>
              </a:rPr>
              <a:t>pour qui</a:t>
            </a:r>
            <a:r>
              <a:rPr lang="fr-FR" dirty="0">
                <a:solidFill>
                  <a:srgbClr val="0070C0"/>
                </a:solidFill>
              </a:rPr>
              <a:t> nous construisons.</a:t>
            </a:r>
          </a:p>
          <a:p>
            <a:pPr>
              <a:buNone/>
            </a:pPr>
            <a:endParaRPr lang="fr-FR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dirty="0">
                <a:solidFill>
                  <a:srgbClr val="0070C0"/>
                </a:solidFill>
              </a:rPr>
              <a:t>Tu nous appelles </a:t>
            </a:r>
            <a:r>
              <a:rPr lang="fr-FR" b="1" dirty="0">
                <a:solidFill>
                  <a:srgbClr val="0070C0"/>
                </a:solidFill>
              </a:rPr>
              <a:t>à bâtir </a:t>
            </a:r>
            <a:r>
              <a:rPr lang="fr-FR" dirty="0">
                <a:solidFill>
                  <a:srgbClr val="0070C0"/>
                </a:solidFill>
              </a:rPr>
              <a:t>non seulement des routes et des ponts,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dirty="0">
                <a:solidFill>
                  <a:srgbClr val="0070C0"/>
                </a:solidFill>
              </a:rPr>
              <a:t>mais </a:t>
            </a:r>
          </a:p>
          <a:p>
            <a:pPr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</a:rPr>
              <a:t>des systèmes de justice,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</a:rPr>
              <a:t>des économies du soin,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</a:rPr>
              <a:t>et des structures de solidarité.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C70658-4DE4-8E09-B3CC-3573BC415069}"/>
              </a:ext>
            </a:extLst>
          </p:cNvPr>
          <p:cNvSpPr txBox="1"/>
          <p:nvPr/>
        </p:nvSpPr>
        <p:spPr>
          <a:xfrm>
            <a:off x="3144798" y="931030"/>
            <a:ext cx="283075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8D236A"/>
                </a:solidFill>
              </a:rPr>
              <a:t>Tú, oh Dios, no te preocupas solo por </a:t>
            </a:r>
            <a:r>
              <a:rPr lang="es-ES" b="1" dirty="0">
                <a:solidFill>
                  <a:srgbClr val="8D236A"/>
                </a:solidFill>
              </a:rPr>
              <a:t>lo que</a:t>
            </a:r>
            <a:r>
              <a:rPr lang="es-ES" dirty="0">
                <a:solidFill>
                  <a:srgbClr val="8D236A"/>
                </a:solidFill>
              </a:rPr>
              <a:t> construimos,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sino por </a:t>
            </a:r>
            <a:r>
              <a:rPr lang="es-ES" b="1" dirty="0">
                <a:solidFill>
                  <a:srgbClr val="8D236A"/>
                </a:solidFill>
              </a:rPr>
              <a:t>cómo</a:t>
            </a:r>
            <a:r>
              <a:rPr lang="es-ES" dirty="0">
                <a:solidFill>
                  <a:srgbClr val="8D236A"/>
                </a:solidFill>
              </a:rPr>
              <a:t> construimos,</a:t>
            </a:r>
            <a:br>
              <a:rPr lang="es-ES" dirty="0">
                <a:solidFill>
                  <a:srgbClr val="8D236A"/>
                </a:solidFill>
              </a:rPr>
            </a:br>
            <a:r>
              <a:rPr lang="es-ES" dirty="0">
                <a:solidFill>
                  <a:srgbClr val="8D236A"/>
                </a:solidFill>
              </a:rPr>
              <a:t>y </a:t>
            </a:r>
            <a:r>
              <a:rPr lang="es-ES" b="1" dirty="0">
                <a:solidFill>
                  <a:srgbClr val="8D236A"/>
                </a:solidFill>
              </a:rPr>
              <a:t>para quién</a:t>
            </a:r>
            <a:r>
              <a:rPr lang="es-ES" dirty="0">
                <a:solidFill>
                  <a:srgbClr val="8D236A"/>
                </a:solidFill>
              </a:rPr>
              <a:t> construimos.</a:t>
            </a:r>
          </a:p>
          <a:p>
            <a:pPr>
              <a:buNone/>
            </a:pPr>
            <a:endParaRPr lang="es-ES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dirty="0">
                <a:solidFill>
                  <a:srgbClr val="8D236A"/>
                </a:solidFill>
              </a:rPr>
              <a:t>Nos llamas a </a:t>
            </a:r>
            <a:r>
              <a:rPr lang="es-ES" b="1" dirty="0">
                <a:solidFill>
                  <a:srgbClr val="8D236A"/>
                </a:solidFill>
              </a:rPr>
              <a:t>construir</a:t>
            </a:r>
            <a:r>
              <a:rPr lang="es-ES" dirty="0">
                <a:solidFill>
                  <a:srgbClr val="8D236A"/>
                </a:solidFill>
              </a:rPr>
              <a:t> no solo carreteras y puentes,</a:t>
            </a:r>
            <a:br>
              <a:rPr lang="es-ES" dirty="0">
                <a:solidFill>
                  <a:srgbClr val="8D236A"/>
                </a:solidFill>
              </a:rPr>
            </a:br>
            <a:endParaRPr lang="es-ES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dirty="0">
                <a:solidFill>
                  <a:srgbClr val="8D236A"/>
                </a:solidFill>
              </a:rPr>
              <a:t>sino </a:t>
            </a:r>
          </a:p>
          <a:p>
            <a:pPr>
              <a:buNone/>
            </a:pPr>
            <a:endParaRPr lang="es-ES" dirty="0">
              <a:solidFill>
                <a:srgbClr val="8D23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D236A"/>
                </a:solidFill>
              </a:rPr>
              <a:t>sistemas de justicia,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D236A"/>
                </a:solidFill>
              </a:rPr>
              <a:t>economías del cuidado,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D236A"/>
                </a:solidFill>
              </a:rPr>
              <a:t>y estructuras de solidaridad.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3A5EA9-16C2-A7BE-8573-42FC78FA875E}"/>
              </a:ext>
            </a:extLst>
          </p:cNvPr>
          <p:cNvGrpSpPr/>
          <p:nvPr/>
        </p:nvGrpSpPr>
        <p:grpSpPr>
          <a:xfrm>
            <a:off x="0" y="6031648"/>
            <a:ext cx="2685932" cy="877595"/>
            <a:chOff x="1118540" y="-48659"/>
            <a:chExt cx="3069274" cy="8308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6DF298-8ECC-3DB0-8A3C-7CE19A9A3F20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0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0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0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0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6" name="Picture 4" descr="Welcome - JCoR">
              <a:extLst>
                <a:ext uri="{FF2B5EF4-FFF2-40B4-BE49-F238E27FC236}">
                  <a16:creationId xmlns:a16="http://schemas.microsoft.com/office/drawing/2014/main" id="{5AC452A1-1C11-66D5-5278-78679D5C23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324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10EEC-DEFE-1FE8-E471-CE6F6933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9CEA8-5B8E-7F3A-5AA9-EBFF118644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Sustainable Development Goal 9 - Wikipedia">
            <a:extLst>
              <a:ext uri="{FF2B5EF4-FFF2-40B4-BE49-F238E27FC236}">
                <a16:creationId xmlns:a16="http://schemas.microsoft.com/office/drawing/2014/main" id="{4DFA6A27-5AED-8660-995D-71DE84B0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777" cy="7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74,900+ Country Bridge Stock Photos, Pictures &amp; Royalty-Free Images -  iStock | Covered bridge, Country road, Trees">
            <a:extLst>
              <a:ext uri="{FF2B5EF4-FFF2-40B4-BE49-F238E27FC236}">
                <a16:creationId xmlns:a16="http://schemas.microsoft.com/office/drawing/2014/main" id="{4EE50880-D443-2723-C585-08C8D75E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8" y="285851"/>
            <a:ext cx="2590185" cy="14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6+ Thousand Arroz Carretero Royalty-Free Images, Stock Photos &amp; Pictures |  Shutterstock">
            <a:extLst>
              <a:ext uri="{FF2B5EF4-FFF2-40B4-BE49-F238E27FC236}">
                <a16:creationId xmlns:a16="http://schemas.microsoft.com/office/drawing/2014/main" id="{0B341E48-44A5-AA84-4B1D-DE39F98A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97" y="289175"/>
            <a:ext cx="2590185" cy="14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3C0AB3-6FC3-8521-BACB-490CD4473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362" y="285851"/>
            <a:ext cx="2459328" cy="1455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69954-987D-D3C2-343A-BE6C7A44139E}"/>
              </a:ext>
            </a:extLst>
          </p:cNvPr>
          <p:cNvSpPr txBox="1"/>
          <p:nvPr/>
        </p:nvSpPr>
        <p:spPr>
          <a:xfrm>
            <a:off x="138389" y="1894979"/>
            <a:ext cx="29342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 bridge </a:t>
            </a: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connects two villages. But </a:t>
            </a:r>
            <a:r>
              <a:rPr lang="en-US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who built it? At what cost?</a:t>
            </a:r>
            <a:b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 </a:t>
            </a:r>
            <a:r>
              <a:rPr lang="en-US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power line brings electricity</a:t>
            </a: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. But whose </a:t>
            </a:r>
            <a:r>
              <a:rPr lang="en-US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forests were cleared</a:t>
            </a: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? </a:t>
            </a:r>
            <a:r>
              <a:rPr lang="en-US" sz="1600" dirty="0"/>
              <a:t>Whose </a:t>
            </a:r>
            <a:r>
              <a:rPr lang="en-US" sz="1600" b="1" dirty="0"/>
              <a:t>river was dammed</a:t>
            </a:r>
            <a:r>
              <a:rPr lang="en-US" sz="1600" dirty="0"/>
              <a:t>?</a:t>
            </a:r>
            <a:b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 </a:t>
            </a:r>
            <a:r>
              <a:rPr lang="en-US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highway</a:t>
            </a: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 cuts through the countryside. But whose </a:t>
            </a:r>
            <a:r>
              <a:rPr lang="en-US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ancestral land </a:t>
            </a: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was taken?</a:t>
            </a:r>
          </a:p>
          <a:p>
            <a:endParaRPr lang="en-US" sz="1600" dirty="0"/>
          </a:p>
          <a:p>
            <a:r>
              <a:rPr lang="en-US" sz="1600" dirty="0"/>
              <a:t>A </a:t>
            </a:r>
            <a:r>
              <a:rPr lang="en-US" sz="1600" b="1" dirty="0"/>
              <a:t>technology</a:t>
            </a:r>
            <a:r>
              <a:rPr lang="en-US" sz="1600" dirty="0"/>
              <a:t> connects millions.</a:t>
            </a:r>
            <a:br>
              <a:rPr lang="en-US" sz="1600" dirty="0"/>
            </a:br>
            <a:r>
              <a:rPr lang="en-US" sz="1600" dirty="0"/>
              <a:t>But </a:t>
            </a:r>
            <a:r>
              <a:rPr lang="en-US" sz="1600" b="1" dirty="0"/>
              <a:t>who mines </a:t>
            </a:r>
            <a:r>
              <a:rPr lang="en-US" sz="1600" dirty="0"/>
              <a:t>the minerals?</a:t>
            </a:r>
            <a:br>
              <a:rPr lang="en-US" sz="1600" dirty="0"/>
            </a:br>
            <a:r>
              <a:rPr lang="en-US" sz="1600" dirty="0"/>
              <a:t>Who </a:t>
            </a:r>
            <a:r>
              <a:rPr lang="en-US" sz="1600" b="1" dirty="0"/>
              <a:t>gets paid</a:t>
            </a:r>
            <a:r>
              <a:rPr lang="en-US" sz="1600" dirty="0"/>
              <a:t>?</a:t>
            </a:r>
            <a:br>
              <a:rPr lang="en-US" sz="1600" dirty="0"/>
            </a:br>
            <a:r>
              <a:rPr lang="en-US" sz="1600" dirty="0"/>
              <a:t>Who </a:t>
            </a:r>
            <a:r>
              <a:rPr lang="en-US" sz="1600" b="1" dirty="0"/>
              <a:t>gets poisoned</a:t>
            </a:r>
            <a:r>
              <a:rPr lang="en-US" sz="1600" dirty="0"/>
              <a:t>?</a:t>
            </a:r>
          </a:p>
          <a:p>
            <a:endParaRPr lang="en-US" sz="1600" dirty="0"/>
          </a:p>
        </p:txBody>
      </p:sp>
      <p:pic>
        <p:nvPicPr>
          <p:cNvPr id="2054" name="Picture 6" descr="Indigenous mining complicates Brazil's fight against illegal gold | Reuters">
            <a:extLst>
              <a:ext uri="{FF2B5EF4-FFF2-40B4-BE49-F238E27FC236}">
                <a16:creationId xmlns:a16="http://schemas.microsoft.com/office/drawing/2014/main" id="{0DB93962-DE96-1255-2D86-33EC8954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01" y="285851"/>
            <a:ext cx="2187555" cy="14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62246-799F-5AD8-3A6A-136157C68420}"/>
              </a:ext>
            </a:extLst>
          </p:cNvPr>
          <p:cNvSpPr txBox="1"/>
          <p:nvPr/>
        </p:nvSpPr>
        <p:spPr>
          <a:xfrm>
            <a:off x="3211052" y="1843171"/>
            <a:ext cx="313407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600" dirty="0">
                <a:solidFill>
                  <a:srgbClr val="8D236A"/>
                </a:solidFill>
              </a:rPr>
              <a:t>Un </a:t>
            </a:r>
            <a:r>
              <a:rPr lang="es-ES" sz="1600" b="1" dirty="0">
                <a:solidFill>
                  <a:srgbClr val="8D236A"/>
                </a:solidFill>
              </a:rPr>
              <a:t>puente</a:t>
            </a:r>
            <a:r>
              <a:rPr lang="es-ES" sz="1600" dirty="0">
                <a:solidFill>
                  <a:srgbClr val="8D236A"/>
                </a:solidFill>
              </a:rPr>
              <a:t> conecta dos pueblos.</a:t>
            </a:r>
            <a:br>
              <a:rPr lang="es-ES" sz="1600" dirty="0">
                <a:solidFill>
                  <a:srgbClr val="8D236A"/>
                </a:solidFill>
              </a:rPr>
            </a:br>
            <a:r>
              <a:rPr lang="es-ES" sz="1600" dirty="0">
                <a:solidFill>
                  <a:srgbClr val="8D236A"/>
                </a:solidFill>
              </a:rPr>
              <a:t>Pero ¿</a:t>
            </a:r>
            <a:r>
              <a:rPr lang="es-ES" sz="1600" b="1" dirty="0">
                <a:solidFill>
                  <a:srgbClr val="8D236A"/>
                </a:solidFill>
              </a:rPr>
              <a:t>quién lo construyó</a:t>
            </a:r>
            <a:r>
              <a:rPr lang="es-ES" sz="1600" dirty="0">
                <a:solidFill>
                  <a:srgbClr val="8D236A"/>
                </a:solidFill>
              </a:rPr>
              <a:t>? ¿</a:t>
            </a:r>
            <a:r>
              <a:rPr lang="es-ES" sz="1600" b="1" dirty="0">
                <a:solidFill>
                  <a:srgbClr val="8D236A"/>
                </a:solidFill>
              </a:rPr>
              <a:t>A qué costo?</a:t>
            </a:r>
          </a:p>
          <a:p>
            <a:pPr>
              <a:buNone/>
            </a:pPr>
            <a:endParaRPr lang="es-ES" sz="1600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sz="1600" dirty="0">
                <a:solidFill>
                  <a:srgbClr val="8D236A"/>
                </a:solidFill>
              </a:rPr>
              <a:t>Una </a:t>
            </a:r>
            <a:r>
              <a:rPr lang="es-ES" sz="1600" b="1" dirty="0">
                <a:solidFill>
                  <a:srgbClr val="8D236A"/>
                </a:solidFill>
              </a:rPr>
              <a:t>línea eléctrica lleva electricidad </a:t>
            </a:r>
            <a:r>
              <a:rPr lang="es-ES" sz="1600" dirty="0">
                <a:solidFill>
                  <a:srgbClr val="8D236A"/>
                </a:solidFill>
              </a:rPr>
              <a:t>a una fábrica.</a:t>
            </a:r>
            <a:br>
              <a:rPr lang="es-ES" sz="1600" dirty="0">
                <a:solidFill>
                  <a:srgbClr val="8D236A"/>
                </a:solidFill>
              </a:rPr>
            </a:br>
            <a:r>
              <a:rPr lang="es-ES" sz="1600" dirty="0">
                <a:solidFill>
                  <a:srgbClr val="8D236A"/>
                </a:solidFill>
              </a:rPr>
              <a:t>Pero ¿qué bosques </a:t>
            </a:r>
            <a:r>
              <a:rPr lang="es-ES" sz="1600" b="1" dirty="0">
                <a:solidFill>
                  <a:srgbClr val="8D236A"/>
                </a:solidFill>
              </a:rPr>
              <a:t>fueron despejados</a:t>
            </a:r>
            <a:r>
              <a:rPr lang="es-ES" sz="1600" dirty="0">
                <a:solidFill>
                  <a:srgbClr val="8D236A"/>
                </a:solidFill>
              </a:rPr>
              <a:t>? ¿Qué </a:t>
            </a:r>
            <a:r>
              <a:rPr lang="es-ES" sz="1600" b="1" dirty="0">
                <a:solidFill>
                  <a:srgbClr val="8D236A"/>
                </a:solidFill>
              </a:rPr>
              <a:t>río fue represado</a:t>
            </a:r>
            <a:r>
              <a:rPr lang="es-ES" sz="1600" dirty="0">
                <a:solidFill>
                  <a:srgbClr val="8D236A"/>
                </a:solidFill>
              </a:rPr>
              <a:t>?</a:t>
            </a:r>
          </a:p>
          <a:p>
            <a:pPr>
              <a:buNone/>
            </a:pPr>
            <a:endParaRPr lang="es-ES" sz="1600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sz="1600" dirty="0">
                <a:solidFill>
                  <a:srgbClr val="8D236A"/>
                </a:solidFill>
              </a:rPr>
              <a:t>Una </a:t>
            </a:r>
            <a:r>
              <a:rPr lang="es-ES" sz="1600" b="1" dirty="0">
                <a:solidFill>
                  <a:srgbClr val="8D236A"/>
                </a:solidFill>
              </a:rPr>
              <a:t>autopista</a:t>
            </a:r>
            <a:r>
              <a:rPr lang="es-ES" sz="1600" dirty="0">
                <a:solidFill>
                  <a:srgbClr val="8D236A"/>
                </a:solidFill>
              </a:rPr>
              <a:t> atraviesa el campo. Pero ¿de quién era esa </a:t>
            </a:r>
            <a:r>
              <a:rPr lang="es-ES" sz="1600" b="1" dirty="0">
                <a:solidFill>
                  <a:srgbClr val="8D236A"/>
                </a:solidFill>
              </a:rPr>
              <a:t>tierra ancestral</a:t>
            </a:r>
            <a:r>
              <a:rPr lang="es-ES" sz="1600" dirty="0">
                <a:solidFill>
                  <a:srgbClr val="8D236A"/>
                </a:solidFill>
              </a:rPr>
              <a:t>?</a:t>
            </a:r>
          </a:p>
          <a:p>
            <a:pPr>
              <a:buNone/>
            </a:pPr>
            <a:endParaRPr lang="es-ES" sz="1600" dirty="0">
              <a:solidFill>
                <a:srgbClr val="8D236A"/>
              </a:solidFill>
            </a:endParaRPr>
          </a:p>
          <a:p>
            <a:pPr>
              <a:buNone/>
            </a:pPr>
            <a:r>
              <a:rPr lang="es-ES" sz="1600" dirty="0">
                <a:solidFill>
                  <a:srgbClr val="8D236A"/>
                </a:solidFill>
              </a:rPr>
              <a:t>Una </a:t>
            </a:r>
            <a:r>
              <a:rPr lang="es-ES" sz="1600" b="1" dirty="0">
                <a:solidFill>
                  <a:srgbClr val="8D236A"/>
                </a:solidFill>
              </a:rPr>
              <a:t>tecnología</a:t>
            </a:r>
            <a:r>
              <a:rPr lang="es-ES" sz="1600" dirty="0">
                <a:solidFill>
                  <a:srgbClr val="8D236A"/>
                </a:solidFill>
              </a:rPr>
              <a:t> conecta a millones.</a:t>
            </a:r>
            <a:br>
              <a:rPr lang="es-ES" sz="1600" dirty="0">
                <a:solidFill>
                  <a:srgbClr val="8D236A"/>
                </a:solidFill>
              </a:rPr>
            </a:br>
            <a:r>
              <a:rPr lang="es-ES" sz="1600" dirty="0">
                <a:solidFill>
                  <a:srgbClr val="8D236A"/>
                </a:solidFill>
              </a:rPr>
              <a:t>Pero ¿</a:t>
            </a:r>
            <a:r>
              <a:rPr lang="es-ES" sz="1600" b="1" dirty="0">
                <a:solidFill>
                  <a:srgbClr val="8D236A"/>
                </a:solidFill>
              </a:rPr>
              <a:t>quién extrae </a:t>
            </a:r>
            <a:r>
              <a:rPr lang="es-ES" sz="1600" dirty="0">
                <a:solidFill>
                  <a:srgbClr val="8D236A"/>
                </a:solidFill>
              </a:rPr>
              <a:t>los minerales?</a:t>
            </a:r>
            <a:br>
              <a:rPr lang="es-ES" sz="1600" dirty="0">
                <a:solidFill>
                  <a:srgbClr val="8D236A"/>
                </a:solidFill>
              </a:rPr>
            </a:br>
            <a:r>
              <a:rPr lang="es-ES" sz="1600" dirty="0">
                <a:solidFill>
                  <a:srgbClr val="8D236A"/>
                </a:solidFill>
              </a:rPr>
              <a:t>¿Quién </a:t>
            </a:r>
            <a:r>
              <a:rPr lang="es-ES" sz="1600" b="1" dirty="0">
                <a:solidFill>
                  <a:srgbClr val="8D236A"/>
                </a:solidFill>
              </a:rPr>
              <a:t>recibe el salario</a:t>
            </a:r>
            <a:r>
              <a:rPr lang="es-ES" sz="1600" dirty="0">
                <a:solidFill>
                  <a:srgbClr val="8D236A"/>
                </a:solidFill>
              </a:rPr>
              <a:t>?</a:t>
            </a:r>
            <a:br>
              <a:rPr lang="es-ES" sz="1600" dirty="0">
                <a:solidFill>
                  <a:srgbClr val="8D236A"/>
                </a:solidFill>
              </a:rPr>
            </a:br>
            <a:r>
              <a:rPr lang="es-ES" sz="1600" dirty="0">
                <a:solidFill>
                  <a:srgbClr val="8D236A"/>
                </a:solidFill>
              </a:rPr>
              <a:t>¿Quién </a:t>
            </a:r>
            <a:r>
              <a:rPr lang="es-ES" sz="1600" b="1" dirty="0">
                <a:solidFill>
                  <a:srgbClr val="8D236A"/>
                </a:solidFill>
              </a:rPr>
              <a:t>se envenena</a:t>
            </a:r>
            <a:r>
              <a:rPr lang="es-ES" sz="1600" dirty="0">
                <a:solidFill>
                  <a:srgbClr val="8D236A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19454-099B-C78F-3BE6-B05DA09D90DD}"/>
              </a:ext>
            </a:extLst>
          </p:cNvPr>
          <p:cNvSpPr txBox="1"/>
          <p:nvPr/>
        </p:nvSpPr>
        <p:spPr>
          <a:xfrm>
            <a:off x="6439352" y="1785043"/>
            <a:ext cx="28947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600" dirty="0">
                <a:solidFill>
                  <a:srgbClr val="0070C0"/>
                </a:solidFill>
              </a:rPr>
              <a:t>Un </a:t>
            </a:r>
            <a:r>
              <a:rPr lang="fr-FR" sz="1600" b="1" dirty="0">
                <a:solidFill>
                  <a:srgbClr val="0070C0"/>
                </a:solidFill>
              </a:rPr>
              <a:t>pont </a:t>
            </a:r>
            <a:r>
              <a:rPr lang="fr-FR" sz="1600" dirty="0">
                <a:solidFill>
                  <a:srgbClr val="0070C0"/>
                </a:solidFill>
              </a:rPr>
              <a:t>relie</a:t>
            </a:r>
            <a:r>
              <a:rPr lang="fr-FR" sz="1600" b="1" dirty="0">
                <a:solidFill>
                  <a:srgbClr val="0070C0"/>
                </a:solidFill>
              </a:rPr>
              <a:t> </a:t>
            </a:r>
            <a:r>
              <a:rPr lang="fr-FR" sz="1600" dirty="0">
                <a:solidFill>
                  <a:srgbClr val="0070C0"/>
                </a:solidFill>
              </a:rPr>
              <a:t>deux villages.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Mais </a:t>
            </a:r>
            <a:r>
              <a:rPr lang="fr-FR" sz="1600" b="1" dirty="0">
                <a:solidFill>
                  <a:srgbClr val="0070C0"/>
                </a:solidFill>
              </a:rPr>
              <a:t>qui l’a construit </a:t>
            </a:r>
            <a:r>
              <a:rPr lang="fr-FR" sz="1600" dirty="0">
                <a:solidFill>
                  <a:srgbClr val="0070C0"/>
                </a:solidFill>
              </a:rPr>
              <a:t>? À </a:t>
            </a:r>
            <a:r>
              <a:rPr lang="fr-FR" sz="1600" b="1" dirty="0">
                <a:solidFill>
                  <a:srgbClr val="0070C0"/>
                </a:solidFill>
              </a:rPr>
              <a:t>quel prix ?</a:t>
            </a:r>
          </a:p>
          <a:p>
            <a:pPr>
              <a:buNone/>
            </a:pPr>
            <a:endParaRPr lang="fr-FR" sz="1600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sz="1600" b="1" dirty="0">
                <a:solidFill>
                  <a:srgbClr val="0070C0"/>
                </a:solidFill>
              </a:rPr>
              <a:t>Une ligne électrique apporte de l’électricité </a:t>
            </a:r>
            <a:r>
              <a:rPr lang="fr-FR" sz="1600" dirty="0">
                <a:solidFill>
                  <a:srgbClr val="0070C0"/>
                </a:solidFill>
              </a:rPr>
              <a:t>à une usine.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Mais quelles </a:t>
            </a:r>
            <a:r>
              <a:rPr lang="fr-FR" sz="1600" b="1" dirty="0">
                <a:solidFill>
                  <a:srgbClr val="0070C0"/>
                </a:solidFill>
              </a:rPr>
              <a:t>forêts ont été défrichées</a:t>
            </a:r>
            <a:r>
              <a:rPr lang="fr-FR" sz="1600" dirty="0">
                <a:solidFill>
                  <a:srgbClr val="0070C0"/>
                </a:solidFill>
              </a:rPr>
              <a:t> ? Quelle </a:t>
            </a:r>
            <a:r>
              <a:rPr lang="fr-FR" sz="1600" b="1" dirty="0">
                <a:solidFill>
                  <a:srgbClr val="0070C0"/>
                </a:solidFill>
              </a:rPr>
              <a:t>rivière a été endiguée ?</a:t>
            </a:r>
          </a:p>
          <a:p>
            <a:pPr>
              <a:buNone/>
            </a:pPr>
            <a:endParaRPr lang="fr-FR" sz="1600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sz="1600" dirty="0">
                <a:solidFill>
                  <a:srgbClr val="0070C0"/>
                </a:solidFill>
              </a:rPr>
              <a:t>Une </a:t>
            </a:r>
            <a:r>
              <a:rPr lang="fr-FR" sz="1600" b="1" dirty="0">
                <a:solidFill>
                  <a:srgbClr val="0070C0"/>
                </a:solidFill>
              </a:rPr>
              <a:t>autoroute</a:t>
            </a:r>
            <a:r>
              <a:rPr lang="fr-FR" sz="1600" dirty="0">
                <a:solidFill>
                  <a:srgbClr val="0070C0"/>
                </a:solidFill>
              </a:rPr>
              <a:t> traverse la campagne.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Mais à qui appartenait cette </a:t>
            </a:r>
            <a:r>
              <a:rPr lang="fr-FR" sz="1600" b="1" dirty="0">
                <a:solidFill>
                  <a:srgbClr val="0070C0"/>
                </a:solidFill>
              </a:rPr>
              <a:t>terre ancestrale </a:t>
            </a:r>
            <a:r>
              <a:rPr lang="fr-FR" sz="1600" dirty="0">
                <a:solidFill>
                  <a:srgbClr val="0070C0"/>
                </a:solidFill>
              </a:rPr>
              <a:t>?</a:t>
            </a:r>
          </a:p>
          <a:p>
            <a:pPr>
              <a:buNone/>
            </a:pPr>
            <a:endParaRPr lang="fr-FR" sz="1600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sz="1600" dirty="0">
                <a:solidFill>
                  <a:srgbClr val="0070C0"/>
                </a:solidFill>
              </a:rPr>
              <a:t>Une </a:t>
            </a:r>
            <a:r>
              <a:rPr lang="fr-FR" sz="1600" b="1" dirty="0">
                <a:solidFill>
                  <a:srgbClr val="0070C0"/>
                </a:solidFill>
              </a:rPr>
              <a:t>technologie</a:t>
            </a:r>
            <a:r>
              <a:rPr lang="fr-FR" sz="1600" dirty="0">
                <a:solidFill>
                  <a:srgbClr val="0070C0"/>
                </a:solidFill>
              </a:rPr>
              <a:t> relie des millions de personnes.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Mais </a:t>
            </a:r>
            <a:r>
              <a:rPr lang="fr-FR" sz="1600" b="1" dirty="0">
                <a:solidFill>
                  <a:srgbClr val="0070C0"/>
                </a:solidFill>
              </a:rPr>
              <a:t>qui extrait </a:t>
            </a:r>
            <a:r>
              <a:rPr lang="fr-FR" sz="1600" dirty="0">
                <a:solidFill>
                  <a:srgbClr val="0070C0"/>
                </a:solidFill>
              </a:rPr>
              <a:t>les minerais ?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Qui </a:t>
            </a:r>
            <a:r>
              <a:rPr lang="fr-FR" sz="1600" b="1" dirty="0">
                <a:solidFill>
                  <a:srgbClr val="0070C0"/>
                </a:solidFill>
              </a:rPr>
              <a:t>est payé </a:t>
            </a:r>
            <a:r>
              <a:rPr lang="fr-FR" sz="1600" dirty="0">
                <a:solidFill>
                  <a:srgbClr val="0070C0"/>
                </a:solidFill>
              </a:rPr>
              <a:t>?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Qui </a:t>
            </a:r>
            <a:r>
              <a:rPr lang="fr-FR" sz="1600" b="1" dirty="0">
                <a:solidFill>
                  <a:srgbClr val="0070C0"/>
                </a:solidFill>
              </a:rPr>
              <a:t>est empoisonné </a:t>
            </a:r>
            <a:r>
              <a:rPr lang="fr-FR" sz="1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D0A85-C971-8600-FA7F-D5F71A0AC5B1}"/>
              </a:ext>
            </a:extLst>
          </p:cNvPr>
          <p:cNvSpPr txBox="1"/>
          <p:nvPr/>
        </p:nvSpPr>
        <p:spPr>
          <a:xfrm>
            <a:off x="9334132" y="1787257"/>
            <a:ext cx="285784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600" dirty="0">
                <a:solidFill>
                  <a:srgbClr val="2E621C"/>
                </a:solidFill>
              </a:rPr>
              <a:t>Uma </a:t>
            </a:r>
            <a:r>
              <a:rPr lang="pt-BR" sz="1600" b="1" dirty="0">
                <a:solidFill>
                  <a:srgbClr val="2E621C"/>
                </a:solidFill>
              </a:rPr>
              <a:t>ponte</a:t>
            </a:r>
            <a:r>
              <a:rPr lang="pt-BR" sz="1600" dirty="0">
                <a:solidFill>
                  <a:srgbClr val="2E621C"/>
                </a:solidFill>
              </a:rPr>
              <a:t> conecta duas aldeias.</a:t>
            </a:r>
            <a:br>
              <a:rPr lang="pt-BR" sz="1600" dirty="0">
                <a:solidFill>
                  <a:srgbClr val="2E621C"/>
                </a:solidFill>
              </a:rPr>
            </a:br>
            <a:r>
              <a:rPr lang="pt-BR" sz="1600" dirty="0">
                <a:solidFill>
                  <a:srgbClr val="2E621C"/>
                </a:solidFill>
              </a:rPr>
              <a:t>Mas </a:t>
            </a:r>
            <a:r>
              <a:rPr lang="pt-BR" sz="1600" b="1" dirty="0">
                <a:solidFill>
                  <a:srgbClr val="2E621C"/>
                </a:solidFill>
              </a:rPr>
              <a:t>quem a construiu? A que custo?</a:t>
            </a:r>
          </a:p>
          <a:p>
            <a:pPr>
              <a:buNone/>
            </a:pPr>
            <a:endParaRPr lang="pt-BR" sz="1600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sz="1600" dirty="0">
                <a:solidFill>
                  <a:srgbClr val="2E621C"/>
                </a:solidFill>
              </a:rPr>
              <a:t>Uma linha de </a:t>
            </a:r>
            <a:r>
              <a:rPr lang="pt-BR" sz="1600" b="1" dirty="0">
                <a:solidFill>
                  <a:srgbClr val="2E621C"/>
                </a:solidFill>
              </a:rPr>
              <a:t>energia leva eletricidade </a:t>
            </a:r>
            <a:r>
              <a:rPr lang="pt-BR" sz="1600" dirty="0">
                <a:solidFill>
                  <a:srgbClr val="2E621C"/>
                </a:solidFill>
              </a:rPr>
              <a:t>a uma fábrica.</a:t>
            </a:r>
            <a:br>
              <a:rPr lang="pt-BR" sz="1600" dirty="0">
                <a:solidFill>
                  <a:srgbClr val="2E621C"/>
                </a:solidFill>
              </a:rPr>
            </a:br>
            <a:r>
              <a:rPr lang="pt-BR" sz="1600" dirty="0">
                <a:solidFill>
                  <a:srgbClr val="2E621C"/>
                </a:solidFill>
              </a:rPr>
              <a:t>Mas </a:t>
            </a:r>
            <a:r>
              <a:rPr lang="pt-BR" sz="1600" b="1" dirty="0">
                <a:solidFill>
                  <a:srgbClr val="2E621C"/>
                </a:solidFill>
              </a:rPr>
              <a:t>que florestas foram derrubadas? Que rio foi represado?</a:t>
            </a:r>
          </a:p>
          <a:p>
            <a:pPr>
              <a:buNone/>
            </a:pPr>
            <a:endParaRPr lang="pt-BR" sz="1600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sz="1600" dirty="0">
                <a:solidFill>
                  <a:srgbClr val="2E621C"/>
                </a:solidFill>
              </a:rPr>
              <a:t>Uma </a:t>
            </a:r>
            <a:r>
              <a:rPr lang="pt-BR" sz="1600" b="1" dirty="0">
                <a:solidFill>
                  <a:srgbClr val="2E621C"/>
                </a:solidFill>
              </a:rPr>
              <a:t>rodovia</a:t>
            </a:r>
            <a:r>
              <a:rPr lang="pt-BR" sz="1600" dirty="0">
                <a:solidFill>
                  <a:srgbClr val="2E621C"/>
                </a:solidFill>
              </a:rPr>
              <a:t> corta o campo.</a:t>
            </a:r>
            <a:br>
              <a:rPr lang="pt-BR" sz="1600" dirty="0">
                <a:solidFill>
                  <a:srgbClr val="2E621C"/>
                </a:solidFill>
              </a:rPr>
            </a:br>
            <a:r>
              <a:rPr lang="pt-BR" sz="1600" dirty="0">
                <a:solidFill>
                  <a:srgbClr val="2E621C"/>
                </a:solidFill>
              </a:rPr>
              <a:t>Mas de quem era essa </a:t>
            </a:r>
            <a:r>
              <a:rPr lang="pt-BR" sz="1600" b="1" dirty="0">
                <a:solidFill>
                  <a:srgbClr val="2E621C"/>
                </a:solidFill>
              </a:rPr>
              <a:t>terra ancestral?</a:t>
            </a:r>
          </a:p>
          <a:p>
            <a:pPr>
              <a:buNone/>
            </a:pPr>
            <a:endParaRPr lang="pt-BR" sz="1600" dirty="0">
              <a:solidFill>
                <a:srgbClr val="2E621C"/>
              </a:solidFill>
            </a:endParaRPr>
          </a:p>
          <a:p>
            <a:pPr>
              <a:buNone/>
            </a:pPr>
            <a:r>
              <a:rPr lang="pt-BR" sz="1600" dirty="0">
                <a:solidFill>
                  <a:srgbClr val="2E621C"/>
                </a:solidFill>
              </a:rPr>
              <a:t>Uma </a:t>
            </a:r>
            <a:r>
              <a:rPr lang="pt-BR" sz="1600" b="1" dirty="0">
                <a:solidFill>
                  <a:srgbClr val="2E621C"/>
                </a:solidFill>
              </a:rPr>
              <a:t>tecnologia</a:t>
            </a:r>
            <a:r>
              <a:rPr lang="pt-BR" sz="1600" dirty="0">
                <a:solidFill>
                  <a:srgbClr val="2E621C"/>
                </a:solidFill>
              </a:rPr>
              <a:t> conecta milhões.</a:t>
            </a:r>
            <a:br>
              <a:rPr lang="pt-BR" sz="1600" dirty="0">
                <a:solidFill>
                  <a:srgbClr val="2E621C"/>
                </a:solidFill>
              </a:rPr>
            </a:br>
            <a:r>
              <a:rPr lang="pt-BR" sz="1600" dirty="0">
                <a:solidFill>
                  <a:srgbClr val="2E621C"/>
                </a:solidFill>
              </a:rPr>
              <a:t>Mas </a:t>
            </a:r>
            <a:r>
              <a:rPr lang="pt-BR" sz="1600" b="1" dirty="0">
                <a:solidFill>
                  <a:srgbClr val="2E621C"/>
                </a:solidFill>
              </a:rPr>
              <a:t>quem extrai </a:t>
            </a:r>
            <a:r>
              <a:rPr lang="pt-BR" sz="1600" dirty="0">
                <a:solidFill>
                  <a:srgbClr val="2E621C"/>
                </a:solidFill>
              </a:rPr>
              <a:t>os minerais?</a:t>
            </a:r>
            <a:br>
              <a:rPr lang="pt-BR" sz="1600" dirty="0">
                <a:solidFill>
                  <a:srgbClr val="2E621C"/>
                </a:solidFill>
              </a:rPr>
            </a:br>
            <a:r>
              <a:rPr lang="pt-BR" sz="1600" dirty="0">
                <a:solidFill>
                  <a:srgbClr val="2E621C"/>
                </a:solidFill>
              </a:rPr>
              <a:t>Quem </a:t>
            </a:r>
            <a:r>
              <a:rPr lang="pt-BR" sz="1600" b="1" dirty="0">
                <a:solidFill>
                  <a:srgbClr val="2E621C"/>
                </a:solidFill>
              </a:rPr>
              <a:t>é pago</a:t>
            </a:r>
            <a:r>
              <a:rPr lang="pt-BR" sz="1600" dirty="0">
                <a:solidFill>
                  <a:srgbClr val="2E621C"/>
                </a:solidFill>
              </a:rPr>
              <a:t>?</a:t>
            </a:r>
            <a:br>
              <a:rPr lang="pt-BR" sz="1600" dirty="0">
                <a:solidFill>
                  <a:srgbClr val="2E621C"/>
                </a:solidFill>
              </a:rPr>
            </a:br>
            <a:r>
              <a:rPr lang="pt-BR" sz="1600" dirty="0">
                <a:solidFill>
                  <a:srgbClr val="2E621C"/>
                </a:solidFill>
              </a:rPr>
              <a:t>Quem </a:t>
            </a:r>
            <a:r>
              <a:rPr lang="pt-BR" sz="1600" b="1" dirty="0">
                <a:solidFill>
                  <a:srgbClr val="2E621C"/>
                </a:solidFill>
              </a:rPr>
              <a:t>é envenenado</a:t>
            </a:r>
            <a:r>
              <a:rPr lang="pt-BR" sz="1600" dirty="0">
                <a:solidFill>
                  <a:srgbClr val="2E621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890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F7D07-D2EB-17E8-37F9-E214D4D0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2A21746-4C51-5A66-B44A-D5AADC9E8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E5F5D-5298-7B11-4181-2087F7FEBB56}"/>
              </a:ext>
            </a:extLst>
          </p:cNvPr>
          <p:cNvSpPr/>
          <p:nvPr/>
        </p:nvSpPr>
        <p:spPr>
          <a:xfrm>
            <a:off x="-12276" y="-10"/>
            <a:ext cx="4662099" cy="6929130"/>
          </a:xfrm>
          <a:custGeom>
            <a:avLst/>
            <a:gdLst>
              <a:gd name="csX0" fmla="*/ 0 w 4448968"/>
              <a:gd name="csY0" fmla="*/ 0 h 6858000"/>
              <a:gd name="csX1" fmla="*/ 4448968 w 4448968"/>
              <a:gd name="csY1" fmla="*/ 0 h 6858000"/>
              <a:gd name="csX2" fmla="*/ 4448968 w 4448968"/>
              <a:gd name="csY2" fmla="*/ 6858000 h 6858000"/>
              <a:gd name="csX3" fmla="*/ 0 w 4448968"/>
              <a:gd name="csY3" fmla="*/ 6858000 h 6858000"/>
              <a:gd name="csX4" fmla="*/ 0 w 4448968"/>
              <a:gd name="csY4" fmla="*/ 0 h 6858000"/>
              <a:gd name="csX0" fmla="*/ 0 w 4448968"/>
              <a:gd name="csY0" fmla="*/ 0 h 6858000"/>
              <a:gd name="csX1" fmla="*/ 3426414 w 4448968"/>
              <a:gd name="csY1" fmla="*/ 0 h 6858000"/>
              <a:gd name="csX2" fmla="*/ 4448968 w 4448968"/>
              <a:gd name="csY2" fmla="*/ 6858000 h 6858000"/>
              <a:gd name="csX3" fmla="*/ 0 w 4448968"/>
              <a:gd name="csY3" fmla="*/ 6858000 h 6858000"/>
              <a:gd name="csX4" fmla="*/ 0 w 4448968"/>
              <a:gd name="csY4" fmla="*/ 0 h 6858000"/>
              <a:gd name="csX0" fmla="*/ 0 w 4448968"/>
              <a:gd name="csY0" fmla="*/ 0 h 6858000"/>
              <a:gd name="csX1" fmla="*/ 3426414 w 4448968"/>
              <a:gd name="csY1" fmla="*/ 0 h 6858000"/>
              <a:gd name="csX2" fmla="*/ 4448968 w 4448968"/>
              <a:gd name="csY2" fmla="*/ 6858000 h 6858000"/>
              <a:gd name="csX3" fmla="*/ 0 w 4448968"/>
              <a:gd name="csY3" fmla="*/ 6858000 h 6858000"/>
              <a:gd name="csX4" fmla="*/ 0 w 4448968"/>
              <a:gd name="csY4" fmla="*/ 0 h 6858000"/>
              <a:gd name="csX0" fmla="*/ 0 w 4469288"/>
              <a:gd name="csY0" fmla="*/ 0 h 6858000"/>
              <a:gd name="csX1" fmla="*/ 3426414 w 4469288"/>
              <a:gd name="csY1" fmla="*/ 0 h 6858000"/>
              <a:gd name="csX2" fmla="*/ 4469288 w 4469288"/>
              <a:gd name="csY2" fmla="*/ 6847840 h 6858000"/>
              <a:gd name="csX3" fmla="*/ 0 w 4469288"/>
              <a:gd name="csY3" fmla="*/ 6858000 h 6858000"/>
              <a:gd name="csX4" fmla="*/ 0 w 4469288"/>
              <a:gd name="csY4" fmla="*/ 0 h 6858000"/>
              <a:gd name="csX0" fmla="*/ 0 w 4469288"/>
              <a:gd name="csY0" fmla="*/ 0 h 6858000"/>
              <a:gd name="csX1" fmla="*/ 3426414 w 4469288"/>
              <a:gd name="csY1" fmla="*/ 0 h 6858000"/>
              <a:gd name="csX2" fmla="*/ 4469288 w 4469288"/>
              <a:gd name="csY2" fmla="*/ 6847840 h 6858000"/>
              <a:gd name="csX3" fmla="*/ 0 w 4469288"/>
              <a:gd name="csY3" fmla="*/ 6858000 h 6858000"/>
              <a:gd name="csX4" fmla="*/ 0 w 4469288"/>
              <a:gd name="csY4" fmla="*/ 0 h 6858000"/>
              <a:gd name="csX0" fmla="*/ 0 w 4469288"/>
              <a:gd name="csY0" fmla="*/ 81280 h 6939280"/>
              <a:gd name="csX1" fmla="*/ 3182574 w 4469288"/>
              <a:gd name="csY1" fmla="*/ 0 h 6939280"/>
              <a:gd name="csX2" fmla="*/ 4469288 w 4469288"/>
              <a:gd name="csY2" fmla="*/ 6929120 h 6939280"/>
              <a:gd name="csX3" fmla="*/ 0 w 4469288"/>
              <a:gd name="csY3" fmla="*/ 6939280 h 6939280"/>
              <a:gd name="csX4" fmla="*/ 0 w 4469288"/>
              <a:gd name="csY4" fmla="*/ 81280 h 6939280"/>
              <a:gd name="csX0" fmla="*/ 0 w 4469288"/>
              <a:gd name="csY0" fmla="*/ 81280 h 6939280"/>
              <a:gd name="csX1" fmla="*/ 3182574 w 4469288"/>
              <a:gd name="csY1" fmla="*/ 0 h 6939280"/>
              <a:gd name="csX2" fmla="*/ 4469288 w 4469288"/>
              <a:gd name="csY2" fmla="*/ 6929120 h 6939280"/>
              <a:gd name="csX3" fmla="*/ 0 w 4469288"/>
              <a:gd name="csY3" fmla="*/ 6939280 h 6939280"/>
              <a:gd name="csX4" fmla="*/ 0 w 4469288"/>
              <a:gd name="csY4" fmla="*/ 81280 h 6939280"/>
              <a:gd name="csX0" fmla="*/ 0 w 4469288"/>
              <a:gd name="csY0" fmla="*/ 20320 h 6878320"/>
              <a:gd name="csX1" fmla="*/ 3172414 w 4469288"/>
              <a:gd name="csY1" fmla="*/ 0 h 6878320"/>
              <a:gd name="csX2" fmla="*/ 4469288 w 4469288"/>
              <a:gd name="csY2" fmla="*/ 6868160 h 6878320"/>
              <a:gd name="csX3" fmla="*/ 0 w 4469288"/>
              <a:gd name="csY3" fmla="*/ 6878320 h 6878320"/>
              <a:gd name="csX4" fmla="*/ 0 w 4469288"/>
              <a:gd name="csY4" fmla="*/ 20320 h 6878320"/>
              <a:gd name="csX0" fmla="*/ 0 w 4469288"/>
              <a:gd name="csY0" fmla="*/ 0 h 6858000"/>
              <a:gd name="csX1" fmla="*/ 3375614 w 4469288"/>
              <a:gd name="csY1" fmla="*/ 10160 h 6858000"/>
              <a:gd name="csX2" fmla="*/ 4469288 w 4469288"/>
              <a:gd name="csY2" fmla="*/ 6847840 h 6858000"/>
              <a:gd name="csX3" fmla="*/ 0 w 4469288"/>
              <a:gd name="csY3" fmla="*/ 6858000 h 6858000"/>
              <a:gd name="csX4" fmla="*/ 0 w 4469288"/>
              <a:gd name="csY4" fmla="*/ 0 h 6858000"/>
              <a:gd name="csX0" fmla="*/ 0 w 4469288"/>
              <a:gd name="csY0" fmla="*/ 0 h 6858000"/>
              <a:gd name="csX1" fmla="*/ 3375614 w 4469288"/>
              <a:gd name="csY1" fmla="*/ 10160 h 6858000"/>
              <a:gd name="csX2" fmla="*/ 4469288 w 4469288"/>
              <a:gd name="csY2" fmla="*/ 6847840 h 6858000"/>
              <a:gd name="csX3" fmla="*/ 0 w 4469288"/>
              <a:gd name="csY3" fmla="*/ 6858000 h 6858000"/>
              <a:gd name="csX4" fmla="*/ 0 w 4469288"/>
              <a:gd name="csY4" fmla="*/ 0 h 6858000"/>
              <a:gd name="csX0" fmla="*/ 0 w 4485439"/>
              <a:gd name="csY0" fmla="*/ 0 h 6858000"/>
              <a:gd name="csX1" fmla="*/ 3375614 w 4485439"/>
              <a:gd name="csY1" fmla="*/ 10160 h 6858000"/>
              <a:gd name="csX2" fmla="*/ 1597239 w 4485439"/>
              <a:gd name="csY2" fmla="*/ 3342650 h 6858000"/>
              <a:gd name="csX3" fmla="*/ 4469288 w 4485439"/>
              <a:gd name="csY3" fmla="*/ 6847840 h 6858000"/>
              <a:gd name="csX4" fmla="*/ 0 w 4485439"/>
              <a:gd name="csY4" fmla="*/ 6858000 h 6858000"/>
              <a:gd name="csX5" fmla="*/ 0 w 4485439"/>
              <a:gd name="csY5" fmla="*/ 0 h 6858000"/>
              <a:gd name="csX0" fmla="*/ 0 w 4485439"/>
              <a:gd name="csY0" fmla="*/ 0 h 6858000"/>
              <a:gd name="csX1" fmla="*/ 3375614 w 4485439"/>
              <a:gd name="csY1" fmla="*/ 10160 h 6858000"/>
              <a:gd name="csX2" fmla="*/ 1597239 w 4485439"/>
              <a:gd name="csY2" fmla="*/ 3342650 h 6858000"/>
              <a:gd name="csX3" fmla="*/ 4469288 w 4485439"/>
              <a:gd name="csY3" fmla="*/ 6847840 h 6858000"/>
              <a:gd name="csX4" fmla="*/ 0 w 4485439"/>
              <a:gd name="csY4" fmla="*/ 6858000 h 6858000"/>
              <a:gd name="csX5" fmla="*/ 0 w 4485439"/>
              <a:gd name="csY5" fmla="*/ 0 h 6858000"/>
              <a:gd name="csX0" fmla="*/ 0 w 4485814"/>
              <a:gd name="csY0" fmla="*/ 0 h 6858000"/>
              <a:gd name="csX1" fmla="*/ 3375614 w 4485814"/>
              <a:gd name="csY1" fmla="*/ 10160 h 6858000"/>
              <a:gd name="csX2" fmla="*/ 1668359 w 4485814"/>
              <a:gd name="csY2" fmla="*/ 3352810 h 6858000"/>
              <a:gd name="csX3" fmla="*/ 4469288 w 4485814"/>
              <a:gd name="csY3" fmla="*/ 6847840 h 6858000"/>
              <a:gd name="csX4" fmla="*/ 0 w 4485814"/>
              <a:gd name="csY4" fmla="*/ 6858000 h 6858000"/>
              <a:gd name="csX5" fmla="*/ 0 w 4485814"/>
              <a:gd name="csY5" fmla="*/ 0 h 6858000"/>
              <a:gd name="csX0" fmla="*/ 0 w 4575617"/>
              <a:gd name="csY0" fmla="*/ 0 h 6858000"/>
              <a:gd name="csX1" fmla="*/ 3375614 w 4575617"/>
              <a:gd name="csY1" fmla="*/ 10160 h 6858000"/>
              <a:gd name="csX2" fmla="*/ 1668359 w 4575617"/>
              <a:gd name="csY2" fmla="*/ 3352810 h 6858000"/>
              <a:gd name="csX3" fmla="*/ 2745318 w 4575617"/>
              <a:gd name="csY3" fmla="*/ 5791210 h 6858000"/>
              <a:gd name="csX4" fmla="*/ 4469288 w 4575617"/>
              <a:gd name="csY4" fmla="*/ 6847840 h 6858000"/>
              <a:gd name="csX5" fmla="*/ 0 w 4575617"/>
              <a:gd name="csY5" fmla="*/ 6858000 h 6858000"/>
              <a:gd name="csX6" fmla="*/ 0 w 4575617"/>
              <a:gd name="csY6" fmla="*/ 0 h 6858000"/>
              <a:gd name="csX0" fmla="*/ 0 w 4575617"/>
              <a:gd name="csY0" fmla="*/ 0 h 6858000"/>
              <a:gd name="csX1" fmla="*/ 3375614 w 4575617"/>
              <a:gd name="csY1" fmla="*/ 10160 h 6858000"/>
              <a:gd name="csX2" fmla="*/ 1668359 w 4575617"/>
              <a:gd name="csY2" fmla="*/ 3352810 h 6858000"/>
              <a:gd name="csX3" fmla="*/ 2745318 w 4575617"/>
              <a:gd name="csY3" fmla="*/ 5791210 h 6858000"/>
              <a:gd name="csX4" fmla="*/ 4469288 w 4575617"/>
              <a:gd name="csY4" fmla="*/ 6847840 h 6858000"/>
              <a:gd name="csX5" fmla="*/ 0 w 4575617"/>
              <a:gd name="csY5" fmla="*/ 6858000 h 6858000"/>
              <a:gd name="csX6" fmla="*/ 0 w 4575617"/>
              <a:gd name="csY6" fmla="*/ 0 h 6858000"/>
              <a:gd name="csX0" fmla="*/ 0 w 4579087"/>
              <a:gd name="csY0" fmla="*/ 0 h 6858000"/>
              <a:gd name="csX1" fmla="*/ 3375614 w 4579087"/>
              <a:gd name="csY1" fmla="*/ 10160 h 6858000"/>
              <a:gd name="csX2" fmla="*/ 1668359 w 4579087"/>
              <a:gd name="csY2" fmla="*/ 3352810 h 6858000"/>
              <a:gd name="csX3" fmla="*/ 2816438 w 4579087"/>
              <a:gd name="csY3" fmla="*/ 5760730 h 6858000"/>
              <a:gd name="csX4" fmla="*/ 4469288 w 4579087"/>
              <a:gd name="csY4" fmla="*/ 6847840 h 6858000"/>
              <a:gd name="csX5" fmla="*/ 0 w 4579087"/>
              <a:gd name="csY5" fmla="*/ 6858000 h 6858000"/>
              <a:gd name="csX6" fmla="*/ 0 w 4579087"/>
              <a:gd name="csY6" fmla="*/ 0 h 6858000"/>
              <a:gd name="csX0" fmla="*/ 0 w 4540532"/>
              <a:gd name="csY0" fmla="*/ 0 h 6858000"/>
              <a:gd name="csX1" fmla="*/ 3375614 w 4540532"/>
              <a:gd name="csY1" fmla="*/ 10160 h 6858000"/>
              <a:gd name="csX2" fmla="*/ 1668359 w 4540532"/>
              <a:gd name="csY2" fmla="*/ 3352810 h 6858000"/>
              <a:gd name="csX3" fmla="*/ 2816438 w 4540532"/>
              <a:gd name="csY3" fmla="*/ 5760730 h 6858000"/>
              <a:gd name="csX4" fmla="*/ 4428648 w 4540532"/>
              <a:gd name="csY4" fmla="*/ 6827520 h 6858000"/>
              <a:gd name="csX5" fmla="*/ 0 w 4540532"/>
              <a:gd name="csY5" fmla="*/ 6858000 h 6858000"/>
              <a:gd name="csX6" fmla="*/ 0 w 4540532"/>
              <a:gd name="csY6" fmla="*/ 0 h 6858000"/>
              <a:gd name="csX0" fmla="*/ 0 w 4646141"/>
              <a:gd name="csY0" fmla="*/ 0 h 6858000"/>
              <a:gd name="csX1" fmla="*/ 3375614 w 4646141"/>
              <a:gd name="csY1" fmla="*/ 10160 h 6858000"/>
              <a:gd name="csX2" fmla="*/ 1668359 w 4646141"/>
              <a:gd name="csY2" fmla="*/ 3352810 h 6858000"/>
              <a:gd name="csX3" fmla="*/ 2816438 w 4646141"/>
              <a:gd name="csY3" fmla="*/ 5760730 h 6858000"/>
              <a:gd name="csX4" fmla="*/ 4428648 w 4646141"/>
              <a:gd name="csY4" fmla="*/ 6827520 h 6858000"/>
              <a:gd name="csX5" fmla="*/ 0 w 4646141"/>
              <a:gd name="csY5" fmla="*/ 6858000 h 6858000"/>
              <a:gd name="csX6" fmla="*/ 0 w 4646141"/>
              <a:gd name="csY6" fmla="*/ 0 h 6858000"/>
              <a:gd name="csX0" fmla="*/ 0 w 4649474"/>
              <a:gd name="csY0" fmla="*/ 0 h 6858000"/>
              <a:gd name="csX1" fmla="*/ 3375614 w 4649474"/>
              <a:gd name="csY1" fmla="*/ 10160 h 6858000"/>
              <a:gd name="csX2" fmla="*/ 1668359 w 4649474"/>
              <a:gd name="csY2" fmla="*/ 3352810 h 6858000"/>
              <a:gd name="csX3" fmla="*/ 2857078 w 4649474"/>
              <a:gd name="csY3" fmla="*/ 5750570 h 6858000"/>
              <a:gd name="csX4" fmla="*/ 4428648 w 4649474"/>
              <a:gd name="csY4" fmla="*/ 6827520 h 6858000"/>
              <a:gd name="csX5" fmla="*/ 0 w 4649474"/>
              <a:gd name="csY5" fmla="*/ 6858000 h 6858000"/>
              <a:gd name="csX6" fmla="*/ 0 w 4649474"/>
              <a:gd name="csY6" fmla="*/ 0 h 6858000"/>
              <a:gd name="csX0" fmla="*/ 0 w 4651863"/>
              <a:gd name="csY0" fmla="*/ 0 h 6858000"/>
              <a:gd name="csX1" fmla="*/ 3375614 w 4651863"/>
              <a:gd name="csY1" fmla="*/ 10160 h 6858000"/>
              <a:gd name="csX2" fmla="*/ 1668359 w 4651863"/>
              <a:gd name="csY2" fmla="*/ 3352810 h 6858000"/>
              <a:gd name="csX3" fmla="*/ 2857078 w 4651863"/>
              <a:gd name="csY3" fmla="*/ 5750570 h 6858000"/>
              <a:gd name="csX4" fmla="*/ 4428648 w 4651863"/>
              <a:gd name="csY4" fmla="*/ 6827520 h 6858000"/>
              <a:gd name="csX5" fmla="*/ 0 w 4651863"/>
              <a:gd name="csY5" fmla="*/ 6858000 h 6858000"/>
              <a:gd name="csX6" fmla="*/ 0 w 4651863"/>
              <a:gd name="csY6" fmla="*/ 0 h 6858000"/>
              <a:gd name="csX0" fmla="*/ 0 w 4654299"/>
              <a:gd name="csY0" fmla="*/ 0 h 6858000"/>
              <a:gd name="csX1" fmla="*/ 3375614 w 4654299"/>
              <a:gd name="csY1" fmla="*/ 10160 h 6858000"/>
              <a:gd name="csX2" fmla="*/ 1668359 w 4654299"/>
              <a:gd name="csY2" fmla="*/ 3352810 h 6858000"/>
              <a:gd name="csX3" fmla="*/ 2857078 w 4654299"/>
              <a:gd name="csY3" fmla="*/ 5750570 h 6858000"/>
              <a:gd name="csX4" fmla="*/ 4428648 w 4654299"/>
              <a:gd name="csY4" fmla="*/ 6827520 h 6858000"/>
              <a:gd name="csX5" fmla="*/ 0 w 4654299"/>
              <a:gd name="csY5" fmla="*/ 6858000 h 6858000"/>
              <a:gd name="csX6" fmla="*/ 0 w 4654299"/>
              <a:gd name="csY6" fmla="*/ 0 h 6858000"/>
              <a:gd name="csX0" fmla="*/ 0 w 4654299"/>
              <a:gd name="csY0" fmla="*/ 0 h 6858000"/>
              <a:gd name="csX1" fmla="*/ 3375614 w 4654299"/>
              <a:gd name="csY1" fmla="*/ 10160 h 6858000"/>
              <a:gd name="csX2" fmla="*/ 1668359 w 4654299"/>
              <a:gd name="csY2" fmla="*/ 3352810 h 6858000"/>
              <a:gd name="csX3" fmla="*/ 2857078 w 4654299"/>
              <a:gd name="csY3" fmla="*/ 5750570 h 6858000"/>
              <a:gd name="csX4" fmla="*/ 4428648 w 4654299"/>
              <a:gd name="csY4" fmla="*/ 6827520 h 6858000"/>
              <a:gd name="csX5" fmla="*/ 0 w 4654299"/>
              <a:gd name="csY5" fmla="*/ 6858000 h 6858000"/>
              <a:gd name="csX6" fmla="*/ 0 w 4654299"/>
              <a:gd name="csY6" fmla="*/ 0 h 6858000"/>
              <a:gd name="csX0" fmla="*/ 0 w 4656971"/>
              <a:gd name="csY0" fmla="*/ 0 h 6858000"/>
              <a:gd name="csX1" fmla="*/ 3375614 w 4656971"/>
              <a:gd name="csY1" fmla="*/ 10160 h 6858000"/>
              <a:gd name="csX2" fmla="*/ 1668359 w 4656971"/>
              <a:gd name="csY2" fmla="*/ 3352810 h 6858000"/>
              <a:gd name="csX3" fmla="*/ 2887558 w 4656971"/>
              <a:gd name="csY3" fmla="*/ 5740514 h 6858000"/>
              <a:gd name="csX4" fmla="*/ 4428648 w 4656971"/>
              <a:gd name="csY4" fmla="*/ 6827520 h 6858000"/>
              <a:gd name="csX5" fmla="*/ 0 w 4656971"/>
              <a:gd name="csY5" fmla="*/ 6858000 h 6858000"/>
              <a:gd name="csX6" fmla="*/ 0 w 4656971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68359 w 4659510"/>
              <a:gd name="csY2" fmla="*/ 3352810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68359 w 4659510"/>
              <a:gd name="csY2" fmla="*/ 3352810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37879 w 4659510"/>
              <a:gd name="csY2" fmla="*/ 3372922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37879 w 4659510"/>
              <a:gd name="csY2" fmla="*/ 3372922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07399 w 4659510"/>
              <a:gd name="csY2" fmla="*/ 3372922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58199 w 4659510"/>
              <a:gd name="csY2" fmla="*/ 3372922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58199 w 4659510"/>
              <a:gd name="csY2" fmla="*/ 3372922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59510"/>
              <a:gd name="csY0" fmla="*/ 0 h 6858000"/>
              <a:gd name="csX1" fmla="*/ 3375614 w 4659510"/>
              <a:gd name="csY1" fmla="*/ 10160 h 6858000"/>
              <a:gd name="csX2" fmla="*/ 1658199 w 4659510"/>
              <a:gd name="csY2" fmla="*/ 3372922 h 6858000"/>
              <a:gd name="csX3" fmla="*/ 2887558 w 4659510"/>
              <a:gd name="csY3" fmla="*/ 5740514 h 6858000"/>
              <a:gd name="csX4" fmla="*/ 4428648 w 4659510"/>
              <a:gd name="csY4" fmla="*/ 6827520 h 6858000"/>
              <a:gd name="csX5" fmla="*/ 0 w 4659510"/>
              <a:gd name="csY5" fmla="*/ 6858000 h 6858000"/>
              <a:gd name="csX6" fmla="*/ 0 w 4659510"/>
              <a:gd name="csY6" fmla="*/ 0 h 6858000"/>
              <a:gd name="csX0" fmla="*/ 0 w 4662099"/>
              <a:gd name="csY0" fmla="*/ 0 h 6858000"/>
              <a:gd name="csX1" fmla="*/ 3375614 w 4662099"/>
              <a:gd name="csY1" fmla="*/ 10160 h 6858000"/>
              <a:gd name="csX2" fmla="*/ 1658199 w 4662099"/>
              <a:gd name="csY2" fmla="*/ 3372922 h 6858000"/>
              <a:gd name="csX3" fmla="*/ 2887558 w 4662099"/>
              <a:gd name="csY3" fmla="*/ 5740514 h 6858000"/>
              <a:gd name="csX4" fmla="*/ 4428648 w 4662099"/>
              <a:gd name="csY4" fmla="*/ 6827520 h 6858000"/>
              <a:gd name="csX5" fmla="*/ 0 w 4662099"/>
              <a:gd name="csY5" fmla="*/ 6858000 h 6858000"/>
              <a:gd name="csX6" fmla="*/ 0 w 4662099"/>
              <a:gd name="csY6" fmla="*/ 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662099" h="6858000">
                <a:moveTo>
                  <a:pt x="0" y="0"/>
                </a:moveTo>
                <a:lnTo>
                  <a:pt x="3375614" y="10160"/>
                </a:lnTo>
                <a:cubicBezTo>
                  <a:pt x="2446327" y="590975"/>
                  <a:pt x="1557200" y="2223254"/>
                  <a:pt x="1658199" y="3372922"/>
                </a:cubicBezTo>
                <a:cubicBezTo>
                  <a:pt x="1646283" y="4320774"/>
                  <a:pt x="2105777" y="5077042"/>
                  <a:pt x="2887558" y="5740514"/>
                </a:cubicBezTo>
                <a:cubicBezTo>
                  <a:pt x="3476299" y="6202039"/>
                  <a:pt x="5304454" y="6990082"/>
                  <a:pt x="4428648" y="682752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AAF3AEA-D106-D109-0078-E688EFDF4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A7A29F-0326-D88D-9D0A-2AE758466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81EBF2-7284-ED48-CE28-B407914E0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28168"/>
          <a:stretch>
            <a:fillRect/>
          </a:stretch>
        </p:blipFill>
        <p:spPr>
          <a:xfrm>
            <a:off x="1585222" y="10"/>
            <a:ext cx="10606777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5D4F20B-6476-8E83-2C79-CD75E0D5F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A59B8F-392D-C557-4EEB-30FAC60D39B8}"/>
              </a:ext>
            </a:extLst>
          </p:cNvPr>
          <p:cNvSpPr txBox="1"/>
          <p:nvPr/>
        </p:nvSpPr>
        <p:spPr>
          <a:xfrm>
            <a:off x="4317570" y="-37607"/>
            <a:ext cx="753053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Loving God, today we dare to ask dangerous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Progress for whom?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Innovation for whom?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Development that serves whom? </a:t>
            </a:r>
          </a:p>
          <a:p>
            <a:r>
              <a:rPr lang="en-US" sz="1600" dirty="0"/>
              <a:t>Today, in your presence, O God, we ask:  </a:t>
            </a:r>
            <a:r>
              <a:rPr lang="en-US" sz="1600" b="1" dirty="0"/>
              <a:t>Whose stories are we telling?</a:t>
            </a:r>
            <a:br>
              <a:rPr lang="en-US" sz="1600" b="1" dirty="0"/>
            </a:br>
            <a:r>
              <a:rPr lang="en-US" sz="1600" b="1" dirty="0"/>
              <a:t>And whose stories are being erased?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42B44-3E23-FF30-88E0-786371EF42A9}"/>
              </a:ext>
            </a:extLst>
          </p:cNvPr>
          <p:cNvSpPr txBox="1"/>
          <p:nvPr/>
        </p:nvSpPr>
        <p:spPr>
          <a:xfrm>
            <a:off x="0" y="95668"/>
            <a:ext cx="2909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KEY QUESTIONS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PREGUNTAS CLAVE</a:t>
            </a:r>
          </a:p>
          <a:p>
            <a:r>
              <a:rPr lang="en-US" b="1" dirty="0">
                <a:solidFill>
                  <a:srgbClr val="FFFF00"/>
                </a:solidFill>
              </a:rPr>
              <a:t>QUESTIONS CLÉS</a:t>
            </a:r>
          </a:p>
          <a:p>
            <a:r>
              <a:rPr lang="en-US" b="1" dirty="0">
                <a:solidFill>
                  <a:srgbClr val="FFFF00"/>
                </a:solidFill>
              </a:rPr>
              <a:t>PERGUNTAS-CHAVE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25D4A-2E70-44C4-1595-DDFF2C5EB18B}"/>
              </a:ext>
            </a:extLst>
          </p:cNvPr>
          <p:cNvSpPr txBox="1"/>
          <p:nvPr/>
        </p:nvSpPr>
        <p:spPr>
          <a:xfrm>
            <a:off x="4219052" y="5038225"/>
            <a:ext cx="765187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2E621C"/>
                </a:solidFill>
              </a:rPr>
              <a:t>Deus amoroso, hoje ousamos fazer perguntas perigosas: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2E621C"/>
                </a:solidFill>
              </a:rPr>
              <a:t>Progresso para quem?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2E621C"/>
                </a:solidFill>
              </a:rPr>
              <a:t>Inovação para quem?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2E621C"/>
                </a:solidFill>
              </a:rPr>
              <a:t>Desenvolvimento a serviço de quem?</a:t>
            </a:r>
          </a:p>
          <a:p>
            <a:r>
              <a:rPr lang="pt-BR" sz="1600" dirty="0">
                <a:solidFill>
                  <a:srgbClr val="2E621C"/>
                </a:solidFill>
              </a:rPr>
              <a:t>Hoje, na tua presença, ó Deus, perguntamos:</a:t>
            </a:r>
            <a:r>
              <a:rPr lang="pt-BR" sz="1600" b="1" dirty="0">
                <a:solidFill>
                  <a:srgbClr val="2E621C"/>
                </a:solidFill>
              </a:rPr>
              <a:t>De quem são as histórias que contamos?</a:t>
            </a:r>
            <a:br>
              <a:rPr lang="pt-BR" sz="1600" b="1" dirty="0">
                <a:solidFill>
                  <a:srgbClr val="2E621C"/>
                </a:solidFill>
              </a:rPr>
            </a:br>
            <a:r>
              <a:rPr lang="pt-BR" sz="1600" b="1" dirty="0">
                <a:solidFill>
                  <a:srgbClr val="2E621C"/>
                </a:solidFill>
              </a:rPr>
              <a:t>E de quem são as histórias que estamos apagando?</a:t>
            </a:r>
          </a:p>
          <a:p>
            <a:endParaRPr lang="en-US" sz="1600" b="1" dirty="0">
              <a:solidFill>
                <a:srgbClr val="2E621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6BE4E-5103-E5A0-87B7-971D555B47ED}"/>
              </a:ext>
            </a:extLst>
          </p:cNvPr>
          <p:cNvSpPr txBox="1"/>
          <p:nvPr/>
        </p:nvSpPr>
        <p:spPr>
          <a:xfrm>
            <a:off x="4199881" y="3218449"/>
            <a:ext cx="753053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Dieu aimant, aujourd’hui nous osons poser des questions dangereuses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70C0"/>
                </a:solidFill>
              </a:rPr>
              <a:t>Le progrès pour qui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70C0"/>
                </a:solidFill>
              </a:rPr>
              <a:t>L’innovation pour qui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70C0"/>
                </a:solidFill>
              </a:rPr>
              <a:t>Le développement au service de qui ?</a:t>
            </a:r>
          </a:p>
          <a:p>
            <a:r>
              <a:rPr lang="fr-FR" sz="1600" dirty="0">
                <a:solidFill>
                  <a:srgbClr val="0070C0"/>
                </a:solidFill>
              </a:rPr>
              <a:t>Aujourd’hui, en ta présence, ô Dieu, nous demandons </a:t>
            </a:r>
            <a:r>
              <a:rPr lang="fr-FR" sz="1600" b="1" dirty="0">
                <a:solidFill>
                  <a:srgbClr val="0070C0"/>
                </a:solidFill>
              </a:rPr>
              <a:t>Quelles histoires racontons-nous ?</a:t>
            </a:r>
            <a:br>
              <a:rPr lang="fr-FR" sz="1600" b="1" dirty="0">
                <a:solidFill>
                  <a:srgbClr val="0070C0"/>
                </a:solidFill>
              </a:rPr>
            </a:br>
            <a:r>
              <a:rPr lang="fr-FR" sz="1600" b="1" dirty="0">
                <a:solidFill>
                  <a:srgbClr val="0070C0"/>
                </a:solidFill>
              </a:rPr>
              <a:t>Et quelles histoires sommes-nous en train d’effacer ?</a:t>
            </a: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51402F-E1E7-0A67-1136-760652D04567}"/>
              </a:ext>
            </a:extLst>
          </p:cNvPr>
          <p:cNvSpPr txBox="1"/>
          <p:nvPr/>
        </p:nvSpPr>
        <p:spPr>
          <a:xfrm>
            <a:off x="4162433" y="1498564"/>
            <a:ext cx="823491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8D236A"/>
                </a:solidFill>
              </a:rPr>
              <a:t>Dios amoroso, hoy nos atrevemos a hacer preguntas peligrosas: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8D236A"/>
                </a:solidFill>
              </a:rPr>
              <a:t>¿Progreso para quién?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8D236A"/>
                </a:solidFill>
              </a:rPr>
              <a:t>¿Innovación para quién?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8D236A"/>
                </a:solidFill>
              </a:rPr>
              <a:t>¿Desarrollo al servicio de quién?</a:t>
            </a:r>
          </a:p>
          <a:p>
            <a:r>
              <a:rPr lang="es-ES" sz="1600" dirty="0">
                <a:solidFill>
                  <a:srgbClr val="8D236A"/>
                </a:solidFill>
              </a:rPr>
              <a:t>Hoy, en tu presencia, oh Dios, preguntamos: </a:t>
            </a:r>
            <a:r>
              <a:rPr lang="es-ES" sz="1600" b="1" dirty="0">
                <a:solidFill>
                  <a:srgbClr val="8D236A"/>
                </a:solidFill>
              </a:rPr>
              <a:t>¿De quiénes son las historias que contamos?</a:t>
            </a:r>
            <a:br>
              <a:rPr lang="es-ES" sz="1600" b="1" dirty="0">
                <a:solidFill>
                  <a:srgbClr val="8D236A"/>
                </a:solidFill>
              </a:rPr>
            </a:br>
            <a:r>
              <a:rPr lang="es-ES" sz="1600" b="1" dirty="0">
                <a:solidFill>
                  <a:srgbClr val="8D236A"/>
                </a:solidFill>
              </a:rPr>
              <a:t>¿Y de quiénes son las historias que estamos borrando?</a:t>
            </a:r>
          </a:p>
          <a:p>
            <a:endParaRPr lang="en-US" b="1" dirty="0">
              <a:solidFill>
                <a:srgbClr val="8D236A"/>
              </a:solidFill>
            </a:endParaRPr>
          </a:p>
        </p:txBody>
      </p:sp>
      <p:pic>
        <p:nvPicPr>
          <p:cNvPr id="18" name="Picture 2" descr="Sustainable Development Goal 9 - Wikipedia">
            <a:extLst>
              <a:ext uri="{FF2B5EF4-FFF2-40B4-BE49-F238E27FC236}">
                <a16:creationId xmlns:a16="http://schemas.microsoft.com/office/drawing/2014/main" id="{17C13557-BA18-8A24-CDDE-CC4F9B4B2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" y="5587503"/>
            <a:ext cx="1174829" cy="117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4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917DD-5A05-A658-94A0-C5DB8DFA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1D415-D5F5-A92A-77A7-2629BCA48D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43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1F6A4-7A22-A511-6502-3D1AF2451755}"/>
              </a:ext>
            </a:extLst>
          </p:cNvPr>
          <p:cNvSpPr txBox="1"/>
          <p:nvPr/>
        </p:nvSpPr>
        <p:spPr>
          <a:xfrm>
            <a:off x="226191" y="618252"/>
            <a:ext cx="2655658" cy="483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We are going to pray not only with words, but with our lived experience.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I will ask three questions.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Please share your response in the chat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You don’t need to use your name—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just a short answer.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0D6AB-B303-7E9F-3958-565177248479}"/>
              </a:ext>
            </a:extLst>
          </p:cNvPr>
          <p:cNvSpPr txBox="1"/>
          <p:nvPr/>
        </p:nvSpPr>
        <p:spPr>
          <a:xfrm>
            <a:off x="3324340" y="650249"/>
            <a:ext cx="243748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8D236A"/>
                </a:solidFill>
              </a:rPr>
              <a:t>Vamos a orar no solo con palabras, sino con nuestra experiencia vivida. 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endParaRPr lang="es-ES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Haré tres preguntas</a:t>
            </a:r>
            <a:r>
              <a:rPr lang="es-ES" dirty="0">
                <a:solidFill>
                  <a:srgbClr val="8D236A"/>
                </a:solidFill>
              </a:rPr>
              <a:t>. 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endParaRPr lang="es-ES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Por favor, compartan su respuesta en el chat. 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endParaRPr lang="es-ES" dirty="0">
              <a:solidFill>
                <a:srgbClr val="8D236A"/>
              </a:solidFill>
            </a:endParaRPr>
          </a:p>
          <a:p>
            <a:r>
              <a:rPr lang="es-ES" dirty="0">
                <a:solidFill>
                  <a:srgbClr val="8D236A"/>
                </a:solidFill>
              </a:rPr>
              <a:t>No necesitan usar su nombre—</a:t>
            </a:r>
            <a:r>
              <a:rPr lang="es-ES" b="1" dirty="0">
                <a:solidFill>
                  <a:srgbClr val="8D236A"/>
                </a:solidFill>
              </a:rPr>
              <a:t>solo su experiencia.</a:t>
            </a:r>
            <a:endParaRPr lang="en-US" b="1" dirty="0">
              <a:solidFill>
                <a:srgbClr val="8D23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44A9E-9261-FDD7-9424-26852F65219F}"/>
              </a:ext>
            </a:extLst>
          </p:cNvPr>
          <p:cNvSpPr txBox="1"/>
          <p:nvPr/>
        </p:nvSpPr>
        <p:spPr>
          <a:xfrm>
            <a:off x="6096000" y="650249"/>
            <a:ext cx="26357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Nous allons prier non seulement avec des mots, mais avec notre expérience vécue.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Je vais poser trois questions.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Merci de partager votre réponse dans le chat.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Vous n’avez pas besoin d’utiliser votre nom — </a:t>
            </a:r>
            <a:r>
              <a:rPr lang="fr-FR" b="1" dirty="0">
                <a:solidFill>
                  <a:srgbClr val="0070C0"/>
                </a:solidFill>
              </a:rPr>
              <a:t>seulement votre expérience.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AF944-A56C-2A02-4071-805619C6EC2B}"/>
              </a:ext>
            </a:extLst>
          </p:cNvPr>
          <p:cNvSpPr txBox="1"/>
          <p:nvPr/>
        </p:nvSpPr>
        <p:spPr>
          <a:xfrm>
            <a:off x="9174277" y="661520"/>
            <a:ext cx="27129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E621C"/>
                </a:solidFill>
              </a:rPr>
              <a:t>Vamos rezar não apenas com palavras, mas com nossa experiência vivida. </a:t>
            </a:r>
          </a:p>
          <a:p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Vou fazer três perguntas. </a:t>
            </a:r>
          </a:p>
          <a:p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Por favor, compartilhem sua resposta no chat. </a:t>
            </a:r>
          </a:p>
          <a:p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dirty="0">
                <a:solidFill>
                  <a:srgbClr val="2E621C"/>
                </a:solidFill>
              </a:rPr>
              <a:t>Não precisam usar o nome — </a:t>
            </a:r>
            <a:r>
              <a:rPr lang="pt-BR" b="1" dirty="0">
                <a:solidFill>
                  <a:srgbClr val="2E621C"/>
                </a:solidFill>
              </a:rPr>
              <a:t>apenas a experiência.</a:t>
            </a:r>
            <a:endParaRPr lang="en-US" b="1" dirty="0">
              <a:solidFill>
                <a:srgbClr val="2E621C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4F62AE-CDD0-0DDE-4A08-817CF44F184D}"/>
              </a:ext>
            </a:extLst>
          </p:cNvPr>
          <p:cNvGrpSpPr/>
          <p:nvPr/>
        </p:nvGrpSpPr>
        <p:grpSpPr>
          <a:xfrm>
            <a:off x="86765" y="5852702"/>
            <a:ext cx="3025300" cy="951863"/>
            <a:chOff x="1118540" y="-48659"/>
            <a:chExt cx="3069274" cy="830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D50ACC-78E4-8689-9B49-6D12E7DF1FE2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8" name="Picture 4" descr="Welcome - JCoR">
              <a:extLst>
                <a:ext uri="{FF2B5EF4-FFF2-40B4-BE49-F238E27FC236}">
                  <a16:creationId xmlns:a16="http://schemas.microsoft.com/office/drawing/2014/main" id="{60AF1A4E-1B7A-05E2-C651-9D369F2297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942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89DE2-4E2B-60E9-D4F8-729E111F4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3E0D6-AFCB-1549-6D99-864970B99F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rcRect t="29318" b="1444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E941D6-2EB9-C804-3999-5B80F851DDCD}"/>
              </a:ext>
            </a:extLst>
          </p:cNvPr>
          <p:cNvSpPr txBox="1"/>
          <p:nvPr/>
        </p:nvSpPr>
        <p:spPr>
          <a:xfrm>
            <a:off x="170052" y="1330893"/>
            <a:ext cx="2892638" cy="419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dirty="0"/>
              <a:t>Question 1: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What infrastructure changed YOUR life?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(A road, electricity, internet, water, a building?)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</a:b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How did it change things?</a:t>
            </a: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Share in the chat</a:t>
            </a:r>
            <a:r>
              <a:rPr lang="en-US" sz="1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Latha" panose="020B0604020202020204" pitchFamily="34" charset="0"/>
              </a:rPr>
              <a:t>.</a:t>
            </a:r>
            <a:endParaRPr lang="en-US" sz="20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979FA-3F83-616F-80B0-0D927469267F}"/>
              </a:ext>
            </a:extLst>
          </p:cNvPr>
          <p:cNvSpPr txBox="1"/>
          <p:nvPr/>
        </p:nvSpPr>
        <p:spPr>
          <a:xfrm>
            <a:off x="9548870" y="1330893"/>
            <a:ext cx="23934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621C"/>
                </a:solidFill>
              </a:rPr>
              <a:t>Pergunta 1:</a:t>
            </a:r>
            <a:br>
              <a:rPr lang="pt-BR" dirty="0">
                <a:solidFill>
                  <a:srgbClr val="2E621C"/>
                </a:solidFill>
              </a:rPr>
            </a:br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Que infraestrutura mudou A SUA vida? </a:t>
            </a:r>
          </a:p>
          <a:p>
            <a:r>
              <a:rPr lang="pt-BR" i="1" dirty="0">
                <a:solidFill>
                  <a:srgbClr val="2E621C"/>
                </a:solidFill>
              </a:rPr>
              <a:t>(Uma estrada, eletricidade, internet, água, um prédio?)</a:t>
            </a:r>
          </a:p>
          <a:p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Como isso mudou as coisas? </a:t>
            </a:r>
          </a:p>
          <a:p>
            <a:endParaRPr lang="pt-BR" dirty="0">
              <a:solidFill>
                <a:srgbClr val="2E621C"/>
              </a:solidFill>
            </a:endParaRPr>
          </a:p>
          <a:p>
            <a:endParaRPr lang="pt-BR" dirty="0">
              <a:solidFill>
                <a:srgbClr val="2E621C"/>
              </a:solidFill>
            </a:endParaRPr>
          </a:p>
          <a:p>
            <a:r>
              <a:rPr lang="pt-BR" b="1" dirty="0">
                <a:solidFill>
                  <a:srgbClr val="2E621C"/>
                </a:solidFill>
              </a:rPr>
              <a:t>Compartilhe no chat</a:t>
            </a:r>
          </a:p>
          <a:p>
            <a:endParaRPr lang="en-US" dirty="0">
              <a:solidFill>
                <a:srgbClr val="2E621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234B1-B133-9033-F4AE-2DEFBE5E0B3C}"/>
              </a:ext>
            </a:extLst>
          </p:cNvPr>
          <p:cNvSpPr txBox="1"/>
          <p:nvPr/>
        </p:nvSpPr>
        <p:spPr>
          <a:xfrm>
            <a:off x="6563299" y="1330893"/>
            <a:ext cx="23934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Question 1 :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Quelle infrastructure a changé VOTRE vie ?</a:t>
            </a:r>
          </a:p>
          <a:p>
            <a:r>
              <a:rPr lang="fr-FR" i="1" dirty="0">
                <a:solidFill>
                  <a:srgbClr val="0070C0"/>
                </a:solidFill>
              </a:rPr>
              <a:t>(Une route, de l'électricité, de l'internet, de l'eau, un bâtiment ?)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Comment cela a-t-il changé les choses ? 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C00000"/>
                </a:solidFill>
              </a:rPr>
              <a:t>Partager dans le chat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A31B1-2AF1-2B58-92E2-D6461A05ABCC}"/>
              </a:ext>
            </a:extLst>
          </p:cNvPr>
          <p:cNvSpPr txBox="1"/>
          <p:nvPr/>
        </p:nvSpPr>
        <p:spPr>
          <a:xfrm>
            <a:off x="3231218" y="1330893"/>
            <a:ext cx="25797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8D236A"/>
                </a:solidFill>
              </a:rPr>
              <a:t>Pregunta 1: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endParaRPr lang="es-ES" b="1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¿Qué infraestructura cambió TU vida? </a:t>
            </a:r>
          </a:p>
          <a:p>
            <a:r>
              <a:rPr lang="es-ES" i="1" dirty="0">
                <a:solidFill>
                  <a:srgbClr val="8D236A"/>
                </a:solidFill>
              </a:rPr>
              <a:t>(¿Una carretera, electricidad, internet, agua, un edificio?)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¿Cómo cambió las cosas?</a:t>
            </a:r>
            <a:r>
              <a:rPr lang="es-ES" dirty="0">
                <a:solidFill>
                  <a:srgbClr val="8D236A"/>
                </a:solidFill>
              </a:rPr>
              <a:t> </a:t>
            </a:r>
          </a:p>
          <a:p>
            <a:endParaRPr lang="es-ES" dirty="0">
              <a:solidFill>
                <a:srgbClr val="8D236A"/>
              </a:solidFill>
            </a:endParaRPr>
          </a:p>
          <a:p>
            <a:endParaRPr lang="es-ES" dirty="0">
              <a:solidFill>
                <a:srgbClr val="8D236A"/>
              </a:solidFill>
            </a:endParaRPr>
          </a:p>
          <a:p>
            <a:endParaRPr lang="es-ES" dirty="0">
              <a:solidFill>
                <a:srgbClr val="8D236A"/>
              </a:solidFill>
            </a:endParaRPr>
          </a:p>
          <a:p>
            <a:r>
              <a:rPr lang="es-ES" b="1" dirty="0">
                <a:solidFill>
                  <a:srgbClr val="8D236A"/>
                </a:solidFill>
              </a:rPr>
              <a:t>Compartir en el chat</a:t>
            </a:r>
          </a:p>
          <a:p>
            <a:endParaRPr lang="en-US" b="1" dirty="0">
              <a:solidFill>
                <a:srgbClr val="8D236A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F692A6-16FC-2C2B-3830-00E7FA7FFFDC}"/>
              </a:ext>
            </a:extLst>
          </p:cNvPr>
          <p:cNvGrpSpPr/>
          <p:nvPr/>
        </p:nvGrpSpPr>
        <p:grpSpPr>
          <a:xfrm>
            <a:off x="86765" y="5852702"/>
            <a:ext cx="3025300" cy="951863"/>
            <a:chOff x="1118540" y="-48659"/>
            <a:chExt cx="3069274" cy="830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46B905-8B6D-90B6-BED1-DD101F62DFA8}"/>
                </a:ext>
              </a:extLst>
            </p:cNvPr>
            <p:cNvSpPr txBox="1"/>
            <p:nvPr/>
          </p:nvSpPr>
          <p:spPr>
            <a:xfrm>
              <a:off x="1616204" y="-48659"/>
              <a:ext cx="2571610" cy="804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chemeClr val="accent5"/>
                  </a:solidFill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Prayer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C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JCoR GLOBAL COMMUNITY HOUR</a:t>
              </a: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200" b="1" kern="100" dirty="0">
                  <a:solidFill>
                    <a:srgbClr val="0070C0"/>
                  </a:solidFill>
                  <a:latin typeface="Candara" panose="020E0502030303020204" pitchFamily="34" charset="0"/>
                  <a:ea typeface="Aptos" panose="020B0004020202020204" pitchFamily="34" charset="0"/>
                  <a:cs typeface="Latha" panose="020B0604020202020204" pitchFamily="34" charset="0"/>
                </a:rPr>
                <a:t>February</a:t>
              </a:r>
              <a:endParaRPr lang="en-US" sz="1200" kern="100" dirty="0">
                <a:solidFill>
                  <a:srgbClr val="0070C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Latha" panose="020B0604020202020204" pitchFamily="34" charset="0"/>
              </a:endParaRPr>
            </a:p>
          </p:txBody>
        </p:sp>
        <p:pic>
          <p:nvPicPr>
            <p:cNvPr id="7" name="Picture 4" descr="Welcome - JCoR">
              <a:extLst>
                <a:ext uri="{FF2B5EF4-FFF2-40B4-BE49-F238E27FC236}">
                  <a16:creationId xmlns:a16="http://schemas.microsoft.com/office/drawing/2014/main" id="{E82BA9AD-0814-CF9E-9C6D-E4BF142CE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2"/>
            <a:stretch>
              <a:fillRect/>
            </a:stretch>
          </p:blipFill>
          <p:spPr bwMode="auto">
            <a:xfrm>
              <a:off x="1118540" y="1"/>
              <a:ext cx="512115" cy="78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8841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5270</Words>
  <Application>Microsoft Office PowerPoint</Application>
  <PresentationFormat>Widescreen</PresentationFormat>
  <Paragraphs>609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Meiryo</vt:lpstr>
      <vt:lpstr>Aptos</vt:lpstr>
      <vt:lpstr>Aptos Display</vt:lpstr>
      <vt:lpstr>Arial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Claretian Proclade</dc:creator>
  <cp:lastModifiedBy>Claretian Proclade</cp:lastModifiedBy>
  <cp:revision>11</cp:revision>
  <dcterms:created xsi:type="dcterms:W3CDTF">2026-02-10T04:16:49Z</dcterms:created>
  <dcterms:modified xsi:type="dcterms:W3CDTF">2026-02-12T04:20:44Z</dcterms:modified>
</cp:coreProperties>
</file>