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4" r:id="rId3"/>
    <p:sldId id="257" r:id="rId4"/>
    <p:sldId id="266" r:id="rId5"/>
    <p:sldId id="265" r:id="rId6"/>
    <p:sldId id="258" r:id="rId7"/>
    <p:sldId id="260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7/25/2025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5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77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48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7/25/2025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26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7/25/2025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5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76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7/25/2025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8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7/25/2025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8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9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7/25/2025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70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7/25/2025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93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7/25/2025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3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6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7/25/2025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87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7/25/2025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0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7/25/2025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1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9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24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7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5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9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16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47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916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744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7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51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01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8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8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68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4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4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79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7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9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8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7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C4DBD-5B9F-CAB1-C427-95FE1BBB7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8778240" cy="78638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ongenial" panose="02000503040000020004" pitchFamily="2" charset="0"/>
              </a:rPr>
              <a:t>CONTEXTO MESOAMÉRICA      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D73344-C78A-FA76-DE53-52BEC696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rmAutofit/>
          </a:bodyPr>
          <a:lstStyle/>
          <a:p>
            <a:r>
              <a:rPr lang="en-US" dirty="0">
                <a:latin typeface="Congenial" panose="02000503040000020004" pitchFamily="2" charset="0"/>
              </a:rPr>
              <a:t>Encuentro de </a:t>
            </a:r>
            <a:r>
              <a:rPr lang="en-US" dirty="0" err="1">
                <a:latin typeface="Congenial" panose="02000503040000020004" pitchFamily="2" charset="0"/>
              </a:rPr>
              <a:t>referentes</a:t>
            </a:r>
            <a:r>
              <a:rPr lang="en-US" dirty="0">
                <a:latin typeface="Congenial" panose="02000503040000020004" pitchFamily="2" charset="0"/>
              </a:rPr>
              <a:t> </a:t>
            </a:r>
            <a:r>
              <a:rPr lang="en-US" dirty="0" err="1">
                <a:latin typeface="Congenial" panose="02000503040000020004" pitchFamily="2" charset="0"/>
              </a:rPr>
              <a:t>regionales</a:t>
            </a:r>
            <a:r>
              <a:rPr lang="en-US" dirty="0">
                <a:latin typeface="Congenial" panose="02000503040000020004" pitchFamily="2" charset="0"/>
              </a:rPr>
              <a:t> de América Latina y </a:t>
            </a:r>
            <a:r>
              <a:rPr lang="en-US" dirty="0" err="1">
                <a:latin typeface="Congenial" panose="02000503040000020004" pitchFamily="2" charset="0"/>
              </a:rPr>
              <a:t>el</a:t>
            </a:r>
            <a:r>
              <a:rPr lang="en-US" dirty="0">
                <a:latin typeface="Congenial" panose="02000503040000020004" pitchFamily="2" charset="0"/>
              </a:rPr>
              <a:t> Caribe – </a:t>
            </a:r>
            <a:r>
              <a:rPr lang="en-US" dirty="0" err="1">
                <a:latin typeface="Congenial" panose="02000503040000020004" pitchFamily="2" charset="0"/>
              </a:rPr>
              <a:t>JCoR</a:t>
            </a:r>
            <a:r>
              <a:rPr lang="en-US" dirty="0"/>
              <a:t>.           </a:t>
            </a:r>
            <a:r>
              <a:rPr lang="en-US" i="1" dirty="0">
                <a:latin typeface="Congenial" panose="02000503040000020004" pitchFamily="2" charset="0"/>
              </a:rPr>
              <a:t>17 – 20 Julio 2025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174F29-5ED3-B3A2-14AF-3BF42B6275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3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2FAF3-4E58-9CE5-0911-13F08FC7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Jokerman" panose="04090605060D06020702" pitchFamily="82" charset="0"/>
              </a:rPr>
              <a:t>COSTA RICA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5A55F7-724D-0FDF-EAE2-D7D99D05C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acelerado</a:t>
            </a:r>
            <a:r>
              <a:rPr lang="en-US" dirty="0"/>
              <a:t> de la </a:t>
            </a:r>
            <a:r>
              <a:rPr lang="en-US" dirty="0" err="1"/>
              <a:t>violencia</a:t>
            </a:r>
            <a:r>
              <a:rPr lang="en-US" dirty="0"/>
              <a:t> armada y </a:t>
            </a:r>
            <a:r>
              <a:rPr lang="en-US" dirty="0" err="1"/>
              <a:t>el</a:t>
            </a:r>
            <a:r>
              <a:rPr lang="en-US" dirty="0"/>
              <a:t> crimen </a:t>
            </a:r>
            <a:r>
              <a:rPr lang="en-US" dirty="0" err="1"/>
              <a:t>organizado</a:t>
            </a:r>
            <a:r>
              <a:rPr lang="en-US" dirty="0"/>
              <a:t>. El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atraviesa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ola </a:t>
            </a:r>
            <a:r>
              <a:rPr lang="en-US" dirty="0" err="1"/>
              <a:t>inédita</a:t>
            </a:r>
            <a:r>
              <a:rPr lang="en-US" dirty="0"/>
              <a:t> de </a:t>
            </a:r>
            <a:r>
              <a:rPr lang="en-US" dirty="0" err="1"/>
              <a:t>homicidios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gran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vinculados</a:t>
            </a:r>
            <a:r>
              <a:rPr lang="en-US" dirty="0"/>
              <a:t> al </a:t>
            </a:r>
            <a:r>
              <a:rPr lang="en-US" dirty="0" err="1"/>
              <a:t>narcotráfico</a:t>
            </a:r>
            <a:r>
              <a:rPr lang="en-US" dirty="0"/>
              <a:t>, lo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provocando</a:t>
            </a:r>
            <a:r>
              <a:rPr lang="en-US" dirty="0"/>
              <a:t> un </a:t>
            </a:r>
            <a:r>
              <a:rPr lang="en-US" dirty="0" err="1"/>
              <a:t>cambio</a:t>
            </a:r>
            <a:r>
              <a:rPr lang="en-US" dirty="0"/>
              <a:t> profundo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percepción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 y </a:t>
            </a:r>
            <a:r>
              <a:rPr lang="en-US" dirty="0" err="1"/>
              <a:t>confianza</a:t>
            </a:r>
            <a:r>
              <a:rPr lang="en-US" dirty="0"/>
              <a:t> social.</a:t>
            </a:r>
          </a:p>
          <a:p>
            <a:r>
              <a:rPr lang="en-US" dirty="0" err="1"/>
              <a:t>Xenofobia</a:t>
            </a:r>
            <a:r>
              <a:rPr lang="en-US" dirty="0"/>
              <a:t> y </a:t>
            </a:r>
            <a:r>
              <a:rPr lang="en-US" dirty="0" err="1"/>
              <a:t>tensión</a:t>
            </a:r>
            <a:r>
              <a:rPr lang="en-US" dirty="0"/>
              <a:t> social 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migrantes</a:t>
            </a:r>
            <a:r>
              <a:rPr lang="en-US" dirty="0"/>
              <a:t> </a:t>
            </a:r>
            <a:r>
              <a:rPr lang="en-US" dirty="0" err="1"/>
              <a:t>nicaragüenses</a:t>
            </a:r>
            <a:r>
              <a:rPr lang="en-US" dirty="0"/>
              <a:t> y venezolanos. El </a:t>
            </a:r>
            <a:r>
              <a:rPr lang="en-US" dirty="0" err="1"/>
              <a:t>discurso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y </a:t>
            </a:r>
            <a:r>
              <a:rPr lang="en-US" dirty="0" err="1"/>
              <a:t>mediático</a:t>
            </a:r>
            <a:r>
              <a:rPr lang="en-US" dirty="0"/>
              <a:t> ha </a:t>
            </a:r>
            <a:r>
              <a:rPr lang="en-US" dirty="0" err="1"/>
              <a:t>comenzado</a:t>
            </a:r>
            <a:r>
              <a:rPr lang="en-US" dirty="0"/>
              <a:t> a </a:t>
            </a:r>
            <a:r>
              <a:rPr lang="en-US" dirty="0" err="1"/>
              <a:t>mostrar</a:t>
            </a:r>
            <a:r>
              <a:rPr lang="en-US" dirty="0"/>
              <a:t> </a:t>
            </a:r>
            <a:r>
              <a:rPr lang="en-US" dirty="0" err="1"/>
              <a:t>rechazo</a:t>
            </a:r>
            <a:r>
              <a:rPr lang="en-US" dirty="0"/>
              <a:t> y </a:t>
            </a:r>
            <a:r>
              <a:rPr lang="en-US" dirty="0" err="1"/>
              <a:t>discriminación</a:t>
            </a:r>
            <a:r>
              <a:rPr lang="en-US" dirty="0"/>
              <a:t> visible. </a:t>
            </a:r>
          </a:p>
          <a:p>
            <a:r>
              <a:rPr lang="en-US" dirty="0" err="1"/>
              <a:t>Malestar</a:t>
            </a:r>
            <a:r>
              <a:rPr lang="en-US" dirty="0"/>
              <a:t> </a:t>
            </a:r>
            <a:r>
              <a:rPr lang="en-US" dirty="0" err="1"/>
              <a:t>juvenil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exclusion y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oportunidades</a:t>
            </a:r>
            <a:r>
              <a:rPr lang="en-US" dirty="0"/>
              <a:t>. </a:t>
            </a:r>
            <a:r>
              <a:rPr lang="en-US" dirty="0" err="1"/>
              <a:t>Jóvenes</a:t>
            </a:r>
            <a:r>
              <a:rPr lang="en-US" dirty="0"/>
              <a:t>,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zonas rurales o </a:t>
            </a:r>
            <a:r>
              <a:rPr lang="en-US" dirty="0" err="1"/>
              <a:t>marginales</a:t>
            </a:r>
            <a:r>
              <a:rPr lang="en-US" dirty="0"/>
              <a:t>, </a:t>
            </a:r>
            <a:r>
              <a:rPr lang="en-US" dirty="0" err="1"/>
              <a:t>expresan</a:t>
            </a:r>
            <a:r>
              <a:rPr lang="en-US" dirty="0"/>
              <a:t> </a:t>
            </a:r>
            <a:r>
              <a:rPr lang="en-US" dirty="0" err="1"/>
              <a:t>frustración</a:t>
            </a:r>
            <a:r>
              <a:rPr lang="en-US" dirty="0"/>
              <a:t> ante la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empleo</a:t>
            </a:r>
            <a:r>
              <a:rPr lang="en-US" dirty="0"/>
              <a:t> </a:t>
            </a:r>
            <a:r>
              <a:rPr lang="en-US" dirty="0" err="1"/>
              <a:t>digno</a:t>
            </a:r>
            <a:r>
              <a:rPr lang="en-US" dirty="0"/>
              <a:t>, </a:t>
            </a:r>
            <a:r>
              <a:rPr lang="en-US" dirty="0" err="1"/>
              <a:t>educación</a:t>
            </a:r>
            <a:r>
              <a:rPr lang="en-US" dirty="0"/>
              <a:t> o </a:t>
            </a:r>
            <a:r>
              <a:rPr lang="en-US" dirty="0" err="1"/>
              <a:t>espacios</a:t>
            </a:r>
            <a:r>
              <a:rPr lang="en-US" dirty="0"/>
              <a:t> de </a:t>
            </a:r>
            <a:r>
              <a:rPr lang="en-US" dirty="0" err="1"/>
              <a:t>participación</a:t>
            </a:r>
            <a:r>
              <a:rPr lang="en-US" dirty="0"/>
              <a:t>. </a:t>
            </a:r>
          </a:p>
          <a:p>
            <a:r>
              <a:rPr lang="en-US" dirty="0"/>
              <a:t>Hay </a:t>
            </a:r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mental y </a:t>
            </a:r>
            <a:r>
              <a:rPr lang="en-US" dirty="0" err="1"/>
              <a:t>consumo</a:t>
            </a:r>
            <a:r>
              <a:rPr lang="en-US" dirty="0"/>
              <a:t> de </a:t>
            </a:r>
            <a:r>
              <a:rPr lang="en-US" dirty="0" err="1"/>
              <a:t>sustancias</a:t>
            </a:r>
            <a:r>
              <a:rPr lang="en-US" dirty="0"/>
              <a:t>.</a:t>
            </a:r>
          </a:p>
          <a:p>
            <a:r>
              <a:rPr lang="en-US" dirty="0" err="1"/>
              <a:t>Percepción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corrupción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instituciones</a:t>
            </a:r>
            <a:r>
              <a:rPr lang="en-US" dirty="0"/>
              <a:t> de </a:t>
            </a:r>
            <a:r>
              <a:rPr lang="en-US" dirty="0" err="1"/>
              <a:t>gobierno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87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2F31F-F04E-0571-D399-3420A98A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Jokerman" panose="04090605060D06020702" pitchFamily="82" charset="0"/>
              </a:rPr>
              <a:t>PANAMÁ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B2857E-A224-0FF5-6C38-E6DD23D30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Actualmente</a:t>
            </a:r>
            <a:r>
              <a:rPr lang="en-US" dirty="0"/>
              <a:t> se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presentado</a:t>
            </a:r>
            <a:r>
              <a:rPr lang="en-US" dirty="0"/>
              <a:t> </a:t>
            </a:r>
            <a:r>
              <a:rPr lang="en-US" dirty="0" err="1"/>
              <a:t>huelgas</a:t>
            </a:r>
            <a:r>
              <a:rPr lang="en-US" dirty="0"/>
              <a:t> </a:t>
            </a:r>
            <a:r>
              <a:rPr lang="en-US" dirty="0" err="1"/>
              <a:t>masivas</a:t>
            </a:r>
            <a:r>
              <a:rPr lang="en-US" dirty="0"/>
              <a:t> y </a:t>
            </a:r>
            <a:r>
              <a:rPr lang="en-US" dirty="0" err="1"/>
              <a:t>represión</a:t>
            </a:r>
            <a:r>
              <a:rPr lang="en-US" dirty="0"/>
              <a:t>.</a:t>
            </a:r>
          </a:p>
          <a:p>
            <a:r>
              <a:rPr lang="en-US" dirty="0"/>
              <a:t>En Febrero 2025, </a:t>
            </a:r>
            <a:r>
              <a:rPr lang="en-US" dirty="0" err="1"/>
              <a:t>llegaron</a:t>
            </a:r>
            <a:r>
              <a:rPr lang="en-US" dirty="0"/>
              <a:t> a Panamá </a:t>
            </a:r>
            <a:r>
              <a:rPr lang="en-US" dirty="0" err="1"/>
              <a:t>alrededor</a:t>
            </a:r>
            <a:r>
              <a:rPr lang="en-US" dirty="0"/>
              <a:t> de 300 personas </a:t>
            </a:r>
            <a:r>
              <a:rPr lang="en-US" dirty="0" err="1"/>
              <a:t>deportadas</a:t>
            </a:r>
            <a:r>
              <a:rPr lang="en-US" dirty="0"/>
              <a:t> de </a:t>
            </a:r>
            <a:r>
              <a:rPr lang="en-US" dirty="0" err="1"/>
              <a:t>Estados</a:t>
            </a:r>
            <a:r>
              <a:rPr lang="en-US" dirty="0"/>
              <a:t> Unidos </a:t>
            </a:r>
            <a:r>
              <a:rPr lang="en-US" dirty="0" err="1"/>
              <a:t>originarias</a:t>
            </a:r>
            <a:r>
              <a:rPr lang="en-US" dirty="0"/>
              <a:t> de 15 </a:t>
            </a:r>
            <a:r>
              <a:rPr lang="en-US" dirty="0" err="1"/>
              <a:t>distintos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de Asia y Africa. En un </a:t>
            </a:r>
            <a:r>
              <a:rPr lang="en-US" dirty="0" err="1"/>
              <a:t>grado</a:t>
            </a:r>
            <a:r>
              <a:rPr lang="en-US" dirty="0"/>
              <a:t> grave de </a:t>
            </a:r>
            <a:r>
              <a:rPr lang="en-US" dirty="0" err="1"/>
              <a:t>vulnerabilidad</a:t>
            </a:r>
            <a:r>
              <a:rPr lang="en-US" dirty="0"/>
              <a:t> y limbo </a:t>
            </a:r>
            <a:r>
              <a:rPr lang="en-US" dirty="0" err="1"/>
              <a:t>jurídico</a:t>
            </a:r>
            <a:r>
              <a:rPr lang="en-US" dirty="0"/>
              <a:t>, </a:t>
            </a:r>
            <a:r>
              <a:rPr lang="en-US" dirty="0" err="1"/>
              <a:t>violando</a:t>
            </a:r>
            <a:r>
              <a:rPr lang="en-US" dirty="0"/>
              <a:t> sus Derechos Humanos. </a:t>
            </a:r>
          </a:p>
          <a:p>
            <a:r>
              <a:rPr lang="en-US" dirty="0" err="1"/>
              <a:t>Amenazas</a:t>
            </a:r>
            <a:r>
              <a:rPr lang="en-US" dirty="0"/>
              <a:t> del </a:t>
            </a:r>
            <a:r>
              <a:rPr lang="en-US" dirty="0" err="1"/>
              <a:t>presidente</a:t>
            </a:r>
            <a:r>
              <a:rPr lang="en-US" dirty="0"/>
              <a:t> actual de </a:t>
            </a:r>
            <a:r>
              <a:rPr lang="en-US" dirty="0" err="1"/>
              <a:t>Estados</a:t>
            </a:r>
            <a:r>
              <a:rPr lang="en-US" dirty="0"/>
              <a:t> Unidos con </a:t>
            </a:r>
            <a:r>
              <a:rPr lang="en-US" dirty="0" err="1"/>
              <a:t>respecto</a:t>
            </a:r>
            <a:r>
              <a:rPr lang="en-US" dirty="0"/>
              <a:t> al </a:t>
            </a:r>
            <a:r>
              <a:rPr lang="en-US" dirty="0" err="1"/>
              <a:t>uso</a:t>
            </a:r>
            <a:r>
              <a:rPr lang="en-US" dirty="0"/>
              <a:t> del canal.</a:t>
            </a:r>
          </a:p>
          <a:p>
            <a:r>
              <a:rPr lang="en-US" dirty="0"/>
              <a:t>A </a:t>
            </a:r>
            <a:r>
              <a:rPr lang="en-US" dirty="0" err="1"/>
              <a:t>nivel</a:t>
            </a:r>
            <a:r>
              <a:rPr lang="en-US" dirty="0"/>
              <a:t> de la region </a:t>
            </a:r>
            <a:r>
              <a:rPr lang="en-US" dirty="0" err="1"/>
              <a:t>Centroamérica</a:t>
            </a:r>
            <a:r>
              <a:rPr lang="en-US" dirty="0"/>
              <a:t>, </a:t>
            </a:r>
            <a:r>
              <a:rPr lang="en-US" dirty="0" err="1"/>
              <a:t>cuenta</a:t>
            </a:r>
            <a:r>
              <a:rPr lang="en-US" dirty="0"/>
              <a:t> con </a:t>
            </a:r>
            <a:r>
              <a:rPr lang="en-US" dirty="0" err="1"/>
              <a:t>mejores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cuestión</a:t>
            </a:r>
            <a:r>
              <a:rPr lang="en-US" dirty="0"/>
              <a:t> </a:t>
            </a:r>
            <a:r>
              <a:rPr lang="en-US" dirty="0" err="1"/>
              <a:t>económica</a:t>
            </a:r>
            <a:r>
              <a:rPr lang="en-US" dirty="0"/>
              <a:t>.</a:t>
            </a:r>
          </a:p>
          <a:p>
            <a:r>
              <a:rPr lang="en-US" dirty="0" err="1"/>
              <a:t>Después</a:t>
            </a:r>
            <a:r>
              <a:rPr lang="en-US" dirty="0"/>
              <a:t> de un </a:t>
            </a:r>
            <a:r>
              <a:rPr lang="en-US" dirty="0" err="1"/>
              <a:t>flujo</a:t>
            </a:r>
            <a:r>
              <a:rPr lang="en-US" dirty="0"/>
              <a:t> </a:t>
            </a:r>
            <a:r>
              <a:rPr lang="en-US" dirty="0" err="1"/>
              <a:t>intenso</a:t>
            </a:r>
            <a:r>
              <a:rPr lang="en-US" dirty="0"/>
              <a:t> de personas </a:t>
            </a:r>
            <a:r>
              <a:rPr lang="en-US" dirty="0" err="1"/>
              <a:t>migrantes</a:t>
            </a:r>
            <a:r>
              <a:rPr lang="en-US" dirty="0"/>
              <a:t> que </a:t>
            </a:r>
            <a:r>
              <a:rPr lang="en-US" dirty="0" err="1"/>
              <a:t>cruzaron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Darién,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se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dando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llamado</a:t>
            </a:r>
            <a:r>
              <a:rPr lang="en-US" dirty="0"/>
              <a:t> ‘</a:t>
            </a:r>
            <a:r>
              <a:rPr lang="en-US" dirty="0" err="1"/>
              <a:t>flujo</a:t>
            </a:r>
            <a:r>
              <a:rPr lang="en-US" dirty="0"/>
              <a:t> </a:t>
            </a:r>
            <a:r>
              <a:rPr lang="en-US" dirty="0" err="1"/>
              <a:t>inverso</a:t>
            </a:r>
            <a:r>
              <a:rPr lang="en-US" dirty="0"/>
              <a:t>’ </a:t>
            </a:r>
            <a:r>
              <a:rPr lang="en-US" dirty="0" err="1"/>
              <a:t>por</a:t>
            </a:r>
            <a:r>
              <a:rPr lang="en-US" dirty="0"/>
              <a:t> las personas </a:t>
            </a:r>
            <a:r>
              <a:rPr lang="en-US" dirty="0" err="1"/>
              <a:t>retornadas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22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3B2EE-F182-5D1A-2063-29DFF9CB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 descr="Forma&#10;&#10;El contenido generado por IA puede ser incorrecto.">
            <a:extLst>
              <a:ext uri="{FF2B5EF4-FFF2-40B4-BE49-F238E27FC236}">
                <a16:creationId xmlns:a16="http://schemas.microsoft.com/office/drawing/2014/main" id="{59B04688-89F5-5B82-352F-7098EC922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51" y="2721589"/>
            <a:ext cx="1686160" cy="2581635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02658A-8F53-2DF4-9FAD-952C30865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64"/>
            <a:ext cx="12192000" cy="6858000"/>
          </a:xfrm>
          <a:prstGeom prst="rect">
            <a:avLst/>
          </a:prstGeom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65536A45-1DF3-2A8D-8B46-3DE3D7A8D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06" y="134389"/>
            <a:ext cx="899959" cy="13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7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5997E-56BA-93DC-9C62-F5FB3F9D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74" y="548640"/>
            <a:ext cx="10340452" cy="637903"/>
          </a:xfrm>
        </p:spPr>
        <p:txBody>
          <a:bodyPr/>
          <a:lstStyle/>
          <a:p>
            <a:r>
              <a:rPr lang="en-US" dirty="0">
                <a:latin typeface="Jokerman" panose="04090605060D06020702" pitchFamily="82" charset="0"/>
              </a:rPr>
              <a:t>MÉXICO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66763-3760-0176-057F-BA197D83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93371"/>
            <a:ext cx="10920592" cy="4915989"/>
          </a:xfrm>
        </p:spPr>
        <p:txBody>
          <a:bodyPr/>
          <a:lstStyle/>
          <a:p>
            <a:r>
              <a:rPr lang="en-US" dirty="0"/>
              <a:t>VIOLENCIA ESTRUCTURAL – 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: macro, social, local y familiar.</a:t>
            </a:r>
          </a:p>
          <a:p>
            <a:r>
              <a:rPr lang="en-US" dirty="0"/>
              <a:t>DESAPARICIONES FORZADAS -  </a:t>
            </a: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generalizada</a:t>
            </a:r>
            <a:r>
              <a:rPr lang="en-US" dirty="0"/>
              <a:t> y </a:t>
            </a:r>
            <a:r>
              <a:rPr lang="en-US" dirty="0" err="1"/>
              <a:t>sistemática</a:t>
            </a:r>
            <a:r>
              <a:rPr lang="en-US" dirty="0"/>
              <a:t>. </a:t>
            </a:r>
          </a:p>
          <a:p>
            <a:r>
              <a:rPr lang="en-US" dirty="0"/>
              <a:t>VIOLENCIA DEL ESTADO – </a:t>
            </a:r>
            <a:r>
              <a:rPr lang="en-US" dirty="0" err="1"/>
              <a:t>Colusión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crimen </a:t>
            </a:r>
            <a:r>
              <a:rPr lang="en-US" dirty="0" err="1"/>
              <a:t>organizado</a:t>
            </a:r>
            <a:r>
              <a:rPr lang="en-US" dirty="0"/>
              <a:t>, </a:t>
            </a:r>
            <a:r>
              <a:rPr lang="en-US" dirty="0" err="1"/>
              <a:t>narcotráfico</a:t>
            </a:r>
            <a:r>
              <a:rPr lang="en-US" dirty="0"/>
              <a:t>. </a:t>
            </a:r>
          </a:p>
          <a:p>
            <a:r>
              <a:rPr lang="en-US" dirty="0"/>
              <a:t>REZAGO EDUCATIVO –  Se ha </a:t>
            </a:r>
            <a:r>
              <a:rPr lang="en-US" dirty="0" err="1"/>
              <a:t>agudizado</a:t>
            </a:r>
            <a:r>
              <a:rPr lang="en-US" dirty="0"/>
              <a:t> con la pandemia.</a:t>
            </a:r>
          </a:p>
          <a:p>
            <a:r>
              <a:rPr lang="en-US" dirty="0"/>
              <a:t>CRISIS DE SALUD FÍSICA Y MENTAL – </a:t>
            </a:r>
            <a:r>
              <a:rPr lang="en-US" dirty="0" err="1"/>
              <a:t>Acceso</a:t>
            </a:r>
            <a:r>
              <a:rPr lang="en-US" dirty="0"/>
              <a:t> a </a:t>
            </a:r>
            <a:r>
              <a:rPr lang="en-US" dirty="0" err="1"/>
              <a:t>servicios</a:t>
            </a:r>
            <a:r>
              <a:rPr lang="en-US" dirty="0"/>
              <a:t>, </a:t>
            </a:r>
            <a:r>
              <a:rPr lang="en-US" dirty="0" err="1"/>
              <a:t>transtornos</a:t>
            </a:r>
            <a:r>
              <a:rPr lang="en-US" dirty="0"/>
              <a:t> </a:t>
            </a:r>
            <a:r>
              <a:rPr lang="en-US" dirty="0" err="1"/>
              <a:t>emocionales</a:t>
            </a:r>
            <a:r>
              <a:rPr lang="en-US" dirty="0"/>
              <a:t>.</a:t>
            </a:r>
          </a:p>
          <a:p>
            <a:r>
              <a:rPr lang="en-US" dirty="0"/>
              <a:t>DETERIORO AMBIENTAL – </a:t>
            </a:r>
            <a:r>
              <a:rPr lang="en-US" dirty="0" err="1"/>
              <a:t>Extractivismo</a:t>
            </a:r>
            <a:r>
              <a:rPr lang="en-US" dirty="0"/>
              <a:t>, </a:t>
            </a:r>
            <a:r>
              <a:rPr lang="en-US" dirty="0" err="1"/>
              <a:t>megaproyectos</a:t>
            </a:r>
            <a:r>
              <a:rPr lang="en-US" dirty="0"/>
              <a:t>, </a:t>
            </a:r>
            <a:r>
              <a:rPr lang="en-US" dirty="0" err="1"/>
              <a:t>efectos</a:t>
            </a:r>
            <a:r>
              <a:rPr lang="en-US" dirty="0"/>
              <a:t>  </a:t>
            </a:r>
            <a:r>
              <a:rPr lang="en-US" dirty="0" err="1"/>
              <a:t>delcambio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.</a:t>
            </a:r>
          </a:p>
          <a:p>
            <a:r>
              <a:rPr lang="en-US" dirty="0"/>
              <a:t>MIGRACIÓN – </a:t>
            </a:r>
            <a:r>
              <a:rPr lang="en-US" dirty="0" err="1"/>
              <a:t>Militarización</a:t>
            </a:r>
            <a:r>
              <a:rPr lang="en-US" dirty="0"/>
              <a:t> de las </a:t>
            </a:r>
            <a:r>
              <a:rPr lang="en-US" dirty="0" err="1"/>
              <a:t>fronteras</a:t>
            </a:r>
            <a:r>
              <a:rPr lang="en-US" dirty="0"/>
              <a:t>, </a:t>
            </a:r>
            <a:r>
              <a:rPr lang="en-US" dirty="0" err="1"/>
              <a:t>deportaciones</a:t>
            </a:r>
            <a:r>
              <a:rPr lang="en-US" dirty="0"/>
              <a:t>, </a:t>
            </a:r>
            <a:r>
              <a:rPr lang="en-US" dirty="0" err="1"/>
              <a:t>presión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Sur.</a:t>
            </a:r>
          </a:p>
          <a:p>
            <a:r>
              <a:rPr lang="en-US" dirty="0"/>
              <a:t>REFORMAS – Poder Judicial (</a:t>
            </a:r>
            <a:r>
              <a:rPr lang="en-US" dirty="0" err="1"/>
              <a:t>cuestionamientos</a:t>
            </a:r>
            <a:r>
              <a:rPr lang="en-US" dirty="0"/>
              <a:t> y </a:t>
            </a:r>
            <a:r>
              <a:rPr lang="en-US" dirty="0" err="1"/>
              <a:t>polarización</a:t>
            </a:r>
            <a:r>
              <a:rPr lang="en-US" dirty="0"/>
              <a:t>).</a:t>
            </a:r>
          </a:p>
          <a:p>
            <a:r>
              <a:rPr lang="en-US" dirty="0"/>
              <a:t>JUVENTUDES - </a:t>
            </a:r>
            <a:r>
              <a:rPr lang="en-US" dirty="0" err="1"/>
              <a:t>Criminalización</a:t>
            </a:r>
            <a:r>
              <a:rPr lang="en-US" dirty="0"/>
              <a:t>, </a:t>
            </a:r>
            <a:r>
              <a:rPr lang="en-US" dirty="0" err="1"/>
              <a:t>manejo</a:t>
            </a:r>
            <a:r>
              <a:rPr lang="en-US" dirty="0"/>
              <a:t> de </a:t>
            </a:r>
            <a:r>
              <a:rPr lang="en-US" dirty="0" err="1"/>
              <a:t>sustancias</a:t>
            </a:r>
            <a:r>
              <a:rPr lang="en-US" dirty="0"/>
              <a:t>, </a:t>
            </a:r>
            <a:r>
              <a:rPr lang="en-US" dirty="0" err="1"/>
              <a:t>embarazo</a:t>
            </a:r>
            <a:r>
              <a:rPr lang="en-US" dirty="0"/>
              <a:t> </a:t>
            </a:r>
            <a:r>
              <a:rPr lang="en-US" dirty="0" err="1"/>
              <a:t>adolescente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30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id="{AECF4422-78E5-21EC-BBFE-A9B3E790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Compromisos</a:t>
            </a:r>
            <a:r>
              <a:rPr lang="en-US" dirty="0"/>
              <a:t> RSCJ MEX</a:t>
            </a:r>
            <a:br>
              <a:rPr lang="en-US" dirty="0"/>
            </a:br>
            <a:r>
              <a:rPr lang="en-US" dirty="0"/>
              <a:t>ODS 13, 5 y 16</a:t>
            </a:r>
          </a:p>
        </p:txBody>
      </p:sp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E7F270B8-430C-79F3-EDAE-EB1C771076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4" r="55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" name="Marcador de contenido 25">
            <a:extLst>
              <a:ext uri="{FF2B5EF4-FFF2-40B4-BE49-F238E27FC236}">
                <a16:creationId xmlns:a16="http://schemas.microsoft.com/office/drawing/2014/main" id="{A52CD9A9-4F7D-DA75-7D29-D587CA1168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2084439"/>
            <a:ext cx="6214587" cy="4011561"/>
          </a:xfrm>
        </p:spPr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Religiosas</a:t>
            </a:r>
            <a:r>
              <a:rPr lang="en-US" dirty="0"/>
              <a:t> del Sagrado Corazón de Jesús de la Provincia de México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comprometidas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distintos</a:t>
            </a:r>
            <a:r>
              <a:rPr lang="en-US" dirty="0"/>
              <a:t> </a:t>
            </a:r>
            <a:r>
              <a:rPr lang="en-US" dirty="0" err="1"/>
              <a:t>lugares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presentes</a:t>
            </a:r>
            <a:r>
              <a:rPr lang="en-US" dirty="0"/>
              <a:t> junto con sus </a:t>
            </a:r>
            <a:r>
              <a:rPr lang="en-US" dirty="0" err="1"/>
              <a:t>compañeras</a:t>
            </a:r>
            <a:r>
              <a:rPr lang="en-US" dirty="0"/>
              <a:t>/</a:t>
            </a:r>
            <a:r>
              <a:rPr lang="en-US" dirty="0" err="1"/>
              <a:t>os</a:t>
            </a:r>
            <a:r>
              <a:rPr lang="en-US" dirty="0"/>
              <a:t> de </a:t>
            </a:r>
            <a:r>
              <a:rPr lang="en-US" dirty="0" err="1"/>
              <a:t>misión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acciones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favor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de Desarrollo </a:t>
            </a:r>
            <a:r>
              <a:rPr lang="en-US" dirty="0" err="1"/>
              <a:t>Sostenible</a:t>
            </a:r>
            <a:r>
              <a:rPr lang="en-US" dirty="0"/>
              <a:t>. En particular:</a:t>
            </a:r>
          </a:p>
          <a:p>
            <a:r>
              <a:rPr lang="en-US" b="1" dirty="0">
                <a:solidFill>
                  <a:srgbClr val="00B050"/>
                </a:solidFill>
              </a:rPr>
              <a:t>#13 </a:t>
            </a:r>
            <a:r>
              <a:rPr lang="en-US" dirty="0" err="1"/>
              <a:t>Acción</a:t>
            </a:r>
            <a:r>
              <a:rPr lang="en-US" dirty="0"/>
              <a:t> </a:t>
            </a:r>
            <a:r>
              <a:rPr lang="en-US" dirty="0" err="1"/>
              <a:t>climática</a:t>
            </a:r>
            <a:r>
              <a:rPr lang="en-US" dirty="0"/>
              <a:t>. Cuidado de la Casa Común</a:t>
            </a:r>
          </a:p>
          <a:p>
            <a:r>
              <a:rPr lang="en-US" b="1" dirty="0">
                <a:solidFill>
                  <a:schemeClr val="accent5"/>
                </a:solidFill>
              </a:rPr>
              <a:t>#5  </a:t>
            </a:r>
            <a:r>
              <a:rPr lang="en-US" dirty="0" err="1"/>
              <a:t>Equidad</a:t>
            </a:r>
            <a:r>
              <a:rPr lang="en-US" dirty="0"/>
              <a:t> de </a:t>
            </a:r>
            <a:r>
              <a:rPr lang="en-US" dirty="0" err="1"/>
              <a:t>Género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#16 </a:t>
            </a:r>
            <a:r>
              <a:rPr lang="en-US" dirty="0"/>
              <a:t>Paz, Justicia e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Sólidas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09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3D5A3-23C5-3AB7-A6BE-6C2EE2E9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15C3B6-1E59-366A-B986-A7F79789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04E9EF-713A-779B-B758-AD379F760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9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7FC65-D9A9-64AF-CDA6-D3E06DE4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450668"/>
            <a:ext cx="10653578" cy="648789"/>
          </a:xfrm>
        </p:spPr>
        <p:txBody>
          <a:bodyPr/>
          <a:lstStyle/>
          <a:p>
            <a:r>
              <a:rPr lang="en-US" dirty="0">
                <a:latin typeface="Jokerman" panose="04090605060D06020702" pitchFamily="82" charset="0"/>
              </a:rPr>
              <a:t>GUATEMALA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B6910-BC73-E5B3-8C17-AD9FB5A8A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099457"/>
            <a:ext cx="10653579" cy="558437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Retroceso</a:t>
            </a:r>
            <a:r>
              <a:rPr lang="en-US" dirty="0"/>
              <a:t> </a:t>
            </a:r>
            <a:r>
              <a:rPr lang="en-US" dirty="0" err="1"/>
              <a:t>democrático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debilitamiento</a:t>
            </a:r>
            <a:r>
              <a:rPr lang="en-US" dirty="0"/>
              <a:t> de la </a:t>
            </a:r>
            <a:r>
              <a:rPr lang="en-US" dirty="0" err="1"/>
              <a:t>independencia</a:t>
            </a:r>
            <a:r>
              <a:rPr lang="en-US" dirty="0"/>
              <a:t> judicial. El </a:t>
            </a:r>
            <a:r>
              <a:rPr lang="en-US" dirty="0" err="1"/>
              <a:t>Ministerio</a:t>
            </a:r>
            <a:r>
              <a:rPr lang="en-US" dirty="0"/>
              <a:t> Público ha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cuestionado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independencia</a:t>
            </a:r>
            <a:r>
              <a:rPr lang="en-US" dirty="0"/>
              <a:t> y </a:t>
            </a:r>
            <a:r>
              <a:rPr lang="en-US" dirty="0" err="1"/>
              <a:t>persecución</a:t>
            </a:r>
            <a:r>
              <a:rPr lang="en-US" dirty="0"/>
              <a:t> </a:t>
            </a:r>
            <a:r>
              <a:rPr lang="en-US" dirty="0" err="1"/>
              <a:t>selectiva</a:t>
            </a:r>
            <a:r>
              <a:rPr lang="en-US" dirty="0"/>
              <a:t>.</a:t>
            </a:r>
          </a:p>
          <a:p>
            <a:r>
              <a:rPr lang="en-US" dirty="0" err="1"/>
              <a:t>Ataques</a:t>
            </a:r>
            <a:r>
              <a:rPr lang="en-US" dirty="0"/>
              <a:t> a la </a:t>
            </a:r>
            <a:r>
              <a:rPr lang="en-US" dirty="0" err="1"/>
              <a:t>prensa</a:t>
            </a:r>
            <a:r>
              <a:rPr lang="en-US" dirty="0"/>
              <a:t> y </a:t>
            </a:r>
            <a:r>
              <a:rPr lang="en-US" dirty="0" err="1"/>
              <a:t>periodistas</a:t>
            </a:r>
            <a:r>
              <a:rPr lang="en-US" dirty="0"/>
              <a:t>. Hay </a:t>
            </a:r>
            <a:r>
              <a:rPr lang="en-US" dirty="0" err="1"/>
              <a:t>intentos</a:t>
            </a:r>
            <a:r>
              <a:rPr lang="en-US" dirty="0"/>
              <a:t> de </a:t>
            </a:r>
            <a:r>
              <a:rPr lang="en-US" dirty="0" err="1"/>
              <a:t>silenciar</a:t>
            </a:r>
            <a:r>
              <a:rPr lang="en-US" dirty="0"/>
              <a:t> a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independientes</a:t>
            </a:r>
            <a:r>
              <a:rPr lang="en-US" dirty="0"/>
              <a:t> y </a:t>
            </a:r>
            <a:r>
              <a:rPr lang="en-US" dirty="0" err="1"/>
              <a:t>limitar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.</a:t>
            </a:r>
          </a:p>
          <a:p>
            <a:r>
              <a:rPr lang="en-US" dirty="0" err="1"/>
              <a:t>Restricciones</a:t>
            </a:r>
            <a:r>
              <a:rPr lang="en-US" dirty="0"/>
              <a:t> a </a:t>
            </a:r>
            <a:r>
              <a:rPr lang="en-US" dirty="0" err="1"/>
              <a:t>organizaciones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y </a:t>
            </a:r>
            <a:r>
              <a:rPr lang="en-US" dirty="0" err="1"/>
              <a:t>cooptación</a:t>
            </a:r>
            <a:r>
              <a:rPr lang="en-US" dirty="0"/>
              <a:t> de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de </a:t>
            </a:r>
            <a:r>
              <a:rPr lang="en-US" dirty="0" err="1"/>
              <a:t>poder</a:t>
            </a:r>
            <a:r>
              <a:rPr lang="en-US" dirty="0"/>
              <a:t>. Hay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tendencia</a:t>
            </a:r>
            <a:r>
              <a:rPr lang="en-US" dirty="0"/>
              <a:t> </a:t>
            </a:r>
            <a:r>
              <a:rPr lang="en-US" dirty="0" err="1"/>
              <a:t>creciente</a:t>
            </a:r>
            <a:r>
              <a:rPr lang="en-US" dirty="0"/>
              <a:t> a </a:t>
            </a:r>
            <a:r>
              <a:rPr lang="en-US" dirty="0" err="1"/>
              <a:t>criminalizar</a:t>
            </a:r>
            <a:r>
              <a:rPr lang="en-US" dirty="0"/>
              <a:t> </a:t>
            </a:r>
            <a:r>
              <a:rPr lang="en-US" dirty="0" err="1"/>
              <a:t>líderes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r>
              <a:rPr lang="en-US" dirty="0"/>
              <a:t>, </a:t>
            </a:r>
            <a:r>
              <a:rPr lang="en-US" dirty="0" err="1"/>
              <a:t>activistas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, </a:t>
            </a:r>
            <a:r>
              <a:rPr lang="en-US" dirty="0" err="1"/>
              <a:t>defensores</a:t>
            </a:r>
            <a:r>
              <a:rPr lang="en-US" dirty="0"/>
              <a:t> del </a:t>
            </a:r>
            <a:r>
              <a:rPr lang="en-US" dirty="0" err="1"/>
              <a:t>territorio</a:t>
            </a:r>
            <a:r>
              <a:rPr lang="en-US" dirty="0"/>
              <a:t> y de la </a:t>
            </a:r>
            <a:r>
              <a:rPr lang="en-US" dirty="0" err="1"/>
              <a:t>naturaleza</a:t>
            </a:r>
            <a:r>
              <a:rPr lang="en-US" dirty="0"/>
              <a:t>, </a:t>
            </a:r>
            <a:r>
              <a:rPr lang="en-US" dirty="0" err="1"/>
              <a:t>especialmente</a:t>
            </a:r>
            <a:r>
              <a:rPr lang="en-US" dirty="0"/>
              <a:t> la </a:t>
            </a:r>
            <a:r>
              <a:rPr lang="en-US" dirty="0" err="1"/>
              <a:t>defensa</a:t>
            </a:r>
            <a:r>
              <a:rPr lang="en-US" dirty="0"/>
              <a:t> de </a:t>
            </a:r>
            <a:r>
              <a:rPr lang="en-US" dirty="0" err="1"/>
              <a:t>ríos</a:t>
            </a:r>
            <a:r>
              <a:rPr lang="en-US" dirty="0"/>
              <a:t>.</a:t>
            </a:r>
          </a:p>
          <a:p>
            <a:r>
              <a:rPr lang="en-US" dirty="0"/>
              <a:t> Los pueblos </a:t>
            </a:r>
            <a:r>
              <a:rPr lang="en-US" dirty="0" err="1"/>
              <a:t>indígenas</a:t>
            </a:r>
            <a:r>
              <a:rPr lang="en-US" dirty="0"/>
              <a:t> </a:t>
            </a:r>
            <a:r>
              <a:rPr lang="en-US" dirty="0" err="1"/>
              <a:t>siguen</a:t>
            </a:r>
            <a:r>
              <a:rPr lang="en-US" dirty="0"/>
              <a:t> </a:t>
            </a:r>
            <a:r>
              <a:rPr lang="en-US" dirty="0" err="1"/>
              <a:t>sufriendo</a:t>
            </a:r>
            <a:r>
              <a:rPr lang="en-US" dirty="0"/>
              <a:t> </a:t>
            </a:r>
            <a:r>
              <a:rPr lang="en-US" dirty="0" err="1"/>
              <a:t>discriminación</a:t>
            </a:r>
            <a:r>
              <a:rPr lang="en-US" dirty="0"/>
              <a:t> </a:t>
            </a:r>
            <a:r>
              <a:rPr lang="en-US" dirty="0" err="1"/>
              <a:t>estructural</a:t>
            </a:r>
            <a:r>
              <a:rPr lang="en-US" dirty="0"/>
              <a:t>, </a:t>
            </a:r>
            <a:r>
              <a:rPr lang="en-US" dirty="0" err="1"/>
              <a:t>racismo</a:t>
            </a:r>
            <a:r>
              <a:rPr lang="en-US" dirty="0"/>
              <a:t>, </a:t>
            </a:r>
            <a:r>
              <a:rPr lang="en-US" dirty="0" err="1"/>
              <a:t>exclusión</a:t>
            </a:r>
            <a:r>
              <a:rPr lang="en-US" dirty="0"/>
              <a:t> </a:t>
            </a:r>
            <a:r>
              <a:rPr lang="en-US" dirty="0" err="1"/>
              <a:t>política</a:t>
            </a:r>
            <a:r>
              <a:rPr lang="en-US" dirty="0"/>
              <a:t> y </a:t>
            </a:r>
            <a:r>
              <a:rPr lang="en-US" dirty="0" err="1"/>
              <a:t>represión</a:t>
            </a:r>
            <a:r>
              <a:rPr lang="en-US" dirty="0"/>
              <a:t>. Han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vulnerados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despojo</a:t>
            </a:r>
            <a:r>
              <a:rPr lang="en-US" dirty="0"/>
              <a:t> de tierras </a:t>
            </a:r>
            <a:r>
              <a:rPr lang="en-US" dirty="0" err="1"/>
              <a:t>ancestrales</a:t>
            </a:r>
            <a:r>
              <a:rPr lang="en-US" dirty="0"/>
              <a:t>,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extractivos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violencia</a:t>
            </a:r>
            <a:r>
              <a:rPr lang="en-US" dirty="0"/>
              <a:t> contra las </a:t>
            </a:r>
            <a:r>
              <a:rPr lang="en-US" dirty="0" err="1"/>
              <a:t>mujeres</a:t>
            </a:r>
            <a:r>
              <a:rPr lang="en-US" dirty="0"/>
              <a:t>, </a:t>
            </a:r>
            <a:r>
              <a:rPr lang="en-US" dirty="0" err="1"/>
              <a:t>niñas</a:t>
            </a:r>
            <a:r>
              <a:rPr lang="en-US" dirty="0"/>
              <a:t> y </a:t>
            </a:r>
            <a:r>
              <a:rPr lang="en-US" dirty="0" err="1"/>
              <a:t>adolescentes</a:t>
            </a:r>
            <a:r>
              <a:rPr lang="en-US" dirty="0"/>
              <a:t> es </a:t>
            </a:r>
            <a:r>
              <a:rPr lang="en-US" dirty="0" err="1"/>
              <a:t>persistente</a:t>
            </a:r>
            <a:r>
              <a:rPr lang="en-US" dirty="0"/>
              <a:t>. El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justicia</a:t>
            </a:r>
            <a:r>
              <a:rPr lang="en-US" dirty="0"/>
              <a:t> </a:t>
            </a:r>
            <a:r>
              <a:rPr lang="en-US" dirty="0" err="1"/>
              <a:t>suele</a:t>
            </a:r>
            <a:r>
              <a:rPr lang="en-US" dirty="0"/>
              <a:t> no </a:t>
            </a:r>
            <a:r>
              <a:rPr lang="en-US" dirty="0" err="1"/>
              <a:t>brindar</a:t>
            </a:r>
            <a:r>
              <a:rPr lang="en-US" dirty="0"/>
              <a:t> </a:t>
            </a:r>
            <a:r>
              <a:rPr lang="en-US" dirty="0" err="1"/>
              <a:t>protección</a:t>
            </a:r>
            <a:r>
              <a:rPr lang="en-US" dirty="0"/>
              <a:t> </a:t>
            </a:r>
            <a:r>
              <a:rPr lang="en-US" dirty="0" err="1"/>
              <a:t>efectiva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 la </a:t>
            </a:r>
            <a:r>
              <a:rPr lang="en-US" dirty="0" err="1"/>
              <a:t>justicia</a:t>
            </a:r>
            <a:r>
              <a:rPr lang="en-US" dirty="0"/>
              <a:t> para las </a:t>
            </a:r>
            <a:r>
              <a:rPr lang="en-US" dirty="0" err="1"/>
              <a:t>víctimas</a:t>
            </a:r>
            <a:r>
              <a:rPr lang="en-US" dirty="0"/>
              <a:t>.</a:t>
            </a:r>
          </a:p>
          <a:p>
            <a:r>
              <a:rPr lang="en-US" dirty="0"/>
              <a:t>Migración interna,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del campo a la ciudad,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tránsito</a:t>
            </a:r>
            <a:r>
              <a:rPr lang="en-US" dirty="0"/>
              <a:t> y </a:t>
            </a:r>
            <a:r>
              <a:rPr lang="en-US" dirty="0" err="1"/>
              <a:t>ahora</a:t>
            </a:r>
            <a:r>
              <a:rPr lang="en-US" dirty="0"/>
              <a:t> de </a:t>
            </a:r>
            <a:r>
              <a:rPr lang="en-US" dirty="0" err="1"/>
              <a:t>destino</a:t>
            </a:r>
            <a:r>
              <a:rPr lang="en-US" dirty="0"/>
              <a:t>.</a:t>
            </a:r>
          </a:p>
          <a:p>
            <a:r>
              <a:rPr lang="en-US" dirty="0"/>
              <a:t>Lucha de </a:t>
            </a:r>
            <a:r>
              <a:rPr lang="en-US" dirty="0" err="1"/>
              <a:t>carteles</a:t>
            </a:r>
            <a:r>
              <a:rPr lang="en-US" dirty="0"/>
              <a:t> de </a:t>
            </a:r>
            <a:r>
              <a:rPr lang="en-US" dirty="0" err="1"/>
              <a:t>narcotráfico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zona </a:t>
            </a:r>
            <a:r>
              <a:rPr lang="en-US" dirty="0" err="1"/>
              <a:t>fronteriza</a:t>
            </a:r>
            <a:r>
              <a:rPr lang="en-US" dirty="0"/>
              <a:t> con México (Huehuetenango).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9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6DA7-52AC-B73A-1BA1-ACE112508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0DE66-E317-7E5D-029F-3BB4EA5D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Jokerman" panose="04090605060D06020702" pitchFamily="82" charset="0"/>
              </a:rPr>
              <a:t>EL SALVADOR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46761D-D211-049E-5662-AA23D1B1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273629"/>
            <a:ext cx="10653579" cy="5035731"/>
          </a:xfrm>
        </p:spPr>
        <p:txBody>
          <a:bodyPr>
            <a:normAutofit/>
          </a:bodyPr>
          <a:lstStyle/>
          <a:p>
            <a:r>
              <a:rPr lang="en-US" dirty="0"/>
              <a:t>Etapa neoliberal</a:t>
            </a:r>
          </a:p>
          <a:p>
            <a:r>
              <a:rPr lang="en-US" dirty="0"/>
              <a:t>Estado de </a:t>
            </a:r>
            <a:r>
              <a:rPr lang="en-US" dirty="0" err="1"/>
              <a:t>excepción</a:t>
            </a:r>
            <a:endParaRPr lang="en-US" dirty="0"/>
          </a:p>
          <a:p>
            <a:r>
              <a:rPr lang="en-US" dirty="0" err="1"/>
              <a:t>Despojo</a:t>
            </a:r>
            <a:r>
              <a:rPr lang="en-US" dirty="0"/>
              <a:t> de tierras, </a:t>
            </a:r>
            <a:r>
              <a:rPr lang="en-US" dirty="0" err="1"/>
              <a:t>dificultad</a:t>
            </a:r>
            <a:r>
              <a:rPr lang="en-US" dirty="0"/>
              <a:t> con la </a:t>
            </a:r>
            <a:r>
              <a:rPr lang="en-US" dirty="0" err="1"/>
              <a:t>tenencia</a:t>
            </a:r>
            <a:r>
              <a:rPr lang="en-US" dirty="0"/>
              <a:t> de tierras, </a:t>
            </a:r>
            <a:r>
              <a:rPr lang="en-US" dirty="0" err="1"/>
              <a:t>monocultivos</a:t>
            </a:r>
            <a:endParaRPr lang="en-US" dirty="0"/>
          </a:p>
          <a:p>
            <a:r>
              <a:rPr lang="en-US" dirty="0" err="1"/>
              <a:t>Desigualdad</a:t>
            </a:r>
            <a:r>
              <a:rPr lang="en-US" dirty="0"/>
              <a:t>, </a:t>
            </a:r>
            <a:r>
              <a:rPr lang="en-US" dirty="0" err="1"/>
              <a:t>marginación</a:t>
            </a:r>
            <a:r>
              <a:rPr lang="en-US" dirty="0"/>
              <a:t> de la </a:t>
            </a:r>
            <a:r>
              <a:rPr lang="en-US" dirty="0" err="1"/>
              <a:t>tercera</a:t>
            </a:r>
            <a:r>
              <a:rPr lang="en-US" dirty="0"/>
              <a:t> </a:t>
            </a:r>
            <a:r>
              <a:rPr lang="en-US" dirty="0" err="1"/>
              <a:t>edad</a:t>
            </a:r>
            <a:endParaRPr lang="en-US" dirty="0"/>
          </a:p>
          <a:p>
            <a:r>
              <a:rPr lang="en-US" dirty="0" err="1"/>
              <a:t>Cinturones</a:t>
            </a:r>
            <a:r>
              <a:rPr lang="en-US" dirty="0"/>
              <a:t> de </a:t>
            </a:r>
            <a:r>
              <a:rPr lang="en-US" dirty="0" err="1"/>
              <a:t>pobreza</a:t>
            </a:r>
            <a:r>
              <a:rPr lang="en-US" dirty="0"/>
              <a:t>, </a:t>
            </a:r>
            <a:r>
              <a:rPr lang="en-US" dirty="0" err="1"/>
              <a:t>precariedad</a:t>
            </a:r>
            <a:endParaRPr lang="en-US" dirty="0"/>
          </a:p>
          <a:p>
            <a:r>
              <a:rPr lang="en-US" dirty="0"/>
              <a:t>Zona </a:t>
            </a:r>
            <a:r>
              <a:rPr lang="en-US" dirty="0" err="1"/>
              <a:t>geográfica</a:t>
            </a:r>
            <a:r>
              <a:rPr lang="en-US" dirty="0"/>
              <a:t>: Corredor seco, </a:t>
            </a:r>
            <a:r>
              <a:rPr lang="en-US" dirty="0" err="1"/>
              <a:t>poca</a:t>
            </a:r>
            <a:r>
              <a:rPr lang="en-US" dirty="0"/>
              <a:t> </a:t>
            </a:r>
            <a:r>
              <a:rPr lang="en-US"/>
              <a:t>agua</a:t>
            </a:r>
            <a:endParaRPr lang="en-US" dirty="0"/>
          </a:p>
          <a:p>
            <a:r>
              <a:rPr lang="en-US" dirty="0"/>
              <a:t>Presencia de maras </a:t>
            </a:r>
            <a:r>
              <a:rPr lang="en-US" dirty="0" err="1"/>
              <a:t>históricamente</a:t>
            </a:r>
            <a:endParaRPr lang="en-US" dirty="0"/>
          </a:p>
          <a:p>
            <a:r>
              <a:rPr lang="en-US" dirty="0" err="1"/>
              <a:t>Criminalización</a:t>
            </a:r>
            <a:r>
              <a:rPr lang="en-US" dirty="0"/>
              <a:t> de la </a:t>
            </a:r>
            <a:r>
              <a:rPr lang="en-US" dirty="0" err="1"/>
              <a:t>juventud</a:t>
            </a:r>
            <a:endParaRPr lang="en-US" dirty="0"/>
          </a:p>
          <a:p>
            <a:r>
              <a:rPr lang="en-US" dirty="0" err="1"/>
              <a:t>Megacárcel</a:t>
            </a:r>
            <a:r>
              <a:rPr lang="en-US" dirty="0"/>
              <a:t>. </a:t>
            </a:r>
            <a:r>
              <a:rPr lang="en-US" dirty="0" err="1"/>
              <a:t>Acuerdo</a:t>
            </a:r>
            <a:r>
              <a:rPr lang="en-US" dirty="0"/>
              <a:t> de </a:t>
            </a:r>
            <a:r>
              <a:rPr lang="en-US" dirty="0" err="1"/>
              <a:t>envío</a:t>
            </a:r>
            <a:r>
              <a:rPr lang="en-US" dirty="0"/>
              <a:t> de </a:t>
            </a:r>
            <a:r>
              <a:rPr lang="en-US" dirty="0" err="1"/>
              <a:t>migrantes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16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5FA06-0E89-0C83-5A94-4856E6B3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724989"/>
          </a:xfrm>
        </p:spPr>
        <p:txBody>
          <a:bodyPr/>
          <a:lstStyle/>
          <a:p>
            <a:r>
              <a:rPr lang="en-US" dirty="0">
                <a:latin typeface="Jokerman" panose="04090605060D06020702" pitchFamily="82" charset="0"/>
              </a:rPr>
              <a:t>HONDURAS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814F3-8897-F6AA-26CF-93040AAB6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273629"/>
            <a:ext cx="10653579" cy="503573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económico</a:t>
            </a:r>
            <a:r>
              <a:rPr lang="en-US" dirty="0"/>
              <a:t> hay </a:t>
            </a:r>
            <a:r>
              <a:rPr lang="en-US" dirty="0" err="1"/>
              <a:t>pobreza</a:t>
            </a:r>
            <a:r>
              <a:rPr lang="en-US" dirty="0"/>
              <a:t> y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oportunidades</a:t>
            </a:r>
            <a:r>
              <a:rPr lang="en-US" dirty="0"/>
              <a:t> </a:t>
            </a:r>
            <a:r>
              <a:rPr lang="en-US" dirty="0" err="1"/>
              <a:t>laborales</a:t>
            </a:r>
            <a:r>
              <a:rPr lang="en-US" dirty="0"/>
              <a:t> </a:t>
            </a:r>
            <a:r>
              <a:rPr lang="en-US" dirty="0" err="1"/>
              <a:t>formales</a:t>
            </a:r>
            <a:r>
              <a:rPr lang="en-US" dirty="0"/>
              <a:t>. </a:t>
            </a:r>
          </a:p>
          <a:p>
            <a:r>
              <a:rPr lang="en-US" dirty="0"/>
              <a:t>Violencia </a:t>
            </a:r>
            <a:r>
              <a:rPr lang="en-US" dirty="0" err="1"/>
              <a:t>generalizada</a:t>
            </a:r>
            <a:endParaRPr lang="en-US" dirty="0"/>
          </a:p>
          <a:p>
            <a:r>
              <a:rPr lang="en-US" dirty="0"/>
              <a:t>Presencia de </a:t>
            </a:r>
            <a:r>
              <a:rPr lang="en-US" dirty="0" err="1"/>
              <a:t>pandillas</a:t>
            </a:r>
            <a:r>
              <a:rPr lang="en-US" dirty="0"/>
              <a:t> que </a:t>
            </a:r>
            <a:r>
              <a:rPr lang="en-US" dirty="0" err="1"/>
              <a:t>reclutan</a:t>
            </a:r>
            <a:r>
              <a:rPr lang="en-US" dirty="0"/>
              <a:t> a </a:t>
            </a:r>
            <a:r>
              <a:rPr lang="en-US" dirty="0" err="1"/>
              <a:t>jóvenes</a:t>
            </a:r>
            <a:r>
              <a:rPr lang="en-US" dirty="0"/>
              <a:t> y a </a:t>
            </a:r>
            <a:r>
              <a:rPr lang="en-US" dirty="0" err="1"/>
              <a:t>mujeres</a:t>
            </a:r>
            <a:r>
              <a:rPr lang="en-US" dirty="0"/>
              <a:t> con fines </a:t>
            </a:r>
            <a:r>
              <a:rPr lang="en-US" dirty="0" err="1"/>
              <a:t>sexuales</a:t>
            </a:r>
            <a:r>
              <a:rPr lang="en-US" dirty="0"/>
              <a:t>.</a:t>
            </a:r>
          </a:p>
          <a:p>
            <a:r>
              <a:rPr lang="en-US" dirty="0" err="1"/>
              <a:t>Lidera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solicitudes de </a:t>
            </a:r>
            <a:r>
              <a:rPr lang="en-US" dirty="0" err="1"/>
              <a:t>refugio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región</a:t>
            </a:r>
            <a:r>
              <a:rPr lang="en-US" dirty="0"/>
              <a:t>. </a:t>
            </a:r>
          </a:p>
          <a:p>
            <a:r>
              <a:rPr lang="en-US" dirty="0" err="1"/>
              <a:t>Sufren</a:t>
            </a:r>
            <a:r>
              <a:rPr lang="en-US" dirty="0"/>
              <a:t> </a:t>
            </a:r>
            <a:r>
              <a:rPr lang="en-US" dirty="0" err="1"/>
              <a:t>agudamente</a:t>
            </a:r>
            <a:r>
              <a:rPr lang="en-US" dirty="0"/>
              <a:t> las </a:t>
            </a:r>
            <a:r>
              <a:rPr lang="en-US" dirty="0" err="1"/>
              <a:t>consecuencias</a:t>
            </a:r>
            <a:r>
              <a:rPr lang="en-US" dirty="0"/>
              <a:t> del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998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4A5D8-ACC1-A075-CAB1-16380E905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Jokerman" panose="04090605060D06020702" pitchFamily="82" charset="0"/>
              </a:rPr>
              <a:t>NICARAGUA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CA8A3B-E9C2-8908-364E-6F7C6BD9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Economía de </a:t>
            </a:r>
            <a:r>
              <a:rPr lang="en-US" dirty="0" err="1"/>
              <a:t>susbsistencia</a:t>
            </a:r>
            <a:r>
              <a:rPr lang="en-US" dirty="0"/>
              <a:t> y </a:t>
            </a:r>
            <a:r>
              <a:rPr lang="en-US" dirty="0" err="1"/>
              <a:t>reacomdo</a:t>
            </a:r>
            <a:r>
              <a:rPr lang="en-US" dirty="0"/>
              <a:t> social. </a:t>
            </a:r>
          </a:p>
          <a:p>
            <a:r>
              <a:rPr lang="en-US" dirty="0" err="1"/>
              <a:t>Pocas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empleo</a:t>
            </a:r>
            <a:r>
              <a:rPr lang="en-US" dirty="0"/>
              <a:t> formal. </a:t>
            </a:r>
            <a:r>
              <a:rPr lang="en-US" dirty="0" err="1"/>
              <a:t>Muchas</a:t>
            </a:r>
            <a:r>
              <a:rPr lang="en-US" dirty="0"/>
              <a:t> personas </a:t>
            </a:r>
            <a:r>
              <a:rPr lang="en-US" dirty="0" err="1"/>
              <a:t>sobreviven</a:t>
            </a:r>
            <a:r>
              <a:rPr lang="en-US" dirty="0"/>
              <a:t> con </a:t>
            </a:r>
            <a:r>
              <a:rPr lang="en-US" dirty="0" err="1"/>
              <a:t>pequeños</a:t>
            </a:r>
            <a:r>
              <a:rPr lang="en-US" dirty="0"/>
              <a:t> </a:t>
            </a:r>
            <a:r>
              <a:rPr lang="en-US" dirty="0" err="1"/>
              <a:t>emprendimientos</a:t>
            </a:r>
            <a:r>
              <a:rPr lang="en-US" dirty="0"/>
              <a:t> </a:t>
            </a:r>
            <a:r>
              <a:rPr lang="en-US" dirty="0" err="1"/>
              <a:t>informales</a:t>
            </a:r>
            <a:r>
              <a:rPr lang="en-US" dirty="0"/>
              <a:t>, las </a:t>
            </a:r>
            <a:r>
              <a:rPr lang="en-US" dirty="0" err="1"/>
              <a:t>remesas</a:t>
            </a:r>
            <a:r>
              <a:rPr lang="en-US" dirty="0"/>
              <a:t> de la </a:t>
            </a:r>
            <a:r>
              <a:rPr lang="en-US" dirty="0" err="1"/>
              <a:t>migración</a:t>
            </a:r>
            <a:r>
              <a:rPr lang="en-US" dirty="0"/>
              <a:t> </a:t>
            </a:r>
            <a:r>
              <a:rPr lang="en-US" dirty="0" err="1"/>
              <a:t>transfronteriza</a:t>
            </a:r>
            <a:r>
              <a:rPr lang="en-US" dirty="0"/>
              <a:t>, </a:t>
            </a:r>
            <a:r>
              <a:rPr lang="en-US" dirty="0" err="1"/>
              <a:t>migración</a:t>
            </a:r>
            <a:r>
              <a:rPr lang="en-US" dirty="0"/>
              <a:t> temporal.</a:t>
            </a:r>
          </a:p>
          <a:p>
            <a:r>
              <a:rPr lang="en-US" dirty="0" err="1"/>
              <a:t>Religión</a:t>
            </a:r>
            <a:r>
              <a:rPr lang="en-US" dirty="0"/>
              <a:t> bajo </a:t>
            </a:r>
            <a:r>
              <a:rPr lang="en-US" dirty="0" err="1"/>
              <a:t>vigilancia</a:t>
            </a:r>
            <a:r>
              <a:rPr lang="en-US" dirty="0"/>
              <a:t>: </a:t>
            </a:r>
            <a:r>
              <a:rPr lang="en-US" dirty="0" err="1"/>
              <a:t>tensiones</a:t>
            </a:r>
            <a:r>
              <a:rPr lang="en-US" dirty="0"/>
              <a:t> con </a:t>
            </a:r>
            <a:r>
              <a:rPr lang="en-US" dirty="0" err="1"/>
              <a:t>iglesias</a:t>
            </a:r>
            <a:r>
              <a:rPr lang="en-US" dirty="0"/>
              <a:t> y con </a:t>
            </a:r>
            <a:r>
              <a:rPr lang="en-US" dirty="0" err="1"/>
              <a:t>espiritualidades</a:t>
            </a:r>
            <a:r>
              <a:rPr lang="en-US" dirty="0"/>
              <a:t> </a:t>
            </a:r>
            <a:r>
              <a:rPr lang="en-US" dirty="0" err="1"/>
              <a:t>altenativas</a:t>
            </a:r>
            <a:r>
              <a:rPr lang="en-US" dirty="0"/>
              <a:t>.</a:t>
            </a:r>
          </a:p>
          <a:p>
            <a:r>
              <a:rPr lang="en-US" dirty="0"/>
              <a:t>Cierre de </a:t>
            </a:r>
            <a:r>
              <a:rPr lang="en-US" dirty="0" err="1"/>
              <a:t>congregaciones</a:t>
            </a:r>
            <a:r>
              <a:rPr lang="en-US" dirty="0"/>
              <a:t>, expulsion de Religiosas/</a:t>
            </a:r>
            <a:r>
              <a:rPr lang="en-US" dirty="0" err="1"/>
              <a:t>os</a:t>
            </a:r>
            <a:r>
              <a:rPr lang="en-US" dirty="0"/>
              <a:t>, </a:t>
            </a:r>
            <a:r>
              <a:rPr lang="en-US" dirty="0" err="1"/>
              <a:t>vivir</a:t>
            </a:r>
            <a:r>
              <a:rPr lang="en-US" dirty="0"/>
              <a:t> la </a:t>
            </a:r>
            <a:r>
              <a:rPr lang="en-US" dirty="0" err="1"/>
              <a:t>fe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espacios</a:t>
            </a:r>
            <a:r>
              <a:rPr lang="en-US" dirty="0"/>
              <a:t> privados.</a:t>
            </a:r>
          </a:p>
          <a:p>
            <a:r>
              <a:rPr lang="en-US" dirty="0"/>
              <a:t>Fuga de </a:t>
            </a:r>
            <a:r>
              <a:rPr lang="en-US" dirty="0" err="1"/>
              <a:t>cerebros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. Miles de </a:t>
            </a:r>
            <a:r>
              <a:rPr lang="en-US" dirty="0" err="1"/>
              <a:t>jóvenes</a:t>
            </a:r>
            <a:r>
              <a:rPr lang="en-US" dirty="0"/>
              <a:t> y </a:t>
            </a:r>
            <a:r>
              <a:rPr lang="en-US" dirty="0" err="1"/>
              <a:t>profesionistas</a:t>
            </a:r>
            <a:r>
              <a:rPr lang="en-US" dirty="0"/>
              <a:t> </a:t>
            </a:r>
            <a:r>
              <a:rPr lang="en-US" dirty="0" err="1"/>
              <a:t>migran</a:t>
            </a:r>
            <a:r>
              <a:rPr lang="en-US" dirty="0"/>
              <a:t> o se exilian, </a:t>
            </a:r>
            <a:r>
              <a:rPr lang="en-US" dirty="0" err="1"/>
              <a:t>dejando</a:t>
            </a:r>
            <a:r>
              <a:rPr lang="en-US" dirty="0"/>
              <a:t> </a:t>
            </a:r>
            <a:r>
              <a:rPr lang="en-US" dirty="0" err="1"/>
              <a:t>vacíos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sectores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educación</a:t>
            </a:r>
            <a:r>
              <a:rPr lang="en-US" dirty="0"/>
              <a:t> y </a:t>
            </a:r>
            <a:r>
              <a:rPr lang="en-US" dirty="0" err="1"/>
              <a:t>tecnología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8109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810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Congenial</vt:lpstr>
      <vt:lpstr>Jokerman</vt:lpstr>
      <vt:lpstr>Neue Haas Grotesk Text Pro</vt:lpstr>
      <vt:lpstr>Helena</vt:lpstr>
      <vt:lpstr>CONTEXTO MESOAMÉRICA           </vt:lpstr>
      <vt:lpstr>Presentación de PowerPoint</vt:lpstr>
      <vt:lpstr>MÉXICO</vt:lpstr>
      <vt:lpstr>Compromisos RSCJ MEX ODS 13, 5 y 16</vt:lpstr>
      <vt:lpstr>Presentación de PowerPoint</vt:lpstr>
      <vt:lpstr>GUATEMALA</vt:lpstr>
      <vt:lpstr>EL SALVADOR</vt:lpstr>
      <vt:lpstr>HONDURAS</vt:lpstr>
      <vt:lpstr>NICARAGUA</vt:lpstr>
      <vt:lpstr>COSTA RICA</vt:lpstr>
      <vt:lpstr>PANAMÁ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Religiosas del Sagrado Corazón</dc:creator>
  <cp:lastModifiedBy>Maricruz Trigueros Manzo</cp:lastModifiedBy>
  <cp:revision>13</cp:revision>
  <dcterms:created xsi:type="dcterms:W3CDTF">2025-07-08T04:41:49Z</dcterms:created>
  <dcterms:modified xsi:type="dcterms:W3CDTF">2025-07-25T21:34:05Z</dcterms:modified>
</cp:coreProperties>
</file>