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54"/>
  </p:notesMasterIdLst>
  <p:sldIdLst>
    <p:sldId id="717" r:id="rId2"/>
    <p:sldId id="720" r:id="rId3"/>
    <p:sldId id="721" r:id="rId4"/>
    <p:sldId id="722" r:id="rId5"/>
    <p:sldId id="719" r:id="rId6"/>
    <p:sldId id="256" r:id="rId7"/>
    <p:sldId id="726" r:id="rId8"/>
    <p:sldId id="644" r:id="rId9"/>
    <p:sldId id="261" r:id="rId10"/>
    <p:sldId id="262" r:id="rId11"/>
    <p:sldId id="264" r:id="rId12"/>
    <p:sldId id="337" r:id="rId13"/>
    <p:sldId id="260" r:id="rId14"/>
    <p:sldId id="259" r:id="rId15"/>
    <p:sldId id="715" r:id="rId16"/>
    <p:sldId id="693" r:id="rId17"/>
    <p:sldId id="266" r:id="rId18"/>
    <p:sldId id="267" r:id="rId19"/>
    <p:sldId id="268" r:id="rId20"/>
    <p:sldId id="269" r:id="rId21"/>
    <p:sldId id="732" r:id="rId22"/>
    <p:sldId id="733" r:id="rId23"/>
    <p:sldId id="729" r:id="rId24"/>
    <p:sldId id="287" r:id="rId25"/>
    <p:sldId id="730" r:id="rId26"/>
    <p:sldId id="258" r:id="rId27"/>
    <p:sldId id="288" r:id="rId28"/>
    <p:sldId id="278" r:id="rId29"/>
    <p:sldId id="723" r:id="rId30"/>
    <p:sldId id="724" r:id="rId31"/>
    <p:sldId id="282" r:id="rId32"/>
    <p:sldId id="725" r:id="rId33"/>
    <p:sldId id="283" r:id="rId34"/>
    <p:sldId id="289" r:id="rId35"/>
    <p:sldId id="296" r:id="rId36"/>
    <p:sldId id="297" r:id="rId37"/>
    <p:sldId id="298" r:id="rId38"/>
    <p:sldId id="303" r:id="rId39"/>
    <p:sldId id="304" r:id="rId40"/>
    <p:sldId id="305" r:id="rId41"/>
    <p:sldId id="307" r:id="rId42"/>
    <p:sldId id="308" r:id="rId43"/>
    <p:sldId id="316" r:id="rId44"/>
    <p:sldId id="273" r:id="rId45"/>
    <p:sldId id="274" r:id="rId46"/>
    <p:sldId id="275" r:id="rId47"/>
    <p:sldId id="324" r:id="rId48"/>
    <p:sldId id="326" r:id="rId49"/>
    <p:sldId id="327" r:id="rId50"/>
    <p:sldId id="328" r:id="rId51"/>
    <p:sldId id="329" r:id="rId52"/>
    <p:sldId id="331" r:id="rId5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20000"/>
    <a:srgbClr val="FFADAD"/>
    <a:srgbClr val="60A500"/>
    <a:srgbClr val="FFC6C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6122" autoAdjust="0"/>
  </p:normalViewPr>
  <p:slideViewPr>
    <p:cSldViewPr snapToGrid="0">
      <p:cViewPr varScale="1">
        <p:scale>
          <a:sx n="57" d="100"/>
          <a:sy n="57" d="100"/>
        </p:scale>
        <p:origin x="1016" y="3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B8F073-55F6-4474-948A-3B209C96C411}" type="datetimeFigureOut">
              <a:rPr lang="en-IN" smtClean="0"/>
              <a:t>28-05-2025</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EC69F94-0216-4C95-8879-0810E4AA4B8A}" type="slidenum">
              <a:rPr lang="en-IN" smtClean="0"/>
              <a:t>‹#›</a:t>
            </a:fld>
            <a:endParaRPr lang="en-IN"/>
          </a:p>
        </p:txBody>
      </p:sp>
    </p:spTree>
    <p:extLst>
      <p:ext uri="{BB962C8B-B14F-4D97-AF65-F5344CB8AC3E}">
        <p14:creationId xmlns:p14="http://schemas.microsoft.com/office/powerpoint/2010/main" val="32426933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g33267e15da2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 name="Google Shape;106;g33267e15da2_1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7" name="Google Shape;107;g33267e15da2_1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
              <a:t>5</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g2b644f38ce0_0_19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3" name="Google Shape;193;g2b644f38ce0_0_19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2bd87a2eea4_0_2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3" name="Google Shape;383;g2bd87a2eea4_0_24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4" name="Google Shape;384;g2bd87a2eea4_0_24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24</a:t>
            </a:fld>
            <a:endParaRPr/>
          </a:p>
        </p:txBody>
      </p:sp>
    </p:spTree>
    <p:extLst>
      <p:ext uri="{BB962C8B-B14F-4D97-AF65-F5344CB8AC3E}">
        <p14:creationId xmlns:p14="http://schemas.microsoft.com/office/powerpoint/2010/main" val="25598609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Google Shape;389;g2bd87a2eea4_0_3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0" name="Google Shape;390;g2bd87a2eea4_0_35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1" name="Google Shape;391;g2bd87a2eea4_0_35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27</a:t>
            </a:fld>
            <a:endParaRPr/>
          </a:p>
        </p:txBody>
      </p:sp>
    </p:spTree>
    <p:extLst>
      <p:ext uri="{BB962C8B-B14F-4D97-AF65-F5344CB8AC3E}">
        <p14:creationId xmlns:p14="http://schemas.microsoft.com/office/powerpoint/2010/main" val="1473798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g2b644f38ce0_0_18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56" name="Google Shape;256;g2b644f38ce0_0_18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1" name="Google Shape;311;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endParaRPr i="1" dirty="0"/>
          </a:p>
          <a:p>
            <a:pPr marL="0" lvl="0" indent="0" algn="l" rtl="0">
              <a:lnSpc>
                <a:spcPct val="115000"/>
              </a:lnSpc>
              <a:spcBef>
                <a:spcPts val="0"/>
              </a:spcBef>
              <a:spcAft>
                <a:spcPts val="0"/>
              </a:spcAft>
              <a:buClr>
                <a:schemeClr val="dk1"/>
              </a:buClr>
              <a:buSzPts val="1100"/>
              <a:buFont typeface="Arial"/>
              <a:buNone/>
            </a:pPr>
            <a:endParaRPr dirty="0"/>
          </a:p>
          <a:p>
            <a:pPr marL="0" lvl="0" indent="0" algn="l" rtl="0">
              <a:lnSpc>
                <a:spcPct val="115000"/>
              </a:lnSpc>
              <a:spcBef>
                <a:spcPts val="0"/>
              </a:spcBef>
              <a:spcAft>
                <a:spcPts val="0"/>
              </a:spcAft>
              <a:buClr>
                <a:schemeClr val="dk1"/>
              </a:buClr>
              <a:buSzPts val="1100"/>
              <a:buFont typeface="Arial"/>
              <a:buNone/>
            </a:pPr>
            <a:endParaRPr i="1" dirty="0"/>
          </a:p>
          <a:p>
            <a:pPr marL="0" lvl="0" indent="0" algn="l" rtl="0">
              <a:lnSpc>
                <a:spcPct val="115000"/>
              </a:lnSpc>
              <a:spcBef>
                <a:spcPts val="0"/>
              </a:spcBef>
              <a:spcAft>
                <a:spcPts val="0"/>
              </a:spcAft>
              <a:buClr>
                <a:schemeClr val="dk1"/>
              </a:buClr>
              <a:buSzPts val="1100"/>
              <a:buFont typeface="Arial"/>
              <a:buNone/>
            </a:pPr>
            <a:endParaRPr dirty="0"/>
          </a:p>
          <a:p>
            <a:pPr marL="457200" marR="0" lvl="0" indent="-228600" algn="l" rtl="0">
              <a:lnSpc>
                <a:spcPct val="100000"/>
              </a:lnSpc>
              <a:spcBef>
                <a:spcPts val="0"/>
              </a:spcBef>
              <a:spcAft>
                <a:spcPts val="0"/>
              </a:spcAft>
              <a:buClr>
                <a:srgbClr val="000000"/>
              </a:buClr>
              <a:buSzPts val="1400"/>
              <a:buFont typeface="Arial"/>
              <a:buNone/>
            </a:pPr>
            <a:endParaRPr dirty="0"/>
          </a:p>
        </p:txBody>
      </p:sp>
      <p:sp>
        <p:nvSpPr>
          <p:cNvPr id="312" name="Google Shape;312;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None/>
            </a:pPr>
            <a:fld id="{00000000-1234-1234-1234-123412341234}" type="slidenum">
              <a:rPr lang="en-US"/>
              <a:t>31</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18" name="Google Shape;318;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g2bd87a2eea4_0_3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7" name="Google Shape;397;g2bd87a2eea4_0_34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8" name="Google Shape;398;g2bd87a2eea4_0_34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34</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
        <p:cNvGrpSpPr/>
        <p:nvPr/>
      </p:nvGrpSpPr>
      <p:grpSpPr>
        <a:xfrm>
          <a:off x="0" y="0"/>
          <a:ext cx="0" cy="0"/>
          <a:chOff x="0" y="0"/>
          <a:chExt cx="0" cy="0"/>
        </a:xfrm>
      </p:grpSpPr>
      <p:sp>
        <p:nvSpPr>
          <p:cNvPr id="451" name="Google Shape;451;g2bd87a2eea4_0_26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52" name="Google Shape;452;g2bd87a2eea4_0_26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2"/>
        <p:cNvGrpSpPr/>
        <p:nvPr/>
      </p:nvGrpSpPr>
      <p:grpSpPr>
        <a:xfrm>
          <a:off x="0" y="0"/>
          <a:ext cx="0" cy="0"/>
          <a:chOff x="0" y="0"/>
          <a:chExt cx="0" cy="0"/>
        </a:xfrm>
      </p:grpSpPr>
      <p:sp>
        <p:nvSpPr>
          <p:cNvPr id="463" name="Google Shape;463;g2bd87a2eea4_0_27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4" name="Google Shape;464;g2bd87a2eea4_0_27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5" name="Google Shape;465;g2bd87a2eea4_0_27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36</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9"/>
        <p:cNvGrpSpPr/>
        <p:nvPr/>
      </p:nvGrpSpPr>
      <p:grpSpPr>
        <a:xfrm>
          <a:off x="0" y="0"/>
          <a:ext cx="0" cy="0"/>
          <a:chOff x="0" y="0"/>
          <a:chExt cx="0" cy="0"/>
        </a:xfrm>
      </p:grpSpPr>
      <p:sp>
        <p:nvSpPr>
          <p:cNvPr id="470" name="Google Shape;470;g2bd87a2eea4_0_28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1" name="Google Shape;471;g2bd87a2eea4_0_28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72" name="Google Shape;472;g2bd87a2eea4_0_28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37</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g2b644f38ce0_0_8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0" name="Google Shape;120;g2b644f38ce0_0_8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5"/>
        <p:cNvGrpSpPr/>
        <p:nvPr/>
      </p:nvGrpSpPr>
      <p:grpSpPr>
        <a:xfrm>
          <a:off x="0" y="0"/>
          <a:ext cx="0" cy="0"/>
          <a:chOff x="0" y="0"/>
          <a:chExt cx="0" cy="0"/>
        </a:xfrm>
      </p:grpSpPr>
      <p:sp>
        <p:nvSpPr>
          <p:cNvPr id="506" name="Google Shape;506;g2bd87a2eea4_0_10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07" name="Google Shape;507;g2bd87a2eea4_0_10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4"/>
        <p:cNvGrpSpPr/>
        <p:nvPr/>
      </p:nvGrpSpPr>
      <p:grpSpPr>
        <a:xfrm>
          <a:off x="0" y="0"/>
          <a:ext cx="0" cy="0"/>
          <a:chOff x="0" y="0"/>
          <a:chExt cx="0" cy="0"/>
        </a:xfrm>
      </p:grpSpPr>
      <p:sp>
        <p:nvSpPr>
          <p:cNvPr id="515" name="Google Shape;515;g2bd87a2eea4_0_11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16" name="Google Shape;516;g2bd87a2eea4_0_1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6"/>
        <p:cNvGrpSpPr/>
        <p:nvPr/>
      </p:nvGrpSpPr>
      <p:grpSpPr>
        <a:xfrm>
          <a:off x="0" y="0"/>
          <a:ext cx="0" cy="0"/>
          <a:chOff x="0" y="0"/>
          <a:chExt cx="0" cy="0"/>
        </a:xfrm>
      </p:grpSpPr>
      <p:sp>
        <p:nvSpPr>
          <p:cNvPr id="527" name="Google Shape;527;g2bd87a2eea4_0_12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28" name="Google Shape;528;g2bd87a2eea4_0_1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5"/>
        <p:cNvGrpSpPr/>
        <p:nvPr/>
      </p:nvGrpSpPr>
      <p:grpSpPr>
        <a:xfrm>
          <a:off x="0" y="0"/>
          <a:ext cx="0" cy="0"/>
          <a:chOff x="0" y="0"/>
          <a:chExt cx="0" cy="0"/>
        </a:xfrm>
      </p:grpSpPr>
      <p:sp>
        <p:nvSpPr>
          <p:cNvPr id="546" name="Google Shape;546;g2bd87a2eea4_0_14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47" name="Google Shape;547;g2bd87a2eea4_0_1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2"/>
        <p:cNvGrpSpPr/>
        <p:nvPr/>
      </p:nvGrpSpPr>
      <p:grpSpPr>
        <a:xfrm>
          <a:off x="0" y="0"/>
          <a:ext cx="0" cy="0"/>
          <a:chOff x="0" y="0"/>
          <a:chExt cx="0" cy="0"/>
        </a:xfrm>
      </p:grpSpPr>
      <p:sp>
        <p:nvSpPr>
          <p:cNvPr id="553" name="Google Shape;553;g2bd87a2eea4_0_15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54" name="Google Shape;554;g2bd87a2eea4_0_1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7"/>
        <p:cNvGrpSpPr/>
        <p:nvPr/>
      </p:nvGrpSpPr>
      <p:grpSpPr>
        <a:xfrm>
          <a:off x="0" y="0"/>
          <a:ext cx="0" cy="0"/>
          <a:chOff x="0" y="0"/>
          <a:chExt cx="0" cy="0"/>
        </a:xfrm>
      </p:grpSpPr>
      <p:sp>
        <p:nvSpPr>
          <p:cNvPr id="628" name="Google Shape;628;g2bd87a2eea4_0_19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29" name="Google Shape;629;g2bd87a2eea4_0_19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g2bc63f199e0_0_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 name="Google Shape;222;g2bc63f199e0_0_4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3" name="Google Shape;223;g2bc63f199e0_0_4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44</a:t>
            </a:fld>
            <a:endParaRPr/>
          </a:p>
        </p:txBody>
      </p:sp>
    </p:spTree>
    <p:extLst>
      <p:ext uri="{BB962C8B-B14F-4D97-AF65-F5344CB8AC3E}">
        <p14:creationId xmlns:p14="http://schemas.microsoft.com/office/powerpoint/2010/main" val="289249826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g2bc63f199e0_0_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9" name="Google Shape;229;g2bc63f199e0_0_4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0" name="Google Shape;230;g2bc63f199e0_0_4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45</a:t>
            </a:fld>
            <a:endParaRPr/>
          </a:p>
        </p:txBody>
      </p:sp>
    </p:spTree>
    <p:extLst>
      <p:ext uri="{BB962C8B-B14F-4D97-AF65-F5344CB8AC3E}">
        <p14:creationId xmlns:p14="http://schemas.microsoft.com/office/powerpoint/2010/main" val="179302286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g2bc63f199e0_0_5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36" name="Google Shape;236;g2bc63f199e0_0_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51386078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7"/>
        <p:cNvGrpSpPr/>
        <p:nvPr/>
      </p:nvGrpSpPr>
      <p:grpSpPr>
        <a:xfrm>
          <a:off x="0" y="0"/>
          <a:ext cx="0" cy="0"/>
          <a:chOff x="0" y="0"/>
          <a:chExt cx="0" cy="0"/>
        </a:xfrm>
      </p:grpSpPr>
      <p:sp>
        <p:nvSpPr>
          <p:cNvPr id="698" name="Google Shape;698;g2c5c7af51aa_0_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99" name="Google Shape;699;g2c5c7af51aa_0_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g2b644f38ce0_0_8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0" name="Google Shape;130;g2b644f38ce0_0_8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1" name="Google Shape;131;g2b644f38ce0_0_8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9"/>
        <p:cNvGrpSpPr/>
        <p:nvPr/>
      </p:nvGrpSpPr>
      <p:grpSpPr>
        <a:xfrm>
          <a:off x="0" y="0"/>
          <a:ext cx="0" cy="0"/>
          <a:chOff x="0" y="0"/>
          <a:chExt cx="0" cy="0"/>
        </a:xfrm>
      </p:grpSpPr>
      <p:sp>
        <p:nvSpPr>
          <p:cNvPr id="720" name="Google Shape;720;g2bd87a2eea4_0_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1" name="Google Shape;721;g2bd87a2eea4_0_4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22" name="Google Shape;722;g2bd87a2eea4_0_4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48</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6"/>
        <p:cNvGrpSpPr/>
        <p:nvPr/>
      </p:nvGrpSpPr>
      <p:grpSpPr>
        <a:xfrm>
          <a:off x="0" y="0"/>
          <a:ext cx="0" cy="0"/>
          <a:chOff x="0" y="0"/>
          <a:chExt cx="0" cy="0"/>
        </a:xfrm>
      </p:grpSpPr>
      <p:sp>
        <p:nvSpPr>
          <p:cNvPr id="727" name="Google Shape;727;g2bd87a2eea4_0_5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28" name="Google Shape;728;g2bd87a2eea4_0_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8"/>
        <p:cNvGrpSpPr/>
        <p:nvPr/>
      </p:nvGrpSpPr>
      <p:grpSpPr>
        <a:xfrm>
          <a:off x="0" y="0"/>
          <a:ext cx="0" cy="0"/>
          <a:chOff x="0" y="0"/>
          <a:chExt cx="0" cy="0"/>
        </a:xfrm>
      </p:grpSpPr>
      <p:sp>
        <p:nvSpPr>
          <p:cNvPr id="739" name="Google Shape;739;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40" name="Google Shape;740;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4"/>
        <p:cNvGrpSpPr/>
        <p:nvPr/>
      </p:nvGrpSpPr>
      <p:grpSpPr>
        <a:xfrm>
          <a:off x="0" y="0"/>
          <a:ext cx="0" cy="0"/>
          <a:chOff x="0" y="0"/>
          <a:chExt cx="0" cy="0"/>
        </a:xfrm>
      </p:grpSpPr>
      <p:sp>
        <p:nvSpPr>
          <p:cNvPr id="745" name="Google Shape;745;g2c5c7af51aa_0_2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46" name="Google Shape;746;g2c5c7af51aa_0_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9"/>
        <p:cNvGrpSpPr/>
        <p:nvPr/>
      </p:nvGrpSpPr>
      <p:grpSpPr>
        <a:xfrm>
          <a:off x="0" y="0"/>
          <a:ext cx="0" cy="0"/>
          <a:chOff x="0" y="0"/>
          <a:chExt cx="0" cy="0"/>
        </a:xfrm>
      </p:grpSpPr>
      <p:sp>
        <p:nvSpPr>
          <p:cNvPr id="760" name="Google Shape;760;p5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61" name="Google Shape;761;p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g2b644f38ce0_0_10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3" name="Google Shape;153;g2b644f38ce0_0_10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4" name="Google Shape;154;g2b644f38ce0_0_10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g2b644f38ce0_0_7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1" name="Google Shape;111;g2b644f38ce0_0_7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2" name="Google Shape;112;g2b644f38ce0_0_7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13</a:t>
            </a:fld>
            <a:endParaRPr/>
          </a:p>
        </p:txBody>
      </p:sp>
    </p:spTree>
    <p:extLst>
      <p:ext uri="{BB962C8B-B14F-4D97-AF65-F5344CB8AC3E}">
        <p14:creationId xmlns:p14="http://schemas.microsoft.com/office/powerpoint/2010/main" val="1070444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g2b644f38ce0_0_6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 name="Google Shape;100;g2b644f38ce0_0_6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1" name="Google Shape;101;g2b644f38ce0_0_6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14</a:t>
            </a:fld>
            <a:endParaRPr/>
          </a:p>
        </p:txBody>
      </p:sp>
    </p:spTree>
    <p:extLst>
      <p:ext uri="{BB962C8B-B14F-4D97-AF65-F5344CB8AC3E}">
        <p14:creationId xmlns:p14="http://schemas.microsoft.com/office/powerpoint/2010/main" val="40434990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68" name="Google Shape;168;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8" name="Google Shape;178;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g2b644f38ce0_0_13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5" name="Google Shape;185;g2b644f38ce0_0_1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CFB9EF-5D33-AB71-8F18-A0587CBCB20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06387460-6D0C-0121-4C40-5A14423462E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AF758F4-3699-E9AE-698C-D55756768BE3}"/>
              </a:ext>
            </a:extLst>
          </p:cNvPr>
          <p:cNvSpPr>
            <a:spLocks noGrp="1"/>
          </p:cNvSpPr>
          <p:nvPr>
            <p:ph type="dt" sz="half" idx="10"/>
          </p:nvPr>
        </p:nvSpPr>
        <p:spPr/>
        <p:txBody>
          <a:bodyPr/>
          <a:lstStyle/>
          <a:p>
            <a:fld id="{606BC4F4-5269-4D29-BDEF-8090497DFFFB}" type="datetime1">
              <a:rPr lang="en-IN" smtClean="0"/>
              <a:t>28-05-2025</a:t>
            </a:fld>
            <a:endParaRPr lang="en-IN"/>
          </a:p>
        </p:txBody>
      </p:sp>
      <p:sp>
        <p:nvSpPr>
          <p:cNvPr id="5" name="Footer Placeholder 4">
            <a:extLst>
              <a:ext uri="{FF2B5EF4-FFF2-40B4-BE49-F238E27FC236}">
                <a16:creationId xmlns:a16="http://schemas.microsoft.com/office/drawing/2014/main" id="{A800EAFD-20C2-884A-34B4-E6DD2F6CFBAD}"/>
              </a:ext>
            </a:extLst>
          </p:cNvPr>
          <p:cNvSpPr>
            <a:spLocks noGrp="1"/>
          </p:cNvSpPr>
          <p:nvPr>
            <p:ph type="ftr" sz="quarter" idx="11"/>
          </p:nvPr>
        </p:nvSpPr>
        <p:spPr/>
        <p:txBody>
          <a:bodyPr/>
          <a:lstStyle/>
          <a:p>
            <a:r>
              <a:rPr lang="en-IN"/>
              <a:t>Enfold India May 2025</a:t>
            </a:r>
          </a:p>
        </p:txBody>
      </p:sp>
      <p:sp>
        <p:nvSpPr>
          <p:cNvPr id="6" name="Slide Number Placeholder 5">
            <a:extLst>
              <a:ext uri="{FF2B5EF4-FFF2-40B4-BE49-F238E27FC236}">
                <a16:creationId xmlns:a16="http://schemas.microsoft.com/office/drawing/2014/main" id="{00DA70CA-F33D-1146-C015-4FFAD98746EF}"/>
              </a:ext>
            </a:extLst>
          </p:cNvPr>
          <p:cNvSpPr>
            <a:spLocks noGrp="1"/>
          </p:cNvSpPr>
          <p:nvPr>
            <p:ph type="sldNum" sz="quarter" idx="12"/>
          </p:nvPr>
        </p:nvSpPr>
        <p:spPr/>
        <p:txBody>
          <a:bodyPr/>
          <a:lstStyle/>
          <a:p>
            <a:fld id="{0BCE396B-49E4-4351-9D2C-F9AC65DFF791}" type="slidenum">
              <a:rPr lang="en-IN" smtClean="0"/>
              <a:t>‹#›</a:t>
            </a:fld>
            <a:endParaRPr lang="en-IN"/>
          </a:p>
        </p:txBody>
      </p:sp>
    </p:spTree>
    <p:extLst>
      <p:ext uri="{BB962C8B-B14F-4D97-AF65-F5344CB8AC3E}">
        <p14:creationId xmlns:p14="http://schemas.microsoft.com/office/powerpoint/2010/main" val="4647103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4BF63C-AAA0-1BA2-4A49-8E2D78F08E23}"/>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CD56F17C-9633-9315-8C1D-1417AEDDFB2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ED7CB0B3-5C41-C263-89F0-2AB15E7CEA59}"/>
              </a:ext>
            </a:extLst>
          </p:cNvPr>
          <p:cNvSpPr>
            <a:spLocks noGrp="1"/>
          </p:cNvSpPr>
          <p:nvPr>
            <p:ph type="dt" sz="half" idx="10"/>
          </p:nvPr>
        </p:nvSpPr>
        <p:spPr/>
        <p:txBody>
          <a:bodyPr/>
          <a:lstStyle/>
          <a:p>
            <a:fld id="{C6442010-FFA6-4365-A6ED-0225BC4EF522}" type="datetime1">
              <a:rPr lang="en-IN" smtClean="0"/>
              <a:t>28-05-2025</a:t>
            </a:fld>
            <a:endParaRPr lang="en-IN"/>
          </a:p>
        </p:txBody>
      </p:sp>
      <p:sp>
        <p:nvSpPr>
          <p:cNvPr id="5" name="Footer Placeholder 4">
            <a:extLst>
              <a:ext uri="{FF2B5EF4-FFF2-40B4-BE49-F238E27FC236}">
                <a16:creationId xmlns:a16="http://schemas.microsoft.com/office/drawing/2014/main" id="{27ED851F-E7DD-5BDB-0F61-30DB43F5DE06}"/>
              </a:ext>
            </a:extLst>
          </p:cNvPr>
          <p:cNvSpPr>
            <a:spLocks noGrp="1"/>
          </p:cNvSpPr>
          <p:nvPr>
            <p:ph type="ftr" sz="quarter" idx="11"/>
          </p:nvPr>
        </p:nvSpPr>
        <p:spPr/>
        <p:txBody>
          <a:bodyPr/>
          <a:lstStyle/>
          <a:p>
            <a:r>
              <a:rPr lang="en-IN"/>
              <a:t>Enfold India May 2025</a:t>
            </a:r>
          </a:p>
        </p:txBody>
      </p:sp>
      <p:sp>
        <p:nvSpPr>
          <p:cNvPr id="6" name="Slide Number Placeholder 5">
            <a:extLst>
              <a:ext uri="{FF2B5EF4-FFF2-40B4-BE49-F238E27FC236}">
                <a16:creationId xmlns:a16="http://schemas.microsoft.com/office/drawing/2014/main" id="{BFA942DE-7A2A-24BB-A9A8-B46B0BFF87E6}"/>
              </a:ext>
            </a:extLst>
          </p:cNvPr>
          <p:cNvSpPr>
            <a:spLocks noGrp="1"/>
          </p:cNvSpPr>
          <p:nvPr>
            <p:ph type="sldNum" sz="quarter" idx="12"/>
          </p:nvPr>
        </p:nvSpPr>
        <p:spPr/>
        <p:txBody>
          <a:bodyPr/>
          <a:lstStyle/>
          <a:p>
            <a:fld id="{0BCE396B-49E4-4351-9D2C-F9AC65DFF791}" type="slidenum">
              <a:rPr lang="en-IN" smtClean="0"/>
              <a:t>‹#›</a:t>
            </a:fld>
            <a:endParaRPr lang="en-IN"/>
          </a:p>
        </p:txBody>
      </p:sp>
    </p:spTree>
    <p:extLst>
      <p:ext uri="{BB962C8B-B14F-4D97-AF65-F5344CB8AC3E}">
        <p14:creationId xmlns:p14="http://schemas.microsoft.com/office/powerpoint/2010/main" val="32524262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967FAFE-E90C-8823-5C87-BE29E017F5E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058C9ABA-4199-934C-F6D6-37D3350C422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78AD872D-3F1F-BBA8-71B5-8F7D388480A4}"/>
              </a:ext>
            </a:extLst>
          </p:cNvPr>
          <p:cNvSpPr>
            <a:spLocks noGrp="1"/>
          </p:cNvSpPr>
          <p:nvPr>
            <p:ph type="dt" sz="half" idx="10"/>
          </p:nvPr>
        </p:nvSpPr>
        <p:spPr/>
        <p:txBody>
          <a:bodyPr/>
          <a:lstStyle/>
          <a:p>
            <a:fld id="{A1577380-A543-451F-B310-EB2C0E7DBF54}" type="datetime1">
              <a:rPr lang="en-IN" smtClean="0"/>
              <a:t>28-05-2025</a:t>
            </a:fld>
            <a:endParaRPr lang="en-IN"/>
          </a:p>
        </p:txBody>
      </p:sp>
      <p:sp>
        <p:nvSpPr>
          <p:cNvPr id="5" name="Footer Placeholder 4">
            <a:extLst>
              <a:ext uri="{FF2B5EF4-FFF2-40B4-BE49-F238E27FC236}">
                <a16:creationId xmlns:a16="http://schemas.microsoft.com/office/drawing/2014/main" id="{E50DA180-C824-0C70-715B-875F5514BA7E}"/>
              </a:ext>
            </a:extLst>
          </p:cNvPr>
          <p:cNvSpPr>
            <a:spLocks noGrp="1"/>
          </p:cNvSpPr>
          <p:nvPr>
            <p:ph type="ftr" sz="quarter" idx="11"/>
          </p:nvPr>
        </p:nvSpPr>
        <p:spPr/>
        <p:txBody>
          <a:bodyPr/>
          <a:lstStyle/>
          <a:p>
            <a:r>
              <a:rPr lang="en-IN"/>
              <a:t>Enfold India May 2025</a:t>
            </a:r>
          </a:p>
        </p:txBody>
      </p:sp>
      <p:sp>
        <p:nvSpPr>
          <p:cNvPr id="6" name="Slide Number Placeholder 5">
            <a:extLst>
              <a:ext uri="{FF2B5EF4-FFF2-40B4-BE49-F238E27FC236}">
                <a16:creationId xmlns:a16="http://schemas.microsoft.com/office/drawing/2014/main" id="{EB5CC9A0-AE40-464B-B701-C7761CF09B27}"/>
              </a:ext>
            </a:extLst>
          </p:cNvPr>
          <p:cNvSpPr>
            <a:spLocks noGrp="1"/>
          </p:cNvSpPr>
          <p:nvPr>
            <p:ph type="sldNum" sz="quarter" idx="12"/>
          </p:nvPr>
        </p:nvSpPr>
        <p:spPr/>
        <p:txBody>
          <a:bodyPr/>
          <a:lstStyle/>
          <a:p>
            <a:fld id="{0BCE396B-49E4-4351-9D2C-F9AC65DFF791}" type="slidenum">
              <a:rPr lang="en-IN" smtClean="0"/>
              <a:t>‹#›</a:t>
            </a:fld>
            <a:endParaRPr lang="en-IN"/>
          </a:p>
        </p:txBody>
      </p:sp>
    </p:spTree>
    <p:extLst>
      <p:ext uri="{BB962C8B-B14F-4D97-AF65-F5344CB8AC3E}">
        <p14:creationId xmlns:p14="http://schemas.microsoft.com/office/powerpoint/2010/main" val="2434648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Shape 38"/>
        <p:cNvGrpSpPr/>
        <p:nvPr/>
      </p:nvGrpSpPr>
      <p:grpSpPr>
        <a:xfrm>
          <a:off x="0" y="0"/>
          <a:ext cx="0" cy="0"/>
          <a:chOff x="0" y="0"/>
          <a:chExt cx="0" cy="0"/>
        </a:xfrm>
      </p:grpSpPr>
      <p:grpSp>
        <p:nvGrpSpPr>
          <p:cNvPr id="39" name="Shape 39"/>
          <p:cNvGrpSpPr/>
          <p:nvPr/>
        </p:nvGrpSpPr>
        <p:grpSpPr>
          <a:xfrm flipH="1">
            <a:off x="0" y="6334126"/>
            <a:ext cx="12192000" cy="523875"/>
            <a:chOff x="898525" y="3167063"/>
            <a:chExt cx="7346951" cy="523875"/>
          </a:xfrm>
        </p:grpSpPr>
        <p:sp>
          <p:nvSpPr>
            <p:cNvPr id="40" name="Shape 40"/>
            <p:cNvSpPr/>
            <p:nvPr/>
          </p:nvSpPr>
          <p:spPr>
            <a:xfrm>
              <a:off x="900112" y="3233738"/>
              <a:ext cx="7345363" cy="457200"/>
            </a:xfrm>
            <a:custGeom>
              <a:avLst/>
              <a:gdLst/>
              <a:ahLst/>
              <a:cxnLst/>
              <a:rect l="0" t="0" r="0" b="0"/>
              <a:pathLst>
                <a:path w="120000" h="120000" extrusionOk="0">
                  <a:moveTo>
                    <a:pt x="0" y="109043"/>
                  </a:moveTo>
                  <a:lnTo>
                    <a:pt x="19384" y="108521"/>
                  </a:lnTo>
                  <a:lnTo>
                    <a:pt x="23863" y="108208"/>
                  </a:lnTo>
                  <a:lnTo>
                    <a:pt x="27941" y="107478"/>
                  </a:lnTo>
                  <a:lnTo>
                    <a:pt x="31643" y="106226"/>
                  </a:lnTo>
                  <a:lnTo>
                    <a:pt x="34975" y="104660"/>
                  </a:lnTo>
                  <a:lnTo>
                    <a:pt x="37996" y="102782"/>
                  </a:lnTo>
                  <a:lnTo>
                    <a:pt x="40687" y="100591"/>
                  </a:lnTo>
                  <a:lnTo>
                    <a:pt x="43098" y="98086"/>
                  </a:lnTo>
                  <a:lnTo>
                    <a:pt x="45251" y="95269"/>
                  </a:lnTo>
                  <a:lnTo>
                    <a:pt x="47170" y="92243"/>
                  </a:lnTo>
                  <a:lnTo>
                    <a:pt x="48862" y="89008"/>
                  </a:lnTo>
                  <a:lnTo>
                    <a:pt x="50359" y="85669"/>
                  </a:lnTo>
                  <a:lnTo>
                    <a:pt x="51688" y="82017"/>
                  </a:lnTo>
                  <a:lnTo>
                    <a:pt x="52875" y="78260"/>
                  </a:lnTo>
                  <a:lnTo>
                    <a:pt x="53938" y="74504"/>
                  </a:lnTo>
                  <a:lnTo>
                    <a:pt x="54897" y="70539"/>
                  </a:lnTo>
                  <a:lnTo>
                    <a:pt x="55786" y="66573"/>
                  </a:lnTo>
                  <a:lnTo>
                    <a:pt x="57426" y="58539"/>
                  </a:lnTo>
                  <a:lnTo>
                    <a:pt x="59034" y="50504"/>
                  </a:lnTo>
                  <a:lnTo>
                    <a:pt x="59889" y="46643"/>
                  </a:lnTo>
                  <a:lnTo>
                    <a:pt x="60803" y="42886"/>
                  </a:lnTo>
                  <a:lnTo>
                    <a:pt x="61808" y="39234"/>
                  </a:lnTo>
                  <a:lnTo>
                    <a:pt x="62923" y="35686"/>
                  </a:lnTo>
                  <a:lnTo>
                    <a:pt x="64168" y="32452"/>
                  </a:lnTo>
                  <a:lnTo>
                    <a:pt x="65575" y="29321"/>
                  </a:lnTo>
                  <a:lnTo>
                    <a:pt x="67163" y="26295"/>
                  </a:lnTo>
                  <a:lnTo>
                    <a:pt x="68946" y="23791"/>
                  </a:lnTo>
                  <a:lnTo>
                    <a:pt x="70969" y="21391"/>
                  </a:lnTo>
                  <a:lnTo>
                    <a:pt x="73225" y="19304"/>
                  </a:lnTo>
                  <a:lnTo>
                    <a:pt x="75766" y="17634"/>
                  </a:lnTo>
                  <a:lnTo>
                    <a:pt x="78606" y="16173"/>
                  </a:lnTo>
                  <a:lnTo>
                    <a:pt x="120000" y="0"/>
                  </a:lnTo>
                  <a:lnTo>
                    <a:pt x="120000" y="120000"/>
                  </a:lnTo>
                  <a:lnTo>
                    <a:pt x="0" y="120000"/>
                  </a:lnTo>
                  <a:lnTo>
                    <a:pt x="0" y="109043"/>
                  </a:lnTo>
                  <a:close/>
                </a:path>
              </a:pathLst>
            </a:custGeom>
            <a:solidFill>
              <a:srgbClr val="943B91"/>
            </a:solidFill>
            <a:ln>
              <a:noFill/>
            </a:ln>
            <a:effectLst>
              <a:outerShdw blurRad="44450" dist="27939" dir="5400000" algn="ctr">
                <a:srgbClr val="000000">
                  <a:alpha val="31764"/>
                </a:srgbClr>
              </a:outerShdw>
            </a:effectLst>
          </p:spPr>
          <p:txBody>
            <a:bodyPr wrap="square" lIns="91425" tIns="45700" rIns="91425" bIns="45700" anchor="t"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41" name="Shape 41"/>
            <p:cNvSpPr/>
            <p:nvPr/>
          </p:nvSpPr>
          <p:spPr>
            <a:xfrm>
              <a:off x="898525" y="3167063"/>
              <a:ext cx="7345363" cy="452438"/>
            </a:xfrm>
            <a:custGeom>
              <a:avLst/>
              <a:gdLst/>
              <a:ahLst/>
              <a:cxnLst/>
              <a:rect l="0" t="0" r="0" b="0"/>
              <a:pathLst>
                <a:path w="120000" h="120000" extrusionOk="0">
                  <a:moveTo>
                    <a:pt x="0" y="109903"/>
                  </a:moveTo>
                  <a:lnTo>
                    <a:pt x="19384" y="109377"/>
                  </a:lnTo>
                  <a:lnTo>
                    <a:pt x="23857" y="109062"/>
                  </a:lnTo>
                  <a:lnTo>
                    <a:pt x="27941" y="108326"/>
                  </a:lnTo>
                  <a:lnTo>
                    <a:pt x="31636" y="107063"/>
                  </a:lnTo>
                  <a:lnTo>
                    <a:pt x="34982" y="105591"/>
                  </a:lnTo>
                  <a:lnTo>
                    <a:pt x="37990" y="103698"/>
                  </a:lnTo>
                  <a:lnTo>
                    <a:pt x="40693" y="101489"/>
                  </a:lnTo>
                  <a:lnTo>
                    <a:pt x="43105" y="98965"/>
                  </a:lnTo>
                  <a:lnTo>
                    <a:pt x="45251" y="96126"/>
                  </a:lnTo>
                  <a:lnTo>
                    <a:pt x="47163" y="93076"/>
                  </a:lnTo>
                  <a:lnTo>
                    <a:pt x="48862" y="89815"/>
                  </a:lnTo>
                  <a:lnTo>
                    <a:pt x="50359" y="86450"/>
                  </a:lnTo>
                  <a:lnTo>
                    <a:pt x="51695" y="82769"/>
                  </a:lnTo>
                  <a:lnTo>
                    <a:pt x="52881" y="78983"/>
                  </a:lnTo>
                  <a:lnTo>
                    <a:pt x="53938" y="75092"/>
                  </a:lnTo>
                  <a:lnTo>
                    <a:pt x="54904" y="71200"/>
                  </a:lnTo>
                  <a:lnTo>
                    <a:pt x="55792" y="67204"/>
                  </a:lnTo>
                  <a:lnTo>
                    <a:pt x="57426" y="59106"/>
                  </a:lnTo>
                  <a:lnTo>
                    <a:pt x="59040" y="51007"/>
                  </a:lnTo>
                  <a:lnTo>
                    <a:pt x="59883" y="47116"/>
                  </a:lnTo>
                  <a:lnTo>
                    <a:pt x="60810" y="43225"/>
                  </a:lnTo>
                  <a:lnTo>
                    <a:pt x="61815" y="39649"/>
                  </a:lnTo>
                  <a:lnTo>
                    <a:pt x="62923" y="36073"/>
                  </a:lnTo>
                  <a:lnTo>
                    <a:pt x="64175" y="32708"/>
                  </a:lnTo>
                  <a:lnTo>
                    <a:pt x="65581" y="29553"/>
                  </a:lnTo>
                  <a:lnTo>
                    <a:pt x="67163" y="26608"/>
                  </a:lnTo>
                  <a:lnTo>
                    <a:pt x="68946" y="23978"/>
                  </a:lnTo>
                  <a:lnTo>
                    <a:pt x="70962" y="21560"/>
                  </a:lnTo>
                  <a:lnTo>
                    <a:pt x="73231" y="19456"/>
                  </a:lnTo>
                  <a:lnTo>
                    <a:pt x="75766" y="17773"/>
                  </a:lnTo>
                  <a:lnTo>
                    <a:pt x="78599" y="16406"/>
                  </a:lnTo>
                  <a:lnTo>
                    <a:pt x="120000" y="0"/>
                  </a:lnTo>
                  <a:lnTo>
                    <a:pt x="120000" y="10096"/>
                  </a:lnTo>
                  <a:lnTo>
                    <a:pt x="78599" y="26503"/>
                  </a:lnTo>
                  <a:lnTo>
                    <a:pt x="75766" y="27870"/>
                  </a:lnTo>
                  <a:lnTo>
                    <a:pt x="73231" y="29553"/>
                  </a:lnTo>
                  <a:lnTo>
                    <a:pt x="70962" y="31656"/>
                  </a:lnTo>
                  <a:lnTo>
                    <a:pt x="68946" y="34075"/>
                  </a:lnTo>
                  <a:lnTo>
                    <a:pt x="67163" y="36704"/>
                  </a:lnTo>
                  <a:lnTo>
                    <a:pt x="65581" y="39649"/>
                  </a:lnTo>
                  <a:lnTo>
                    <a:pt x="64175" y="42804"/>
                  </a:lnTo>
                  <a:lnTo>
                    <a:pt x="62923" y="46170"/>
                  </a:lnTo>
                  <a:lnTo>
                    <a:pt x="61815" y="49745"/>
                  </a:lnTo>
                  <a:lnTo>
                    <a:pt x="60810" y="53321"/>
                  </a:lnTo>
                  <a:lnTo>
                    <a:pt x="59883" y="57212"/>
                  </a:lnTo>
                  <a:lnTo>
                    <a:pt x="59040" y="61104"/>
                  </a:lnTo>
                  <a:lnTo>
                    <a:pt x="57426" y="69202"/>
                  </a:lnTo>
                  <a:lnTo>
                    <a:pt x="55792" y="77195"/>
                  </a:lnTo>
                  <a:lnTo>
                    <a:pt x="54904" y="81191"/>
                  </a:lnTo>
                  <a:lnTo>
                    <a:pt x="53938" y="85188"/>
                  </a:lnTo>
                  <a:lnTo>
                    <a:pt x="52881" y="89079"/>
                  </a:lnTo>
                  <a:lnTo>
                    <a:pt x="51695" y="92865"/>
                  </a:lnTo>
                  <a:lnTo>
                    <a:pt x="50359" y="96546"/>
                  </a:lnTo>
                  <a:lnTo>
                    <a:pt x="48862" y="99912"/>
                  </a:lnTo>
                  <a:lnTo>
                    <a:pt x="47163" y="103172"/>
                  </a:lnTo>
                  <a:lnTo>
                    <a:pt x="45251" y="106222"/>
                  </a:lnTo>
                  <a:lnTo>
                    <a:pt x="43105" y="109062"/>
                  </a:lnTo>
                  <a:lnTo>
                    <a:pt x="40693" y="111586"/>
                  </a:lnTo>
                  <a:lnTo>
                    <a:pt x="37990" y="113794"/>
                  </a:lnTo>
                  <a:lnTo>
                    <a:pt x="34982" y="115687"/>
                  </a:lnTo>
                  <a:lnTo>
                    <a:pt x="31636" y="117160"/>
                  </a:lnTo>
                  <a:lnTo>
                    <a:pt x="27941" y="118422"/>
                  </a:lnTo>
                  <a:lnTo>
                    <a:pt x="23857" y="119158"/>
                  </a:lnTo>
                  <a:lnTo>
                    <a:pt x="19384" y="119474"/>
                  </a:lnTo>
                  <a:lnTo>
                    <a:pt x="0" y="120000"/>
                  </a:lnTo>
                  <a:lnTo>
                    <a:pt x="0" y="109903"/>
                  </a:lnTo>
                  <a:close/>
                </a:path>
              </a:pathLst>
            </a:custGeom>
            <a:solidFill>
              <a:srgbClr val="F79635"/>
            </a:solidFill>
            <a:ln>
              <a:noFill/>
            </a:ln>
          </p:spPr>
          <p:txBody>
            <a:bodyPr wrap="square" lIns="91425" tIns="45700" rIns="91425" bIns="45700" anchor="t"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grpSp>
      <p:sp>
        <p:nvSpPr>
          <p:cNvPr id="42" name="Shape 42"/>
          <p:cNvSpPr txBox="1">
            <a:spLocks noGrp="1"/>
          </p:cNvSpPr>
          <p:nvPr>
            <p:ph type="title"/>
          </p:nvPr>
        </p:nvSpPr>
        <p:spPr>
          <a:xfrm>
            <a:off x="245786" y="202222"/>
            <a:ext cx="10825580" cy="1066799"/>
          </a:xfrm>
          <a:prstGeom prst="rect">
            <a:avLst/>
          </a:prstGeom>
          <a:noFill/>
          <a:ln>
            <a:noFill/>
          </a:ln>
        </p:spPr>
        <p:txBody>
          <a:bodyPr wrap="square" lIns="91425" tIns="91425" rIns="91425" bIns="91425" anchor="ctr" anchorCtr="0"/>
          <a:lstStyle>
            <a:lvl1pPr marL="0" marR="0" lvl="0" indent="0" algn="ctr" rtl="0">
              <a:spcBef>
                <a:spcPts val="0"/>
              </a:spcBef>
              <a:buClr>
                <a:srgbClr val="6E2C6C"/>
              </a:buClr>
              <a:buFont typeface="Calibri"/>
              <a:buNone/>
              <a:defRPr sz="3600" b="1" i="0" u="none" strike="noStrike" cap="none">
                <a:solidFill>
                  <a:srgbClr val="6E2C6C"/>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3" name="Shape 43"/>
          <p:cNvSpPr txBox="1">
            <a:spLocks noGrp="1"/>
          </p:cNvSpPr>
          <p:nvPr>
            <p:ph type="body" idx="1"/>
          </p:nvPr>
        </p:nvSpPr>
        <p:spPr>
          <a:xfrm>
            <a:off x="304799" y="1371601"/>
            <a:ext cx="11543211" cy="4937128"/>
          </a:xfrm>
          <a:prstGeom prst="rect">
            <a:avLst/>
          </a:prstGeom>
          <a:noFill/>
          <a:ln>
            <a:noFill/>
          </a:ln>
        </p:spPr>
        <p:txBody>
          <a:bodyPr wrap="square" lIns="91425" tIns="91425" rIns="91425" bIns="91425" anchor="t" anchorCtr="0"/>
          <a:lstStyle>
            <a:lvl1pPr marL="342900" marR="0" lvl="0" indent="-139700" algn="l" rtl="0">
              <a:spcBef>
                <a:spcPts val="64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dirty="0"/>
          </a:p>
        </p:txBody>
      </p:sp>
      <p:sp>
        <p:nvSpPr>
          <p:cNvPr id="45" name="Shape 45"/>
          <p:cNvSpPr txBox="1">
            <a:spLocks noGrp="1"/>
          </p:cNvSpPr>
          <p:nvPr>
            <p:ph type="sldNum" idx="12"/>
          </p:nvPr>
        </p:nvSpPr>
        <p:spPr>
          <a:xfrm>
            <a:off x="10972800" y="6446837"/>
            <a:ext cx="1109784" cy="365125"/>
          </a:xfrm>
          <a:prstGeom prst="rect">
            <a:avLst/>
          </a:prstGeom>
          <a:noFill/>
          <a:ln>
            <a:noFill/>
          </a:ln>
        </p:spPr>
        <p:txBody>
          <a:bodyPr wrap="square" lIns="91425" tIns="45700" rIns="91425" bIns="45700" anchor="ctr" anchorCtr="0">
            <a:noAutofit/>
          </a:bodyPr>
          <a:lstStyle/>
          <a:p>
            <a:pPr marL="0" marR="0" lvl="0" indent="0" algn="r" rtl="0">
              <a:spcBef>
                <a:spcPts val="0"/>
              </a:spcBef>
              <a:buSzPct val="25000"/>
              <a:buNone/>
            </a:pPr>
            <a:fld id="{00000000-1234-1234-1234-123412341234}" type="slidenum">
              <a:rPr lang="en-US" sz="2000" b="1">
                <a:solidFill>
                  <a:srgbClr val="F79635"/>
                </a:solidFill>
                <a:latin typeface="Cabin"/>
                <a:ea typeface="Cabin"/>
                <a:cs typeface="Cabin"/>
                <a:sym typeface="Cabin"/>
              </a:rPr>
              <a:pPr marL="0" marR="0" lvl="0" indent="0" algn="r" rtl="0">
                <a:spcBef>
                  <a:spcPts val="0"/>
                </a:spcBef>
                <a:buSzPct val="25000"/>
                <a:buNone/>
              </a:pPr>
              <a:t>‹#›</a:t>
            </a:fld>
            <a:endParaRPr lang="en-US" sz="2000" b="1">
              <a:solidFill>
                <a:srgbClr val="F79635"/>
              </a:solidFill>
              <a:latin typeface="Cabin"/>
              <a:ea typeface="Cabin"/>
              <a:cs typeface="Cabin"/>
              <a:sym typeface="Cabin"/>
            </a:endParaRPr>
          </a:p>
        </p:txBody>
      </p:sp>
      <p:pic>
        <p:nvPicPr>
          <p:cNvPr id="46" name="Shape 46"/>
          <p:cNvPicPr preferRelativeResize="0"/>
          <p:nvPr/>
        </p:nvPicPr>
        <p:blipFill rotWithShape="1">
          <a:blip r:embed="rId2">
            <a:alphaModFix/>
          </a:blip>
          <a:srcRect/>
          <a:stretch/>
        </p:blipFill>
        <p:spPr>
          <a:xfrm>
            <a:off x="11317147" y="202222"/>
            <a:ext cx="640391" cy="684249"/>
          </a:xfrm>
          <a:prstGeom prst="rect">
            <a:avLst/>
          </a:prstGeom>
          <a:noFill/>
          <a:ln>
            <a:noFill/>
          </a:ln>
        </p:spPr>
      </p:pic>
      <p:sp>
        <p:nvSpPr>
          <p:cNvPr id="47" name="Shape 47"/>
          <p:cNvSpPr txBox="1"/>
          <p:nvPr/>
        </p:nvSpPr>
        <p:spPr>
          <a:xfrm>
            <a:off x="101601" y="6460123"/>
            <a:ext cx="3480952" cy="338554"/>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r>
              <a:rPr lang="en-US" sz="1600" b="1" cap="none">
                <a:solidFill>
                  <a:schemeClr val="dk1"/>
                </a:solidFill>
                <a:latin typeface="Calibri"/>
                <a:ea typeface="Calibri"/>
                <a:cs typeface="Calibri"/>
                <a:sym typeface="Calibri"/>
              </a:rPr>
              <a:t>Creating Safe Spaces  -  enfoldindia.org</a:t>
            </a:r>
          </a:p>
        </p:txBody>
      </p:sp>
    </p:spTree>
    <p:extLst>
      <p:ext uri="{BB962C8B-B14F-4D97-AF65-F5344CB8AC3E}">
        <p14:creationId xmlns:p14="http://schemas.microsoft.com/office/powerpoint/2010/main" val="26898951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37905A-2BCF-643A-8826-F12CE47A5814}"/>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6BFB3B9C-4474-6CA8-79E0-264D443B42C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980744B2-63D4-4A1A-A423-2B84BB9412D4}"/>
              </a:ext>
            </a:extLst>
          </p:cNvPr>
          <p:cNvSpPr>
            <a:spLocks noGrp="1"/>
          </p:cNvSpPr>
          <p:nvPr>
            <p:ph type="dt" sz="half" idx="10"/>
          </p:nvPr>
        </p:nvSpPr>
        <p:spPr/>
        <p:txBody>
          <a:bodyPr/>
          <a:lstStyle/>
          <a:p>
            <a:fld id="{0A2A4FCD-23FE-481D-9B22-CB727CA81398}" type="datetime1">
              <a:rPr lang="en-IN" smtClean="0"/>
              <a:t>28-05-2025</a:t>
            </a:fld>
            <a:endParaRPr lang="en-IN"/>
          </a:p>
        </p:txBody>
      </p:sp>
      <p:sp>
        <p:nvSpPr>
          <p:cNvPr id="5" name="Footer Placeholder 4">
            <a:extLst>
              <a:ext uri="{FF2B5EF4-FFF2-40B4-BE49-F238E27FC236}">
                <a16:creationId xmlns:a16="http://schemas.microsoft.com/office/drawing/2014/main" id="{6B3241E7-4FD1-02E2-7204-5ECB34FAB778}"/>
              </a:ext>
            </a:extLst>
          </p:cNvPr>
          <p:cNvSpPr>
            <a:spLocks noGrp="1"/>
          </p:cNvSpPr>
          <p:nvPr>
            <p:ph type="ftr" sz="quarter" idx="11"/>
          </p:nvPr>
        </p:nvSpPr>
        <p:spPr/>
        <p:txBody>
          <a:bodyPr/>
          <a:lstStyle/>
          <a:p>
            <a:r>
              <a:rPr lang="en-IN"/>
              <a:t>Enfold India May 2025</a:t>
            </a:r>
          </a:p>
        </p:txBody>
      </p:sp>
      <p:sp>
        <p:nvSpPr>
          <p:cNvPr id="6" name="Slide Number Placeholder 5">
            <a:extLst>
              <a:ext uri="{FF2B5EF4-FFF2-40B4-BE49-F238E27FC236}">
                <a16:creationId xmlns:a16="http://schemas.microsoft.com/office/drawing/2014/main" id="{936E31EB-F133-DAF2-2FD5-F3E1D943EE6E}"/>
              </a:ext>
            </a:extLst>
          </p:cNvPr>
          <p:cNvSpPr>
            <a:spLocks noGrp="1"/>
          </p:cNvSpPr>
          <p:nvPr>
            <p:ph type="sldNum" sz="quarter" idx="12"/>
          </p:nvPr>
        </p:nvSpPr>
        <p:spPr/>
        <p:txBody>
          <a:bodyPr/>
          <a:lstStyle/>
          <a:p>
            <a:fld id="{0BCE396B-49E4-4351-9D2C-F9AC65DFF791}" type="slidenum">
              <a:rPr lang="en-IN" smtClean="0"/>
              <a:t>‹#›</a:t>
            </a:fld>
            <a:endParaRPr lang="en-IN"/>
          </a:p>
        </p:txBody>
      </p:sp>
    </p:spTree>
    <p:extLst>
      <p:ext uri="{BB962C8B-B14F-4D97-AF65-F5344CB8AC3E}">
        <p14:creationId xmlns:p14="http://schemas.microsoft.com/office/powerpoint/2010/main" val="5578008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BD4FFA-6BF2-114E-C98D-1A35DF105FA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BF614A22-DF52-336E-311A-8C74C4F6730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4814D22-4596-8280-F5FC-5D9F75932234}"/>
              </a:ext>
            </a:extLst>
          </p:cNvPr>
          <p:cNvSpPr>
            <a:spLocks noGrp="1"/>
          </p:cNvSpPr>
          <p:nvPr>
            <p:ph type="dt" sz="half" idx="10"/>
          </p:nvPr>
        </p:nvSpPr>
        <p:spPr/>
        <p:txBody>
          <a:bodyPr/>
          <a:lstStyle/>
          <a:p>
            <a:fld id="{9C7238C3-A7B2-494B-9045-8691CE01F045}" type="datetime1">
              <a:rPr lang="en-IN" smtClean="0"/>
              <a:t>28-05-2025</a:t>
            </a:fld>
            <a:endParaRPr lang="en-IN"/>
          </a:p>
        </p:txBody>
      </p:sp>
      <p:sp>
        <p:nvSpPr>
          <p:cNvPr id="5" name="Footer Placeholder 4">
            <a:extLst>
              <a:ext uri="{FF2B5EF4-FFF2-40B4-BE49-F238E27FC236}">
                <a16:creationId xmlns:a16="http://schemas.microsoft.com/office/drawing/2014/main" id="{8423A683-F096-205F-AA87-AB233AE0E40E}"/>
              </a:ext>
            </a:extLst>
          </p:cNvPr>
          <p:cNvSpPr>
            <a:spLocks noGrp="1"/>
          </p:cNvSpPr>
          <p:nvPr>
            <p:ph type="ftr" sz="quarter" idx="11"/>
          </p:nvPr>
        </p:nvSpPr>
        <p:spPr/>
        <p:txBody>
          <a:bodyPr/>
          <a:lstStyle/>
          <a:p>
            <a:r>
              <a:rPr lang="en-IN"/>
              <a:t>Enfold India May 2025</a:t>
            </a:r>
          </a:p>
        </p:txBody>
      </p:sp>
      <p:sp>
        <p:nvSpPr>
          <p:cNvPr id="6" name="Slide Number Placeholder 5">
            <a:extLst>
              <a:ext uri="{FF2B5EF4-FFF2-40B4-BE49-F238E27FC236}">
                <a16:creationId xmlns:a16="http://schemas.microsoft.com/office/drawing/2014/main" id="{D216664E-9082-CD36-33F7-1C72FCC4EA41}"/>
              </a:ext>
            </a:extLst>
          </p:cNvPr>
          <p:cNvSpPr>
            <a:spLocks noGrp="1"/>
          </p:cNvSpPr>
          <p:nvPr>
            <p:ph type="sldNum" sz="quarter" idx="12"/>
          </p:nvPr>
        </p:nvSpPr>
        <p:spPr/>
        <p:txBody>
          <a:bodyPr/>
          <a:lstStyle/>
          <a:p>
            <a:fld id="{0BCE396B-49E4-4351-9D2C-F9AC65DFF791}" type="slidenum">
              <a:rPr lang="en-IN" smtClean="0"/>
              <a:t>‹#›</a:t>
            </a:fld>
            <a:endParaRPr lang="en-IN"/>
          </a:p>
        </p:txBody>
      </p:sp>
    </p:spTree>
    <p:extLst>
      <p:ext uri="{BB962C8B-B14F-4D97-AF65-F5344CB8AC3E}">
        <p14:creationId xmlns:p14="http://schemas.microsoft.com/office/powerpoint/2010/main" val="25785067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FCE481-EB3E-2F07-2CEC-BB50CAC86524}"/>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80B864CC-CEE5-A79E-EC74-C6219AB3B58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2D362EA8-4693-9F83-4E5E-4B7130C9FCF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BBAD4E5A-265D-B3CA-1CCD-A69A4FBA28C8}"/>
              </a:ext>
            </a:extLst>
          </p:cNvPr>
          <p:cNvSpPr>
            <a:spLocks noGrp="1"/>
          </p:cNvSpPr>
          <p:nvPr>
            <p:ph type="dt" sz="half" idx="10"/>
          </p:nvPr>
        </p:nvSpPr>
        <p:spPr/>
        <p:txBody>
          <a:bodyPr/>
          <a:lstStyle/>
          <a:p>
            <a:fld id="{64CEAB81-E33D-4C75-B31E-D928E126BB0A}" type="datetime1">
              <a:rPr lang="en-IN" smtClean="0"/>
              <a:t>28-05-2025</a:t>
            </a:fld>
            <a:endParaRPr lang="en-IN"/>
          </a:p>
        </p:txBody>
      </p:sp>
      <p:sp>
        <p:nvSpPr>
          <p:cNvPr id="6" name="Footer Placeholder 5">
            <a:extLst>
              <a:ext uri="{FF2B5EF4-FFF2-40B4-BE49-F238E27FC236}">
                <a16:creationId xmlns:a16="http://schemas.microsoft.com/office/drawing/2014/main" id="{E78A8E60-1F26-2CB7-7244-30C0D94BDC30}"/>
              </a:ext>
            </a:extLst>
          </p:cNvPr>
          <p:cNvSpPr>
            <a:spLocks noGrp="1"/>
          </p:cNvSpPr>
          <p:nvPr>
            <p:ph type="ftr" sz="quarter" idx="11"/>
          </p:nvPr>
        </p:nvSpPr>
        <p:spPr/>
        <p:txBody>
          <a:bodyPr/>
          <a:lstStyle/>
          <a:p>
            <a:r>
              <a:rPr lang="en-IN"/>
              <a:t>Enfold India May 2025</a:t>
            </a:r>
          </a:p>
        </p:txBody>
      </p:sp>
      <p:sp>
        <p:nvSpPr>
          <p:cNvPr id="7" name="Slide Number Placeholder 6">
            <a:extLst>
              <a:ext uri="{FF2B5EF4-FFF2-40B4-BE49-F238E27FC236}">
                <a16:creationId xmlns:a16="http://schemas.microsoft.com/office/drawing/2014/main" id="{0B78A618-5415-768F-59A9-F96523A8B9DF}"/>
              </a:ext>
            </a:extLst>
          </p:cNvPr>
          <p:cNvSpPr>
            <a:spLocks noGrp="1"/>
          </p:cNvSpPr>
          <p:nvPr>
            <p:ph type="sldNum" sz="quarter" idx="12"/>
          </p:nvPr>
        </p:nvSpPr>
        <p:spPr/>
        <p:txBody>
          <a:bodyPr/>
          <a:lstStyle/>
          <a:p>
            <a:fld id="{0BCE396B-49E4-4351-9D2C-F9AC65DFF791}" type="slidenum">
              <a:rPr lang="en-IN" smtClean="0"/>
              <a:t>‹#›</a:t>
            </a:fld>
            <a:endParaRPr lang="en-IN"/>
          </a:p>
        </p:txBody>
      </p:sp>
    </p:spTree>
    <p:extLst>
      <p:ext uri="{BB962C8B-B14F-4D97-AF65-F5344CB8AC3E}">
        <p14:creationId xmlns:p14="http://schemas.microsoft.com/office/powerpoint/2010/main" val="22931963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40EEAD-A3E2-F807-550E-B1670F8B855C}"/>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1CE252AE-0C89-B5EA-F19C-27689346B0E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35EC7DE-B0C7-D974-A1C3-B912516BF78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9B660E56-B05A-46EA-3456-FC0F546746D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92A50C7-F787-853B-BC40-6B71B6B8F7B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4518190B-67B8-800F-85D3-2AE7CF75EC17}"/>
              </a:ext>
            </a:extLst>
          </p:cNvPr>
          <p:cNvSpPr>
            <a:spLocks noGrp="1"/>
          </p:cNvSpPr>
          <p:nvPr>
            <p:ph type="dt" sz="half" idx="10"/>
          </p:nvPr>
        </p:nvSpPr>
        <p:spPr/>
        <p:txBody>
          <a:bodyPr/>
          <a:lstStyle/>
          <a:p>
            <a:fld id="{C42401F1-E3BB-4EBB-849F-8D9D5577A3FA}" type="datetime1">
              <a:rPr lang="en-IN" smtClean="0"/>
              <a:t>28-05-2025</a:t>
            </a:fld>
            <a:endParaRPr lang="en-IN"/>
          </a:p>
        </p:txBody>
      </p:sp>
      <p:sp>
        <p:nvSpPr>
          <p:cNvPr id="8" name="Footer Placeholder 7">
            <a:extLst>
              <a:ext uri="{FF2B5EF4-FFF2-40B4-BE49-F238E27FC236}">
                <a16:creationId xmlns:a16="http://schemas.microsoft.com/office/drawing/2014/main" id="{63817B49-1014-763D-56E3-72444401FDAA}"/>
              </a:ext>
            </a:extLst>
          </p:cNvPr>
          <p:cNvSpPr>
            <a:spLocks noGrp="1"/>
          </p:cNvSpPr>
          <p:nvPr>
            <p:ph type="ftr" sz="quarter" idx="11"/>
          </p:nvPr>
        </p:nvSpPr>
        <p:spPr/>
        <p:txBody>
          <a:bodyPr/>
          <a:lstStyle/>
          <a:p>
            <a:r>
              <a:rPr lang="en-IN"/>
              <a:t>Enfold India May 2025</a:t>
            </a:r>
          </a:p>
        </p:txBody>
      </p:sp>
      <p:sp>
        <p:nvSpPr>
          <p:cNvPr id="9" name="Slide Number Placeholder 8">
            <a:extLst>
              <a:ext uri="{FF2B5EF4-FFF2-40B4-BE49-F238E27FC236}">
                <a16:creationId xmlns:a16="http://schemas.microsoft.com/office/drawing/2014/main" id="{7F9609AD-1F71-01D8-BB31-70DA081FE6C8}"/>
              </a:ext>
            </a:extLst>
          </p:cNvPr>
          <p:cNvSpPr>
            <a:spLocks noGrp="1"/>
          </p:cNvSpPr>
          <p:nvPr>
            <p:ph type="sldNum" sz="quarter" idx="12"/>
          </p:nvPr>
        </p:nvSpPr>
        <p:spPr/>
        <p:txBody>
          <a:bodyPr/>
          <a:lstStyle/>
          <a:p>
            <a:fld id="{0BCE396B-49E4-4351-9D2C-F9AC65DFF791}" type="slidenum">
              <a:rPr lang="en-IN" smtClean="0"/>
              <a:t>‹#›</a:t>
            </a:fld>
            <a:endParaRPr lang="en-IN"/>
          </a:p>
        </p:txBody>
      </p:sp>
    </p:spTree>
    <p:extLst>
      <p:ext uri="{BB962C8B-B14F-4D97-AF65-F5344CB8AC3E}">
        <p14:creationId xmlns:p14="http://schemas.microsoft.com/office/powerpoint/2010/main" val="582249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FDCEDE-B11F-90AD-675A-F81C13CC6356}"/>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B8F2B15E-B8F2-C796-A865-94D86EDAD40B}"/>
              </a:ext>
            </a:extLst>
          </p:cNvPr>
          <p:cNvSpPr>
            <a:spLocks noGrp="1"/>
          </p:cNvSpPr>
          <p:nvPr>
            <p:ph type="dt" sz="half" idx="10"/>
          </p:nvPr>
        </p:nvSpPr>
        <p:spPr/>
        <p:txBody>
          <a:bodyPr/>
          <a:lstStyle/>
          <a:p>
            <a:fld id="{141E23BE-1FFD-4216-9F72-3C85F1BCDF72}" type="datetime1">
              <a:rPr lang="en-IN" smtClean="0"/>
              <a:t>28-05-2025</a:t>
            </a:fld>
            <a:endParaRPr lang="en-IN"/>
          </a:p>
        </p:txBody>
      </p:sp>
      <p:sp>
        <p:nvSpPr>
          <p:cNvPr id="4" name="Footer Placeholder 3">
            <a:extLst>
              <a:ext uri="{FF2B5EF4-FFF2-40B4-BE49-F238E27FC236}">
                <a16:creationId xmlns:a16="http://schemas.microsoft.com/office/drawing/2014/main" id="{A52B66BC-2819-6967-CD53-3F9EEBA3C115}"/>
              </a:ext>
            </a:extLst>
          </p:cNvPr>
          <p:cNvSpPr>
            <a:spLocks noGrp="1"/>
          </p:cNvSpPr>
          <p:nvPr>
            <p:ph type="ftr" sz="quarter" idx="11"/>
          </p:nvPr>
        </p:nvSpPr>
        <p:spPr/>
        <p:txBody>
          <a:bodyPr/>
          <a:lstStyle/>
          <a:p>
            <a:r>
              <a:rPr lang="en-IN"/>
              <a:t>Enfold India May 2025</a:t>
            </a:r>
          </a:p>
        </p:txBody>
      </p:sp>
      <p:sp>
        <p:nvSpPr>
          <p:cNvPr id="5" name="Slide Number Placeholder 4">
            <a:extLst>
              <a:ext uri="{FF2B5EF4-FFF2-40B4-BE49-F238E27FC236}">
                <a16:creationId xmlns:a16="http://schemas.microsoft.com/office/drawing/2014/main" id="{5780242C-303B-F9A8-2D37-4C4F6B820AB6}"/>
              </a:ext>
            </a:extLst>
          </p:cNvPr>
          <p:cNvSpPr>
            <a:spLocks noGrp="1"/>
          </p:cNvSpPr>
          <p:nvPr>
            <p:ph type="sldNum" sz="quarter" idx="12"/>
          </p:nvPr>
        </p:nvSpPr>
        <p:spPr/>
        <p:txBody>
          <a:bodyPr/>
          <a:lstStyle/>
          <a:p>
            <a:fld id="{0BCE396B-49E4-4351-9D2C-F9AC65DFF791}" type="slidenum">
              <a:rPr lang="en-IN" smtClean="0"/>
              <a:t>‹#›</a:t>
            </a:fld>
            <a:endParaRPr lang="en-IN"/>
          </a:p>
        </p:txBody>
      </p:sp>
    </p:spTree>
    <p:extLst>
      <p:ext uri="{BB962C8B-B14F-4D97-AF65-F5344CB8AC3E}">
        <p14:creationId xmlns:p14="http://schemas.microsoft.com/office/powerpoint/2010/main" val="41334207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BEE4A3C-5473-386D-CE12-BE0CDA40EB03}"/>
              </a:ext>
            </a:extLst>
          </p:cNvPr>
          <p:cNvSpPr>
            <a:spLocks noGrp="1"/>
          </p:cNvSpPr>
          <p:nvPr>
            <p:ph type="dt" sz="half" idx="10"/>
          </p:nvPr>
        </p:nvSpPr>
        <p:spPr/>
        <p:txBody>
          <a:bodyPr/>
          <a:lstStyle/>
          <a:p>
            <a:fld id="{B48B3C88-6090-4383-B950-BEC073653038}" type="datetime1">
              <a:rPr lang="en-IN" smtClean="0"/>
              <a:t>28-05-2025</a:t>
            </a:fld>
            <a:endParaRPr lang="en-IN"/>
          </a:p>
        </p:txBody>
      </p:sp>
      <p:sp>
        <p:nvSpPr>
          <p:cNvPr id="3" name="Footer Placeholder 2">
            <a:extLst>
              <a:ext uri="{FF2B5EF4-FFF2-40B4-BE49-F238E27FC236}">
                <a16:creationId xmlns:a16="http://schemas.microsoft.com/office/drawing/2014/main" id="{8B5F40F5-90F7-3FDC-5CA8-122B008F3440}"/>
              </a:ext>
            </a:extLst>
          </p:cNvPr>
          <p:cNvSpPr>
            <a:spLocks noGrp="1"/>
          </p:cNvSpPr>
          <p:nvPr>
            <p:ph type="ftr" sz="quarter" idx="11"/>
          </p:nvPr>
        </p:nvSpPr>
        <p:spPr/>
        <p:txBody>
          <a:bodyPr/>
          <a:lstStyle/>
          <a:p>
            <a:r>
              <a:rPr lang="en-IN"/>
              <a:t>Enfold India May 2025</a:t>
            </a:r>
          </a:p>
        </p:txBody>
      </p:sp>
      <p:sp>
        <p:nvSpPr>
          <p:cNvPr id="4" name="Slide Number Placeholder 3">
            <a:extLst>
              <a:ext uri="{FF2B5EF4-FFF2-40B4-BE49-F238E27FC236}">
                <a16:creationId xmlns:a16="http://schemas.microsoft.com/office/drawing/2014/main" id="{681ECFBC-4E22-16AA-7D96-0330DD707871}"/>
              </a:ext>
            </a:extLst>
          </p:cNvPr>
          <p:cNvSpPr>
            <a:spLocks noGrp="1"/>
          </p:cNvSpPr>
          <p:nvPr>
            <p:ph type="sldNum" sz="quarter" idx="12"/>
          </p:nvPr>
        </p:nvSpPr>
        <p:spPr/>
        <p:txBody>
          <a:bodyPr/>
          <a:lstStyle/>
          <a:p>
            <a:fld id="{0BCE396B-49E4-4351-9D2C-F9AC65DFF791}" type="slidenum">
              <a:rPr lang="en-IN" smtClean="0"/>
              <a:t>‹#›</a:t>
            </a:fld>
            <a:endParaRPr lang="en-IN"/>
          </a:p>
        </p:txBody>
      </p:sp>
    </p:spTree>
    <p:extLst>
      <p:ext uri="{BB962C8B-B14F-4D97-AF65-F5344CB8AC3E}">
        <p14:creationId xmlns:p14="http://schemas.microsoft.com/office/powerpoint/2010/main" val="1410541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23AB4A-971A-3C03-3AF7-02932C09D0C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5D518AD8-34EF-729F-9961-C4A8E9DCE46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93CC2789-8F03-3728-69CD-72C69421C67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58A7EBD-5864-0971-3750-4C4551D7B773}"/>
              </a:ext>
            </a:extLst>
          </p:cNvPr>
          <p:cNvSpPr>
            <a:spLocks noGrp="1"/>
          </p:cNvSpPr>
          <p:nvPr>
            <p:ph type="dt" sz="half" idx="10"/>
          </p:nvPr>
        </p:nvSpPr>
        <p:spPr/>
        <p:txBody>
          <a:bodyPr/>
          <a:lstStyle/>
          <a:p>
            <a:fld id="{A86AD12C-399B-4F26-B3B3-37F84C63528F}" type="datetime1">
              <a:rPr lang="en-IN" smtClean="0"/>
              <a:t>28-05-2025</a:t>
            </a:fld>
            <a:endParaRPr lang="en-IN"/>
          </a:p>
        </p:txBody>
      </p:sp>
      <p:sp>
        <p:nvSpPr>
          <p:cNvPr id="6" name="Footer Placeholder 5">
            <a:extLst>
              <a:ext uri="{FF2B5EF4-FFF2-40B4-BE49-F238E27FC236}">
                <a16:creationId xmlns:a16="http://schemas.microsoft.com/office/drawing/2014/main" id="{DFE83CFD-4191-7802-2115-8EFD5C852712}"/>
              </a:ext>
            </a:extLst>
          </p:cNvPr>
          <p:cNvSpPr>
            <a:spLocks noGrp="1"/>
          </p:cNvSpPr>
          <p:nvPr>
            <p:ph type="ftr" sz="quarter" idx="11"/>
          </p:nvPr>
        </p:nvSpPr>
        <p:spPr/>
        <p:txBody>
          <a:bodyPr/>
          <a:lstStyle/>
          <a:p>
            <a:r>
              <a:rPr lang="en-IN"/>
              <a:t>Enfold India May 2025</a:t>
            </a:r>
          </a:p>
        </p:txBody>
      </p:sp>
      <p:sp>
        <p:nvSpPr>
          <p:cNvPr id="7" name="Slide Number Placeholder 6">
            <a:extLst>
              <a:ext uri="{FF2B5EF4-FFF2-40B4-BE49-F238E27FC236}">
                <a16:creationId xmlns:a16="http://schemas.microsoft.com/office/drawing/2014/main" id="{EEC870A6-22A9-2BDD-DDC1-F452874E8C0A}"/>
              </a:ext>
            </a:extLst>
          </p:cNvPr>
          <p:cNvSpPr>
            <a:spLocks noGrp="1"/>
          </p:cNvSpPr>
          <p:nvPr>
            <p:ph type="sldNum" sz="quarter" idx="12"/>
          </p:nvPr>
        </p:nvSpPr>
        <p:spPr/>
        <p:txBody>
          <a:bodyPr/>
          <a:lstStyle/>
          <a:p>
            <a:fld id="{0BCE396B-49E4-4351-9D2C-F9AC65DFF791}" type="slidenum">
              <a:rPr lang="en-IN" smtClean="0"/>
              <a:t>‹#›</a:t>
            </a:fld>
            <a:endParaRPr lang="en-IN"/>
          </a:p>
        </p:txBody>
      </p:sp>
    </p:spTree>
    <p:extLst>
      <p:ext uri="{BB962C8B-B14F-4D97-AF65-F5344CB8AC3E}">
        <p14:creationId xmlns:p14="http://schemas.microsoft.com/office/powerpoint/2010/main" val="1874840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934DD5-4F77-3BE8-0A94-A9B9D855F96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3D373A09-6FA3-5DD7-AF70-AECEE2D1E07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774ABAB9-3532-2B52-2729-6AFEB7D64A0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D0D8B0C-5874-046B-262B-209DB5906121}"/>
              </a:ext>
            </a:extLst>
          </p:cNvPr>
          <p:cNvSpPr>
            <a:spLocks noGrp="1"/>
          </p:cNvSpPr>
          <p:nvPr>
            <p:ph type="dt" sz="half" idx="10"/>
          </p:nvPr>
        </p:nvSpPr>
        <p:spPr/>
        <p:txBody>
          <a:bodyPr/>
          <a:lstStyle/>
          <a:p>
            <a:fld id="{2278DA23-3A21-4588-BB73-9D0C0DCB48E6}" type="datetime1">
              <a:rPr lang="en-IN" smtClean="0"/>
              <a:t>28-05-2025</a:t>
            </a:fld>
            <a:endParaRPr lang="en-IN"/>
          </a:p>
        </p:txBody>
      </p:sp>
      <p:sp>
        <p:nvSpPr>
          <p:cNvPr id="6" name="Footer Placeholder 5">
            <a:extLst>
              <a:ext uri="{FF2B5EF4-FFF2-40B4-BE49-F238E27FC236}">
                <a16:creationId xmlns:a16="http://schemas.microsoft.com/office/drawing/2014/main" id="{CEA0B5CE-B865-1419-9B95-33E2DADD8F29}"/>
              </a:ext>
            </a:extLst>
          </p:cNvPr>
          <p:cNvSpPr>
            <a:spLocks noGrp="1"/>
          </p:cNvSpPr>
          <p:nvPr>
            <p:ph type="ftr" sz="quarter" idx="11"/>
          </p:nvPr>
        </p:nvSpPr>
        <p:spPr/>
        <p:txBody>
          <a:bodyPr/>
          <a:lstStyle/>
          <a:p>
            <a:r>
              <a:rPr lang="en-IN"/>
              <a:t>Enfold India May 2025</a:t>
            </a:r>
          </a:p>
        </p:txBody>
      </p:sp>
      <p:sp>
        <p:nvSpPr>
          <p:cNvPr id="7" name="Slide Number Placeholder 6">
            <a:extLst>
              <a:ext uri="{FF2B5EF4-FFF2-40B4-BE49-F238E27FC236}">
                <a16:creationId xmlns:a16="http://schemas.microsoft.com/office/drawing/2014/main" id="{65CCB241-0D61-D7A9-A049-10418FB3E133}"/>
              </a:ext>
            </a:extLst>
          </p:cNvPr>
          <p:cNvSpPr>
            <a:spLocks noGrp="1"/>
          </p:cNvSpPr>
          <p:nvPr>
            <p:ph type="sldNum" sz="quarter" idx="12"/>
          </p:nvPr>
        </p:nvSpPr>
        <p:spPr/>
        <p:txBody>
          <a:bodyPr/>
          <a:lstStyle/>
          <a:p>
            <a:fld id="{0BCE396B-49E4-4351-9D2C-F9AC65DFF791}" type="slidenum">
              <a:rPr lang="en-IN" smtClean="0"/>
              <a:t>‹#›</a:t>
            </a:fld>
            <a:endParaRPr lang="en-IN"/>
          </a:p>
        </p:txBody>
      </p:sp>
    </p:spTree>
    <p:extLst>
      <p:ext uri="{BB962C8B-B14F-4D97-AF65-F5344CB8AC3E}">
        <p14:creationId xmlns:p14="http://schemas.microsoft.com/office/powerpoint/2010/main" val="11335008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0B754D6-F8D8-C9E4-7613-27E516F1AA2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6CE2A751-EA2C-0855-C37D-FEAD20CA7FD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D0535837-5AE9-6775-EBFE-3E23C6E6FD4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68922EA-69B2-441F-B68D-931C2C098078}" type="datetime1">
              <a:rPr lang="en-IN" smtClean="0"/>
              <a:t>28-05-2025</a:t>
            </a:fld>
            <a:endParaRPr lang="en-IN"/>
          </a:p>
        </p:txBody>
      </p:sp>
      <p:sp>
        <p:nvSpPr>
          <p:cNvPr id="5" name="Footer Placeholder 4">
            <a:extLst>
              <a:ext uri="{FF2B5EF4-FFF2-40B4-BE49-F238E27FC236}">
                <a16:creationId xmlns:a16="http://schemas.microsoft.com/office/drawing/2014/main" id="{0FDEEE1F-99B8-75BB-BE62-325A301EB76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IN"/>
              <a:t>Enfold India May 2025</a:t>
            </a:r>
          </a:p>
        </p:txBody>
      </p:sp>
      <p:sp>
        <p:nvSpPr>
          <p:cNvPr id="6" name="Slide Number Placeholder 5">
            <a:extLst>
              <a:ext uri="{FF2B5EF4-FFF2-40B4-BE49-F238E27FC236}">
                <a16:creationId xmlns:a16="http://schemas.microsoft.com/office/drawing/2014/main" id="{A4B50458-72E5-E8CF-99E1-60FB924C24F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BCE396B-49E4-4351-9D2C-F9AC65DFF791}" type="slidenum">
              <a:rPr lang="en-IN" smtClean="0"/>
              <a:t>‹#›</a:t>
            </a:fld>
            <a:endParaRPr lang="en-IN"/>
          </a:p>
        </p:txBody>
      </p:sp>
    </p:spTree>
    <p:extLst>
      <p:ext uri="{BB962C8B-B14F-4D97-AF65-F5344CB8AC3E}">
        <p14:creationId xmlns:p14="http://schemas.microsoft.com/office/powerpoint/2010/main" val="24200737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mailto:arlene.Manoharan@enfoldindia.org"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hyperlink" Target="https://www.cacej.org/wp-content/uploads/2014/02/restorative-justice.png" TargetMode="External"/><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hyperlink" Target="https://www.youtube.com/watch?v=gJJxbn1VjYo" TargetMode="External"/><Relationship Id="rId2" Type="http://schemas.openxmlformats.org/officeDocument/2006/relationships/hyperlink" Target="https://www.youtube.com/watch?v=_obyZY4XzaI"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www.vox.com/first-person/2018/10/10/17953016/what-is-restorative-justice-definition-questions-circle"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hyperlink" Target="https://jemmuldoon.blogspot.com/2018/10/the-social-capital-window-of.html"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hyperlink" Target="https://www.iirp.edu/news/power-authority-and-restorative-practices"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hyperlink" Target="https://www.edutopia.org/sites/default/files/resources/stw-glenview-circles-keeper-handbook.pdf" TargetMode="Externa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hyperlink" Target="https://academic.oup.com/ojlr/article/5/1/94/1752338" TargetMode="External"/><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22.jpg"/></Relationships>
</file>

<file path=ppt/slides/_rels/slide47.xml.rels><?xml version="1.0" encoding="UTF-8" standalone="yes"?>
<Relationships xmlns="http://schemas.openxmlformats.org/package/2006/relationships"><Relationship Id="rId3" Type="http://schemas.openxmlformats.org/officeDocument/2006/relationships/hyperlink" Target="https://www.euforumrj.org/sites/default/files/2019-11/peacemaking_circle_handbook.pdf" TargetMode="External"/><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23.jp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hyperlink" Target="mailto:arlene.Manoharan@enfoldindia.org" TargetMode="Externa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44E137F-76B9-B697-F0D5-972C57E1A425}"/>
              </a:ext>
            </a:extLst>
          </p:cNvPr>
          <p:cNvSpPr>
            <a:spLocks noGrp="1"/>
          </p:cNvSpPr>
          <p:nvPr>
            <p:ph type="ctrTitle"/>
          </p:nvPr>
        </p:nvSpPr>
        <p:spPr>
          <a:xfrm>
            <a:off x="1524000" y="1122363"/>
            <a:ext cx="9438526" cy="1538644"/>
          </a:xfrm>
        </p:spPr>
        <p:txBody>
          <a:bodyPr>
            <a:normAutofit fontScale="90000"/>
          </a:bodyPr>
          <a:lstStyle/>
          <a:p>
            <a:r>
              <a:rPr lang="en-US" sz="4400" b="1" dirty="0"/>
              <a:t>Asserting Agency – Making a Difference</a:t>
            </a:r>
            <a:br>
              <a:rPr lang="en-US" sz="4000" b="1" dirty="0"/>
            </a:br>
            <a:br>
              <a:rPr lang="en-US" sz="4000" b="1" dirty="0"/>
            </a:br>
            <a:r>
              <a:rPr lang="en-US" sz="3600" b="1" dirty="0"/>
              <a:t>Introduction to Restorative Justice Practices </a:t>
            </a:r>
            <a:br>
              <a:rPr lang="en-US" sz="3600" b="1" dirty="0"/>
            </a:br>
            <a:r>
              <a:rPr lang="en-US" sz="3600" b="1" dirty="0"/>
              <a:t>-Experience of Restorative Circles </a:t>
            </a:r>
            <a:endParaRPr lang="en-IN" sz="3600" b="1" dirty="0"/>
          </a:p>
        </p:txBody>
      </p:sp>
      <p:sp>
        <p:nvSpPr>
          <p:cNvPr id="5" name="Subtitle 4">
            <a:extLst>
              <a:ext uri="{FF2B5EF4-FFF2-40B4-BE49-F238E27FC236}">
                <a16:creationId xmlns:a16="http://schemas.microsoft.com/office/drawing/2014/main" id="{272F281C-F33D-78E3-4F8F-8801BA2ACE9B}"/>
              </a:ext>
            </a:extLst>
          </p:cNvPr>
          <p:cNvSpPr>
            <a:spLocks noGrp="1"/>
          </p:cNvSpPr>
          <p:nvPr>
            <p:ph type="subTitle" idx="1"/>
          </p:nvPr>
        </p:nvSpPr>
        <p:spPr>
          <a:xfrm>
            <a:off x="575353" y="2784297"/>
            <a:ext cx="11034445" cy="3760341"/>
          </a:xfrm>
          <a:solidFill>
            <a:schemeClr val="accent1">
              <a:lumMod val="20000"/>
              <a:lumOff val="80000"/>
            </a:schemeClr>
          </a:solidFill>
        </p:spPr>
        <p:txBody>
          <a:bodyPr>
            <a:normAutofit/>
          </a:bodyPr>
          <a:lstStyle/>
          <a:p>
            <a:r>
              <a:rPr lang="en-US" dirty="0"/>
              <a:t>National Conference Co-organized by</a:t>
            </a:r>
          </a:p>
          <a:p>
            <a:r>
              <a:rPr lang="en-US" b="1" dirty="0"/>
              <a:t>Justice Coalition of Religious (JCOR) &amp; Indian Christian Women’s Movement (ICWM)</a:t>
            </a:r>
          </a:p>
          <a:p>
            <a:r>
              <a:rPr lang="en-US" sz="1800" dirty="0"/>
              <a:t>9-11 May 2025, </a:t>
            </a:r>
          </a:p>
          <a:p>
            <a:r>
              <a:rPr lang="en-US" sz="1800" dirty="0"/>
              <a:t>Indian Social Institute, Bangalore</a:t>
            </a:r>
          </a:p>
          <a:p>
            <a:pPr algn="l"/>
            <a:endParaRPr lang="en-US" dirty="0"/>
          </a:p>
          <a:p>
            <a:pPr algn="l"/>
            <a:r>
              <a:rPr lang="en-US" dirty="0"/>
              <a:t>By Arlene Manoharan</a:t>
            </a:r>
          </a:p>
          <a:p>
            <a:pPr algn="l"/>
            <a:r>
              <a:rPr lang="en-US" dirty="0"/>
              <a:t>Email: </a:t>
            </a:r>
            <a:r>
              <a:rPr lang="en-US" dirty="0">
                <a:hlinkClick r:id="rId2"/>
              </a:rPr>
              <a:t>arlene.Manoharan@enfoldindia.org</a:t>
            </a:r>
            <a:endParaRPr lang="en-US" dirty="0"/>
          </a:p>
          <a:p>
            <a:pPr algn="l"/>
            <a:endParaRPr lang="en-US" dirty="0"/>
          </a:p>
          <a:p>
            <a:endParaRPr lang="en-IN" dirty="0"/>
          </a:p>
        </p:txBody>
      </p:sp>
    </p:spTree>
    <p:extLst>
      <p:ext uri="{BB962C8B-B14F-4D97-AF65-F5344CB8AC3E}">
        <p14:creationId xmlns:p14="http://schemas.microsoft.com/office/powerpoint/2010/main" val="24772479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3" name="Google Shape;133;g2b644f38ce0_0_89"/>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000"/>
              </a:spcBef>
              <a:spcAft>
                <a:spcPts val="0"/>
              </a:spcAft>
              <a:buSzPts val="1800"/>
              <a:buNone/>
            </a:pPr>
            <a:endParaRPr/>
          </a:p>
        </p:txBody>
      </p:sp>
      <p:pic>
        <p:nvPicPr>
          <p:cNvPr id="134" name="Google Shape;134;g2b644f38ce0_0_89"/>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2" name="Slide Number Placeholder 1">
            <a:extLst>
              <a:ext uri="{FF2B5EF4-FFF2-40B4-BE49-F238E27FC236}">
                <a16:creationId xmlns:a16="http://schemas.microsoft.com/office/drawing/2014/main" id="{78B55A0B-4BEB-DE56-BBF9-E0820A5AF2A5}"/>
              </a:ext>
            </a:extLst>
          </p:cNvPr>
          <p:cNvSpPr>
            <a:spLocks noGrp="1"/>
          </p:cNvSpPr>
          <p:nvPr>
            <p:ph type="sldNum" sz="quarter" idx="12"/>
          </p:nvPr>
        </p:nvSpPr>
        <p:spPr/>
        <p:txBody>
          <a:bodyPr/>
          <a:lstStyle/>
          <a:p>
            <a:fld id="{0BCE396B-49E4-4351-9D2C-F9AC65DFF791}" type="slidenum">
              <a:rPr lang="en-IN" smtClean="0"/>
              <a:t>10</a:t>
            </a:fld>
            <a:endParaRPr lang="en-IN"/>
          </a:p>
        </p:txBody>
      </p:sp>
      <p:sp>
        <p:nvSpPr>
          <p:cNvPr id="3" name="Footer Placeholder 2">
            <a:extLst>
              <a:ext uri="{FF2B5EF4-FFF2-40B4-BE49-F238E27FC236}">
                <a16:creationId xmlns:a16="http://schemas.microsoft.com/office/drawing/2014/main" id="{C1D6F8C9-C7BA-94BA-C703-7AE4DAA73E48}"/>
              </a:ext>
            </a:extLst>
          </p:cNvPr>
          <p:cNvSpPr>
            <a:spLocks noGrp="1"/>
          </p:cNvSpPr>
          <p:nvPr>
            <p:ph type="ftr" sz="quarter" idx="11"/>
          </p:nvPr>
        </p:nvSpPr>
        <p:spPr/>
        <p:txBody>
          <a:bodyPr/>
          <a:lstStyle/>
          <a:p>
            <a:r>
              <a:rPr lang="en-IN"/>
              <a:t>Enfold India May 2025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Google Shape;156;g2b644f38ce0_0_109"/>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endParaRPr/>
          </a:p>
        </p:txBody>
      </p:sp>
      <p:sp>
        <p:nvSpPr>
          <p:cNvPr id="157" name="Google Shape;157;g2b644f38ce0_0_109"/>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000"/>
              </a:spcBef>
              <a:spcAft>
                <a:spcPts val="0"/>
              </a:spcAft>
              <a:buSzPts val="1800"/>
              <a:buNone/>
            </a:pPr>
            <a:endParaRPr/>
          </a:p>
        </p:txBody>
      </p:sp>
      <p:pic>
        <p:nvPicPr>
          <p:cNvPr id="158" name="Google Shape;158;g2b644f38ce0_0_109"/>
          <p:cNvPicPr preferRelativeResize="0"/>
          <p:nvPr/>
        </p:nvPicPr>
        <p:blipFill rotWithShape="1">
          <a:blip r:embed="rId3">
            <a:alphaModFix/>
          </a:blip>
          <a:srcRect/>
          <a:stretch/>
        </p:blipFill>
        <p:spPr>
          <a:xfrm>
            <a:off x="0" y="0"/>
            <a:ext cx="12013601" cy="6858000"/>
          </a:xfrm>
          <a:prstGeom prst="rect">
            <a:avLst/>
          </a:prstGeom>
          <a:noFill/>
          <a:ln>
            <a:noFill/>
          </a:ln>
        </p:spPr>
      </p:pic>
      <p:sp>
        <p:nvSpPr>
          <p:cNvPr id="2" name="Slide Number Placeholder 1">
            <a:extLst>
              <a:ext uri="{FF2B5EF4-FFF2-40B4-BE49-F238E27FC236}">
                <a16:creationId xmlns:a16="http://schemas.microsoft.com/office/drawing/2014/main" id="{EBB64EC8-4394-5F57-FAE4-E4BDFA4BC8C2}"/>
              </a:ext>
            </a:extLst>
          </p:cNvPr>
          <p:cNvSpPr>
            <a:spLocks noGrp="1"/>
          </p:cNvSpPr>
          <p:nvPr>
            <p:ph type="sldNum" sz="quarter" idx="12"/>
          </p:nvPr>
        </p:nvSpPr>
        <p:spPr/>
        <p:txBody>
          <a:bodyPr/>
          <a:lstStyle/>
          <a:p>
            <a:fld id="{0BCE396B-49E4-4351-9D2C-F9AC65DFF791}" type="slidenum">
              <a:rPr lang="en-IN" smtClean="0"/>
              <a:t>11</a:t>
            </a:fld>
            <a:endParaRPr lang="en-IN"/>
          </a:p>
        </p:txBody>
      </p:sp>
      <p:sp>
        <p:nvSpPr>
          <p:cNvPr id="3" name="Footer Placeholder 2">
            <a:extLst>
              <a:ext uri="{FF2B5EF4-FFF2-40B4-BE49-F238E27FC236}">
                <a16:creationId xmlns:a16="http://schemas.microsoft.com/office/drawing/2014/main" id="{EE07DA97-B5CA-9D8A-D611-EC22C77E2EFB}"/>
              </a:ext>
            </a:extLst>
          </p:cNvPr>
          <p:cNvSpPr>
            <a:spLocks noGrp="1"/>
          </p:cNvSpPr>
          <p:nvPr>
            <p:ph type="ftr" sz="quarter" idx="11"/>
          </p:nvPr>
        </p:nvSpPr>
        <p:spPr/>
        <p:txBody>
          <a:bodyPr/>
          <a:lstStyle/>
          <a:p>
            <a:r>
              <a:rPr lang="en-IN"/>
              <a:t>Enfold India May 2025</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00C67D6-52CB-E2FF-D4C6-208CD767324F}"/>
              </a:ext>
            </a:extLst>
          </p:cNvPr>
          <p:cNvSpPr>
            <a:spLocks noGrp="1"/>
          </p:cNvSpPr>
          <p:nvPr>
            <p:ph idx="1"/>
          </p:nvPr>
        </p:nvSpPr>
        <p:spPr>
          <a:xfrm>
            <a:off x="309081" y="777077"/>
            <a:ext cx="11044719" cy="5619963"/>
          </a:xfrm>
        </p:spPr>
        <p:txBody>
          <a:bodyPr>
            <a:normAutofit/>
          </a:bodyPr>
          <a:lstStyle/>
          <a:p>
            <a:r>
              <a:rPr lang="en-US" dirty="0"/>
              <a:t>Beyond the opening and closing ceremonies, the Circle itself is a </a:t>
            </a:r>
            <a:r>
              <a:rPr lang="en-US" b="1" dirty="0"/>
              <a:t>ritual</a:t>
            </a:r>
            <a:r>
              <a:rPr lang="en-US" dirty="0"/>
              <a:t> that communicates meaning. </a:t>
            </a:r>
            <a:r>
              <a:rPr lang="en-US" b="1" dirty="0"/>
              <a:t>Sitting in the round </a:t>
            </a:r>
            <a:r>
              <a:rPr lang="en-US" dirty="0"/>
              <a:t>says that everyone is included equally without regard to rank, status, or hierarchy. Shedding titles gives a further message of equality and of looking beyond outer roles to who we are in our hearts. Joining hands expresses community. The </a:t>
            </a:r>
            <a:r>
              <a:rPr lang="en-US" b="1" dirty="0"/>
              <a:t>opening</a:t>
            </a:r>
            <a:r>
              <a:rPr lang="en-US" dirty="0"/>
              <a:t> ceremony invites reflection and a spiritual sense of connectedness. The </a:t>
            </a:r>
            <a:r>
              <a:rPr lang="en-US" b="1" dirty="0"/>
              <a:t>talking piece </a:t>
            </a:r>
            <a:r>
              <a:rPr lang="en-US" dirty="0"/>
              <a:t>cultivates a capacity both to listen and to speak with respect. The </a:t>
            </a:r>
            <a:r>
              <a:rPr lang="en-US" b="1" dirty="0"/>
              <a:t>guidelines</a:t>
            </a:r>
            <a:r>
              <a:rPr lang="en-US" dirty="0"/>
              <a:t> convey shared ownership of the process and responsibility for its outcomes. And the </a:t>
            </a:r>
            <a:r>
              <a:rPr lang="en-US" b="1" dirty="0"/>
              <a:t>closing</a:t>
            </a:r>
            <a:r>
              <a:rPr lang="en-US" dirty="0"/>
              <a:t> ceremony inspires gratitude for the good achieved. </a:t>
            </a:r>
            <a:r>
              <a:rPr lang="en-US" b="1" dirty="0"/>
              <a:t>Together, these rituals create a secure space where we can share personal stories, express emotions, be honest, take risks, and seek solutions to very difficult issues</a:t>
            </a:r>
            <a:r>
              <a:rPr lang="en-US" dirty="0"/>
              <a:t>. </a:t>
            </a:r>
          </a:p>
          <a:p>
            <a:pPr lvl="2"/>
            <a:r>
              <a:rPr lang="en-US" sz="1400" dirty="0"/>
              <a:t>Kay Pranis, Barry Stuart, and Mark Wedge, Peacemaking Circles, 119. These authors from the US, Canada, and First Nations are long-time Circle practitioners and trainers. Circle Forward, 2020</a:t>
            </a:r>
          </a:p>
          <a:p>
            <a:endParaRPr lang="en-IN" dirty="0"/>
          </a:p>
        </p:txBody>
      </p:sp>
      <p:pic>
        <p:nvPicPr>
          <p:cNvPr id="4" name="Picture 3">
            <a:extLst>
              <a:ext uri="{FF2B5EF4-FFF2-40B4-BE49-F238E27FC236}">
                <a16:creationId xmlns:a16="http://schemas.microsoft.com/office/drawing/2014/main" id="{FB51F055-F2ED-A313-C57E-F3044F5D129A}"/>
              </a:ext>
            </a:extLst>
          </p:cNvPr>
          <p:cNvPicPr>
            <a:picLocks noChangeAspect="1"/>
          </p:cNvPicPr>
          <p:nvPr/>
        </p:nvPicPr>
        <p:blipFill>
          <a:blip r:embed="rId2"/>
          <a:stretch>
            <a:fillRect/>
          </a:stretch>
        </p:blipFill>
        <p:spPr>
          <a:xfrm>
            <a:off x="10719761" y="83134"/>
            <a:ext cx="1268078" cy="1005927"/>
          </a:xfrm>
          <a:prstGeom prst="rect">
            <a:avLst/>
          </a:prstGeom>
        </p:spPr>
      </p:pic>
      <p:pic>
        <p:nvPicPr>
          <p:cNvPr id="5" name="Picture 4">
            <a:extLst>
              <a:ext uri="{FF2B5EF4-FFF2-40B4-BE49-F238E27FC236}">
                <a16:creationId xmlns:a16="http://schemas.microsoft.com/office/drawing/2014/main" id="{5BA24BAC-96A9-4F55-124D-123198B2B55C}"/>
              </a:ext>
            </a:extLst>
          </p:cNvPr>
          <p:cNvPicPr>
            <a:picLocks noChangeAspect="1"/>
          </p:cNvPicPr>
          <p:nvPr/>
        </p:nvPicPr>
        <p:blipFill>
          <a:blip r:embed="rId3"/>
          <a:stretch>
            <a:fillRect/>
          </a:stretch>
        </p:blipFill>
        <p:spPr>
          <a:xfrm>
            <a:off x="155983" y="5600706"/>
            <a:ext cx="1347333" cy="1060796"/>
          </a:xfrm>
          <a:prstGeom prst="rect">
            <a:avLst/>
          </a:prstGeom>
        </p:spPr>
      </p:pic>
      <p:sp>
        <p:nvSpPr>
          <p:cNvPr id="2" name="Slide Number Placeholder 1">
            <a:extLst>
              <a:ext uri="{FF2B5EF4-FFF2-40B4-BE49-F238E27FC236}">
                <a16:creationId xmlns:a16="http://schemas.microsoft.com/office/drawing/2014/main" id="{64B6995A-8F3A-4129-3306-7C92BA0E33D2}"/>
              </a:ext>
            </a:extLst>
          </p:cNvPr>
          <p:cNvSpPr>
            <a:spLocks noGrp="1"/>
          </p:cNvSpPr>
          <p:nvPr>
            <p:ph type="sldNum" sz="quarter" idx="12"/>
          </p:nvPr>
        </p:nvSpPr>
        <p:spPr/>
        <p:txBody>
          <a:bodyPr/>
          <a:lstStyle/>
          <a:p>
            <a:fld id="{0BCE396B-49E4-4351-9D2C-F9AC65DFF791}" type="slidenum">
              <a:rPr lang="en-IN" smtClean="0"/>
              <a:t>12</a:t>
            </a:fld>
            <a:endParaRPr lang="en-IN"/>
          </a:p>
        </p:txBody>
      </p:sp>
      <p:sp>
        <p:nvSpPr>
          <p:cNvPr id="6" name="Footer Placeholder 5">
            <a:extLst>
              <a:ext uri="{FF2B5EF4-FFF2-40B4-BE49-F238E27FC236}">
                <a16:creationId xmlns:a16="http://schemas.microsoft.com/office/drawing/2014/main" id="{682F7ADA-9BF4-06F0-7413-695BA295A828}"/>
              </a:ext>
            </a:extLst>
          </p:cNvPr>
          <p:cNvSpPr>
            <a:spLocks noGrp="1"/>
          </p:cNvSpPr>
          <p:nvPr>
            <p:ph type="ftr" sz="quarter" idx="11"/>
          </p:nvPr>
        </p:nvSpPr>
        <p:spPr/>
        <p:txBody>
          <a:bodyPr/>
          <a:lstStyle/>
          <a:p>
            <a:r>
              <a:rPr lang="en-IN"/>
              <a:t>Enfold India May 2025</a:t>
            </a:r>
          </a:p>
        </p:txBody>
      </p:sp>
    </p:spTree>
    <p:extLst>
      <p:ext uri="{BB962C8B-B14F-4D97-AF65-F5344CB8AC3E}">
        <p14:creationId xmlns:p14="http://schemas.microsoft.com/office/powerpoint/2010/main" val="11688348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Google Shape;114;g2b644f38ce0_0_72"/>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1800"/>
              <a:buNone/>
            </a:pPr>
            <a:r>
              <a:rPr lang="en-US" dirty="0"/>
              <a:t>Restorative Practices Continuum</a:t>
            </a:r>
            <a:endParaRPr dirty="0"/>
          </a:p>
        </p:txBody>
      </p:sp>
      <p:sp>
        <p:nvSpPr>
          <p:cNvPr id="115" name="Google Shape;115;g2b644f38ce0_0_72"/>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000"/>
              </a:spcBef>
              <a:spcAft>
                <a:spcPts val="0"/>
              </a:spcAft>
              <a:buSzPts val="1800"/>
              <a:buNone/>
            </a:pPr>
            <a:endParaRPr/>
          </a:p>
        </p:txBody>
      </p:sp>
      <p:pic>
        <p:nvPicPr>
          <p:cNvPr id="116" name="Google Shape;116;g2b644f38ce0_0_72"/>
          <p:cNvPicPr preferRelativeResize="0"/>
          <p:nvPr/>
        </p:nvPicPr>
        <p:blipFill rotWithShape="1">
          <a:blip r:embed="rId3">
            <a:alphaModFix/>
          </a:blip>
          <a:srcRect/>
          <a:stretch/>
        </p:blipFill>
        <p:spPr>
          <a:xfrm>
            <a:off x="223825" y="1690825"/>
            <a:ext cx="11744325" cy="4762500"/>
          </a:xfrm>
          <a:prstGeom prst="rect">
            <a:avLst/>
          </a:prstGeom>
          <a:noFill/>
          <a:ln>
            <a:noFill/>
          </a:ln>
        </p:spPr>
      </p:pic>
      <p:sp>
        <p:nvSpPr>
          <p:cNvPr id="117" name="Google Shape;117;g2b644f38ce0_0_72"/>
          <p:cNvSpPr txBox="1"/>
          <p:nvPr/>
        </p:nvSpPr>
        <p:spPr>
          <a:xfrm>
            <a:off x="457200" y="6387825"/>
            <a:ext cx="10821600" cy="346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50"/>
              <a:buFont typeface="Arial"/>
              <a:buNone/>
            </a:pPr>
            <a:r>
              <a:rPr lang="en-US" sz="1050" b="0" i="0" u="none" strike="noStrike" cap="none">
                <a:solidFill>
                  <a:srgbClr val="0F0F0F"/>
                </a:solidFill>
                <a:latin typeface="Roboto"/>
                <a:ea typeface="Roboto"/>
                <a:cs typeface="Roboto"/>
                <a:sym typeface="Roboto"/>
              </a:rPr>
              <a:t>Created by: Bilphena Yahwon</a:t>
            </a:r>
            <a:endParaRPr sz="1400" b="0" i="0" u="none" strike="noStrike" cap="none">
              <a:solidFill>
                <a:srgbClr val="000000"/>
              </a:solidFill>
              <a:latin typeface="Garamond"/>
              <a:ea typeface="Garamond"/>
              <a:cs typeface="Garamond"/>
              <a:sym typeface="Garamond"/>
            </a:endParaRPr>
          </a:p>
        </p:txBody>
      </p:sp>
      <p:sp>
        <p:nvSpPr>
          <p:cNvPr id="2" name="Slide Number Placeholder 1">
            <a:extLst>
              <a:ext uri="{FF2B5EF4-FFF2-40B4-BE49-F238E27FC236}">
                <a16:creationId xmlns:a16="http://schemas.microsoft.com/office/drawing/2014/main" id="{7CF708BB-E5C5-4ABD-4074-0E54BAF021DA}"/>
              </a:ext>
            </a:extLst>
          </p:cNvPr>
          <p:cNvSpPr>
            <a:spLocks noGrp="1"/>
          </p:cNvSpPr>
          <p:nvPr>
            <p:ph type="sldNum" sz="quarter" idx="12"/>
          </p:nvPr>
        </p:nvSpPr>
        <p:spPr/>
        <p:txBody>
          <a:bodyPr/>
          <a:lstStyle/>
          <a:p>
            <a:fld id="{0BCE396B-49E4-4351-9D2C-F9AC65DFF791}" type="slidenum">
              <a:rPr lang="en-IN" smtClean="0"/>
              <a:t>13</a:t>
            </a:fld>
            <a:endParaRPr lang="en-IN"/>
          </a:p>
        </p:txBody>
      </p:sp>
      <p:sp>
        <p:nvSpPr>
          <p:cNvPr id="3" name="Footer Placeholder 2">
            <a:extLst>
              <a:ext uri="{FF2B5EF4-FFF2-40B4-BE49-F238E27FC236}">
                <a16:creationId xmlns:a16="http://schemas.microsoft.com/office/drawing/2014/main" id="{1F27E664-5C54-A504-5E67-E816D6865799}"/>
              </a:ext>
            </a:extLst>
          </p:cNvPr>
          <p:cNvSpPr>
            <a:spLocks noGrp="1"/>
          </p:cNvSpPr>
          <p:nvPr>
            <p:ph type="ftr" sz="quarter" idx="11"/>
          </p:nvPr>
        </p:nvSpPr>
        <p:spPr/>
        <p:txBody>
          <a:bodyPr/>
          <a:lstStyle/>
          <a:p>
            <a:r>
              <a:rPr lang="en-IN"/>
              <a:t>Enfold India May 2025</a:t>
            </a:r>
          </a:p>
        </p:txBody>
      </p:sp>
    </p:spTree>
    <p:extLst>
      <p:ext uri="{BB962C8B-B14F-4D97-AF65-F5344CB8AC3E}">
        <p14:creationId xmlns:p14="http://schemas.microsoft.com/office/powerpoint/2010/main" val="28014800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Google Shape;103;g2b644f38ce0_0_62"/>
          <p:cNvSpPr txBox="1">
            <a:spLocks noGrp="1"/>
          </p:cNvSpPr>
          <p:nvPr>
            <p:ph type="title"/>
          </p:nvPr>
        </p:nvSpPr>
        <p:spPr>
          <a:xfrm>
            <a:off x="839788"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endParaRPr/>
          </a:p>
        </p:txBody>
      </p:sp>
      <p:sp>
        <p:nvSpPr>
          <p:cNvPr id="104" name="Google Shape;104;g2b644f38ce0_0_62"/>
          <p:cNvSpPr txBox="1">
            <a:spLocks noGrp="1"/>
          </p:cNvSpPr>
          <p:nvPr>
            <p:ph type="body" idx="1"/>
          </p:nvPr>
        </p:nvSpPr>
        <p:spPr>
          <a:xfrm>
            <a:off x="839788" y="1681163"/>
            <a:ext cx="5157900" cy="8238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1000"/>
              </a:spcBef>
              <a:spcAft>
                <a:spcPts val="0"/>
              </a:spcAft>
              <a:buSzPts val="2400"/>
              <a:buNone/>
            </a:pPr>
            <a:endParaRPr/>
          </a:p>
        </p:txBody>
      </p:sp>
      <p:sp>
        <p:nvSpPr>
          <p:cNvPr id="105" name="Google Shape;105;g2b644f38ce0_0_62"/>
          <p:cNvSpPr txBox="1">
            <a:spLocks noGrp="1"/>
          </p:cNvSpPr>
          <p:nvPr>
            <p:ph type="body" idx="2"/>
          </p:nvPr>
        </p:nvSpPr>
        <p:spPr>
          <a:xfrm>
            <a:off x="839788" y="2505075"/>
            <a:ext cx="5157900" cy="36846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000"/>
              </a:spcBef>
              <a:spcAft>
                <a:spcPts val="0"/>
              </a:spcAft>
              <a:buSzPts val="1800"/>
              <a:buNone/>
            </a:pPr>
            <a:endParaRPr/>
          </a:p>
        </p:txBody>
      </p:sp>
      <p:sp>
        <p:nvSpPr>
          <p:cNvPr id="106" name="Google Shape;106;g2b644f38ce0_0_62"/>
          <p:cNvSpPr txBox="1">
            <a:spLocks noGrp="1"/>
          </p:cNvSpPr>
          <p:nvPr>
            <p:ph type="body" idx="3"/>
          </p:nvPr>
        </p:nvSpPr>
        <p:spPr>
          <a:xfrm>
            <a:off x="6172200" y="1681163"/>
            <a:ext cx="5183100" cy="8238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1000"/>
              </a:spcBef>
              <a:spcAft>
                <a:spcPts val="0"/>
              </a:spcAft>
              <a:buSzPts val="2400"/>
              <a:buNone/>
            </a:pPr>
            <a:endParaRPr/>
          </a:p>
        </p:txBody>
      </p:sp>
      <p:sp>
        <p:nvSpPr>
          <p:cNvPr id="107" name="Google Shape;107;g2b644f38ce0_0_62"/>
          <p:cNvSpPr txBox="1">
            <a:spLocks noGrp="1"/>
          </p:cNvSpPr>
          <p:nvPr>
            <p:ph type="body" idx="4"/>
          </p:nvPr>
        </p:nvSpPr>
        <p:spPr>
          <a:xfrm>
            <a:off x="6172200" y="2505075"/>
            <a:ext cx="5183100" cy="36846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000"/>
              </a:spcBef>
              <a:spcAft>
                <a:spcPts val="0"/>
              </a:spcAft>
              <a:buSzPts val="1800"/>
              <a:buNone/>
            </a:pPr>
            <a:endParaRPr/>
          </a:p>
        </p:txBody>
      </p:sp>
      <p:pic>
        <p:nvPicPr>
          <p:cNvPr id="108" name="Google Shape;108;g2b644f38ce0_0_62"/>
          <p:cNvPicPr preferRelativeResize="0"/>
          <p:nvPr/>
        </p:nvPicPr>
        <p:blipFill rotWithShape="1">
          <a:blip r:embed="rId3">
            <a:alphaModFix/>
          </a:blip>
          <a:srcRect/>
          <a:stretch/>
        </p:blipFill>
        <p:spPr>
          <a:xfrm>
            <a:off x="-98501" y="83625"/>
            <a:ext cx="12192000" cy="6858000"/>
          </a:xfrm>
          <a:prstGeom prst="rect">
            <a:avLst/>
          </a:prstGeom>
          <a:noFill/>
          <a:ln>
            <a:noFill/>
          </a:ln>
        </p:spPr>
      </p:pic>
      <p:sp>
        <p:nvSpPr>
          <p:cNvPr id="2" name="Slide Number Placeholder 1">
            <a:extLst>
              <a:ext uri="{FF2B5EF4-FFF2-40B4-BE49-F238E27FC236}">
                <a16:creationId xmlns:a16="http://schemas.microsoft.com/office/drawing/2014/main" id="{F7262984-F79E-7E48-092A-6CCF622CFC7E}"/>
              </a:ext>
            </a:extLst>
          </p:cNvPr>
          <p:cNvSpPr>
            <a:spLocks noGrp="1"/>
          </p:cNvSpPr>
          <p:nvPr>
            <p:ph type="sldNum" sz="quarter" idx="12"/>
          </p:nvPr>
        </p:nvSpPr>
        <p:spPr/>
        <p:txBody>
          <a:bodyPr/>
          <a:lstStyle/>
          <a:p>
            <a:fld id="{0BCE396B-49E4-4351-9D2C-F9AC65DFF791}" type="slidenum">
              <a:rPr lang="en-IN" smtClean="0"/>
              <a:t>14</a:t>
            </a:fld>
            <a:endParaRPr lang="en-IN"/>
          </a:p>
        </p:txBody>
      </p:sp>
      <p:sp>
        <p:nvSpPr>
          <p:cNvPr id="3" name="Footer Placeholder 2">
            <a:extLst>
              <a:ext uri="{FF2B5EF4-FFF2-40B4-BE49-F238E27FC236}">
                <a16:creationId xmlns:a16="http://schemas.microsoft.com/office/drawing/2014/main" id="{F1AF6C43-1414-81C4-37C0-052C19E234A1}"/>
              </a:ext>
            </a:extLst>
          </p:cNvPr>
          <p:cNvSpPr>
            <a:spLocks noGrp="1"/>
          </p:cNvSpPr>
          <p:nvPr>
            <p:ph type="ftr" sz="quarter" idx="11"/>
          </p:nvPr>
        </p:nvSpPr>
        <p:spPr/>
        <p:txBody>
          <a:bodyPr/>
          <a:lstStyle/>
          <a:p>
            <a:r>
              <a:rPr lang="en-IN"/>
              <a:t>Enfold India May 2025</a:t>
            </a:r>
          </a:p>
        </p:txBody>
      </p:sp>
    </p:spTree>
    <p:extLst>
      <p:ext uri="{BB962C8B-B14F-4D97-AF65-F5344CB8AC3E}">
        <p14:creationId xmlns:p14="http://schemas.microsoft.com/office/powerpoint/2010/main" val="23252610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A3FD327-0CB2-442A-9E41-C08724485DC5}"/>
              </a:ext>
            </a:extLst>
          </p:cNvPr>
          <p:cNvSpPr>
            <a:spLocks noGrp="1"/>
          </p:cNvSpPr>
          <p:nvPr>
            <p:ph type="body" idx="1"/>
          </p:nvPr>
        </p:nvSpPr>
        <p:spPr>
          <a:xfrm>
            <a:off x="0" y="960120"/>
            <a:ext cx="11990069" cy="5348609"/>
          </a:xfrm>
        </p:spPr>
        <p:txBody>
          <a:bodyPr/>
          <a:lstStyle/>
          <a:p>
            <a:pPr marL="203200" indent="0" algn="ctr">
              <a:buNone/>
            </a:pPr>
            <a:r>
              <a:rPr lang="en-IN" dirty="0"/>
              <a:t>What does the word ‘Restore’ mean?</a:t>
            </a:r>
          </a:p>
          <a:p>
            <a:pPr marL="203200" indent="0" algn="ctr">
              <a:buNone/>
            </a:pPr>
            <a:r>
              <a:rPr lang="en-IN" dirty="0"/>
              <a:t>What does the word mean in the context of life as a human being?</a:t>
            </a:r>
          </a:p>
          <a:p>
            <a:endParaRPr lang="en-IN" dirty="0"/>
          </a:p>
          <a:p>
            <a:endParaRPr lang="en-IN" dirty="0"/>
          </a:p>
        </p:txBody>
      </p:sp>
      <p:sp>
        <p:nvSpPr>
          <p:cNvPr id="4" name="Slide Number Placeholder 3">
            <a:extLst>
              <a:ext uri="{FF2B5EF4-FFF2-40B4-BE49-F238E27FC236}">
                <a16:creationId xmlns:a16="http://schemas.microsoft.com/office/drawing/2014/main" id="{BD41B7AA-B4E8-4E33-83A1-DE29AD6B6071}"/>
              </a:ext>
            </a:extLst>
          </p:cNvPr>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2000" b="1" smtClean="0">
                <a:solidFill>
                  <a:srgbClr val="F79635"/>
                </a:solidFill>
                <a:latin typeface="Cabin"/>
                <a:ea typeface="Cabin"/>
                <a:cs typeface="Cabin"/>
                <a:sym typeface="Cabin"/>
              </a:rPr>
              <a:pPr marL="0" marR="0" lvl="0" indent="0" algn="r" rtl="0">
                <a:spcBef>
                  <a:spcPts val="0"/>
                </a:spcBef>
                <a:buSzPct val="25000"/>
                <a:buNone/>
              </a:pPr>
              <a:t>15</a:t>
            </a:fld>
            <a:endParaRPr lang="en-US" sz="2000" b="1">
              <a:solidFill>
                <a:srgbClr val="F79635"/>
              </a:solidFill>
              <a:latin typeface="Cabin"/>
              <a:ea typeface="Cabin"/>
              <a:cs typeface="Cabin"/>
              <a:sym typeface="Cabin"/>
            </a:endParaRPr>
          </a:p>
        </p:txBody>
      </p:sp>
      <p:pic>
        <p:nvPicPr>
          <p:cNvPr id="5" name="Picture 4">
            <a:extLst>
              <a:ext uri="{FF2B5EF4-FFF2-40B4-BE49-F238E27FC236}">
                <a16:creationId xmlns:a16="http://schemas.microsoft.com/office/drawing/2014/main" id="{A4FD1119-F7AA-447C-98B7-D3FAF54F1BCF}"/>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3183254" y="2267336"/>
            <a:ext cx="5623560" cy="3028950"/>
          </a:xfrm>
          <a:prstGeom prst="rect">
            <a:avLst/>
          </a:prstGeom>
          <a:noFill/>
          <a:ln>
            <a:noFill/>
          </a:ln>
        </p:spPr>
      </p:pic>
      <p:sp>
        <p:nvSpPr>
          <p:cNvPr id="6" name="TextBox 5">
            <a:extLst>
              <a:ext uri="{FF2B5EF4-FFF2-40B4-BE49-F238E27FC236}">
                <a16:creationId xmlns:a16="http://schemas.microsoft.com/office/drawing/2014/main" id="{48C7123E-86BB-41BF-8FA0-D7D88FE7D697}"/>
              </a:ext>
            </a:extLst>
          </p:cNvPr>
          <p:cNvSpPr txBox="1"/>
          <p:nvPr/>
        </p:nvSpPr>
        <p:spPr>
          <a:xfrm>
            <a:off x="1111603" y="5759380"/>
            <a:ext cx="9384030" cy="276999"/>
          </a:xfrm>
          <a:prstGeom prst="rect">
            <a:avLst/>
          </a:prstGeom>
          <a:noFill/>
        </p:spPr>
        <p:txBody>
          <a:bodyPr wrap="square" rtlCol="0">
            <a:spAutoFit/>
          </a:bodyPr>
          <a:lstStyle/>
          <a:p>
            <a:pPr algn="ctr"/>
            <a:r>
              <a:rPr lang="en-IN" sz="1200" dirty="0"/>
              <a:t>Source: </a:t>
            </a:r>
            <a:r>
              <a:rPr lang="en-IN" sz="1200" dirty="0">
                <a:hlinkClick r:id="rId3"/>
              </a:rPr>
              <a:t>https://www.cacej.org/wp-content/uploads/2014/02/restorative-justice.png</a:t>
            </a:r>
            <a:endParaRPr lang="en-IN" sz="1200" dirty="0"/>
          </a:p>
        </p:txBody>
      </p:sp>
    </p:spTree>
    <p:extLst>
      <p:ext uri="{BB962C8B-B14F-4D97-AF65-F5344CB8AC3E}">
        <p14:creationId xmlns:p14="http://schemas.microsoft.com/office/powerpoint/2010/main" val="2492103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628C7A-44C5-4F09-80CC-5D5FFED45778}"/>
              </a:ext>
            </a:extLst>
          </p:cNvPr>
          <p:cNvSpPr>
            <a:spLocks noGrp="1"/>
          </p:cNvSpPr>
          <p:nvPr>
            <p:ph type="title"/>
          </p:nvPr>
        </p:nvSpPr>
        <p:spPr/>
        <p:txBody>
          <a:bodyPr/>
          <a:lstStyle/>
          <a:p>
            <a:pPr algn="ctr"/>
            <a:r>
              <a:rPr lang="en-IN" b="1" dirty="0">
                <a:solidFill>
                  <a:schemeClr val="accent1"/>
                </a:solidFill>
              </a:rPr>
              <a:t>‘What is Restorative Practices’?</a:t>
            </a:r>
            <a:br>
              <a:rPr lang="en-IN" b="1" dirty="0">
                <a:solidFill>
                  <a:schemeClr val="accent1"/>
                </a:solidFill>
              </a:rPr>
            </a:br>
            <a:r>
              <a:rPr lang="en-IN" b="1" dirty="0">
                <a:solidFill>
                  <a:schemeClr val="accent1"/>
                </a:solidFill>
              </a:rPr>
              <a:t>What are Restorative Approaches?</a:t>
            </a:r>
          </a:p>
        </p:txBody>
      </p:sp>
      <p:sp>
        <p:nvSpPr>
          <p:cNvPr id="3" name="Text Placeholder 2">
            <a:extLst>
              <a:ext uri="{FF2B5EF4-FFF2-40B4-BE49-F238E27FC236}">
                <a16:creationId xmlns:a16="http://schemas.microsoft.com/office/drawing/2014/main" id="{EBDAC31E-A13C-4E74-A4EB-45593F63CB01}"/>
              </a:ext>
            </a:extLst>
          </p:cNvPr>
          <p:cNvSpPr>
            <a:spLocks noGrp="1"/>
          </p:cNvSpPr>
          <p:nvPr>
            <p:ph type="body" idx="1"/>
          </p:nvPr>
        </p:nvSpPr>
        <p:spPr/>
        <p:txBody>
          <a:bodyPr/>
          <a:lstStyle/>
          <a:p>
            <a:pPr marL="203200" indent="0">
              <a:buNone/>
            </a:pPr>
            <a:endParaRPr lang="en-IN" dirty="0">
              <a:hlinkClick r:id="rId2">
                <a:extLst>
                  <a:ext uri="{A12FA001-AC4F-418D-AE19-62706E023703}">
                    <ahyp:hlinkClr xmlns:ahyp="http://schemas.microsoft.com/office/drawing/2018/hyperlinkcolor" val="tx"/>
                  </a:ext>
                </a:extLst>
              </a:hlinkClick>
            </a:endParaRPr>
          </a:p>
          <a:p>
            <a:endParaRPr lang="en-IN" dirty="0">
              <a:hlinkClick r:id="rId2">
                <a:extLst>
                  <a:ext uri="{A12FA001-AC4F-418D-AE19-62706E023703}">
                    <ahyp:hlinkClr xmlns:ahyp="http://schemas.microsoft.com/office/drawing/2018/hyperlinkcolor" val="tx"/>
                  </a:ext>
                </a:extLst>
              </a:hlinkClick>
            </a:endParaRPr>
          </a:p>
          <a:p>
            <a:r>
              <a:rPr lang="en-IN" dirty="0">
                <a:hlinkClick r:id="rId2">
                  <a:extLst>
                    <a:ext uri="{A12FA001-AC4F-418D-AE19-62706E023703}">
                      <ahyp:hlinkClr xmlns:ahyp="http://schemas.microsoft.com/office/drawing/2018/hyperlinkcolor" val="tx"/>
                    </a:ext>
                  </a:extLst>
                </a:hlinkClick>
              </a:rPr>
              <a:t>https://www.youtube.com/watch?v=_obyZY4XzaI</a:t>
            </a:r>
            <a:r>
              <a:rPr lang="en-IN" dirty="0"/>
              <a:t> (IIRP video 1.51 minutes)</a:t>
            </a:r>
          </a:p>
          <a:p>
            <a:r>
              <a:rPr lang="en-IN" dirty="0">
                <a:hlinkClick r:id="rId3"/>
              </a:rPr>
              <a:t>https://www.youtube.com/watch?v=gJJxbn1VjYo</a:t>
            </a:r>
            <a:r>
              <a:rPr lang="en-IN" dirty="0"/>
              <a:t> (Resolve Consultants – 2.19 minutes)</a:t>
            </a:r>
          </a:p>
          <a:p>
            <a:pPr marL="203200" indent="0">
              <a:buNone/>
            </a:pPr>
            <a:endParaRPr lang="en-IN" dirty="0"/>
          </a:p>
        </p:txBody>
      </p:sp>
      <p:sp>
        <p:nvSpPr>
          <p:cNvPr id="4" name="Slide Number Placeholder 3">
            <a:extLst>
              <a:ext uri="{FF2B5EF4-FFF2-40B4-BE49-F238E27FC236}">
                <a16:creationId xmlns:a16="http://schemas.microsoft.com/office/drawing/2014/main" id="{73592E97-A66A-45BC-870D-033B4D309A4D}"/>
              </a:ext>
            </a:extLst>
          </p:cNvPr>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2000" b="1" smtClean="0">
                <a:solidFill>
                  <a:srgbClr val="F79635"/>
                </a:solidFill>
                <a:latin typeface="Cabin"/>
                <a:ea typeface="Cabin"/>
                <a:cs typeface="Cabin"/>
                <a:sym typeface="Cabin"/>
              </a:rPr>
              <a:pPr marL="0" marR="0" lvl="0" indent="0" algn="r" rtl="0">
                <a:spcBef>
                  <a:spcPts val="0"/>
                </a:spcBef>
                <a:buSzPct val="25000"/>
                <a:buNone/>
              </a:pPr>
              <a:t>16</a:t>
            </a:fld>
            <a:endParaRPr lang="en-US" sz="2000" b="1">
              <a:solidFill>
                <a:srgbClr val="F79635"/>
              </a:solidFill>
              <a:latin typeface="Cabin"/>
              <a:ea typeface="Cabin"/>
              <a:cs typeface="Cabin"/>
              <a:sym typeface="Cabin"/>
            </a:endParaRPr>
          </a:p>
        </p:txBody>
      </p:sp>
      <p:sp>
        <p:nvSpPr>
          <p:cNvPr id="5" name="Footer Placeholder 4">
            <a:extLst>
              <a:ext uri="{FF2B5EF4-FFF2-40B4-BE49-F238E27FC236}">
                <a16:creationId xmlns:a16="http://schemas.microsoft.com/office/drawing/2014/main" id="{DCB24D2C-0C40-3405-99D1-0CF0DD1AD230}"/>
              </a:ext>
            </a:extLst>
          </p:cNvPr>
          <p:cNvSpPr>
            <a:spLocks noGrp="1"/>
          </p:cNvSpPr>
          <p:nvPr>
            <p:ph type="ftr" sz="quarter" idx="11"/>
          </p:nvPr>
        </p:nvSpPr>
        <p:spPr/>
        <p:txBody>
          <a:bodyPr/>
          <a:lstStyle/>
          <a:p>
            <a:r>
              <a:rPr lang="en-IN"/>
              <a:t>Enfold India May 2025</a:t>
            </a:r>
          </a:p>
        </p:txBody>
      </p:sp>
    </p:spTree>
    <p:extLst>
      <p:ext uri="{BB962C8B-B14F-4D97-AF65-F5344CB8AC3E}">
        <p14:creationId xmlns:p14="http://schemas.microsoft.com/office/powerpoint/2010/main" val="1673004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0" name="Google Shape;170;p2"/>
          <p:cNvSpPr txBox="1"/>
          <p:nvPr/>
        </p:nvSpPr>
        <p:spPr>
          <a:xfrm>
            <a:off x="685800" y="692150"/>
            <a:ext cx="10820400" cy="2696123"/>
          </a:xfrm>
          <a:prstGeom prst="rect">
            <a:avLst/>
          </a:prstGeom>
          <a:noFill/>
          <a:ln>
            <a:noFill/>
          </a:ln>
        </p:spPr>
        <p:txBody>
          <a:bodyPr spcFirstLastPara="1" wrap="square" lIns="0" tIns="0" rIns="0" bIns="0" anchor="t" anchorCtr="0">
            <a:spAutoFit/>
          </a:bodyPr>
          <a:lstStyle/>
          <a:p>
            <a:pPr marL="0" marR="0" lvl="0" indent="0" algn="l" rtl="0">
              <a:lnSpc>
                <a:spcPct val="120054"/>
              </a:lnSpc>
              <a:spcBef>
                <a:spcPts val="0"/>
              </a:spcBef>
              <a:spcAft>
                <a:spcPts val="0"/>
              </a:spcAft>
              <a:buClr>
                <a:srgbClr val="000000"/>
              </a:buClr>
              <a:buSzPts val="3650"/>
              <a:buFont typeface="Arial"/>
              <a:buNone/>
            </a:pPr>
            <a:r>
              <a:rPr lang="en-US" sz="3650" b="0" i="0" u="none" strike="noStrike" cap="none" dirty="0">
                <a:solidFill>
                  <a:srgbClr val="2A2A2A"/>
                </a:solidFill>
                <a:latin typeface="Garamond"/>
                <a:ea typeface="Garamond"/>
                <a:cs typeface="Garamond"/>
                <a:sym typeface="Garamond"/>
              </a:rPr>
              <a:t>A lot of what we know about </a:t>
            </a:r>
            <a:r>
              <a:rPr lang="en-US" sz="3650" b="1" i="0" u="none" strike="noStrike" cap="none" dirty="0">
                <a:solidFill>
                  <a:srgbClr val="399D4E"/>
                </a:solidFill>
                <a:latin typeface="Garamond"/>
                <a:ea typeface="Garamond"/>
                <a:cs typeface="Garamond"/>
                <a:sym typeface="Garamond"/>
              </a:rPr>
              <a:t>restorative justice</a:t>
            </a:r>
            <a:r>
              <a:rPr lang="en-US" sz="3650" b="1" i="0" u="none" strike="noStrike" cap="none" dirty="0">
                <a:solidFill>
                  <a:srgbClr val="2A2A2A"/>
                </a:solidFill>
                <a:latin typeface="Garamond"/>
                <a:ea typeface="Garamond"/>
                <a:cs typeface="Garamond"/>
                <a:sym typeface="Garamond"/>
              </a:rPr>
              <a:t> </a:t>
            </a:r>
            <a:r>
              <a:rPr lang="en-US" sz="3650" b="0" i="0" u="none" strike="noStrike" cap="none" dirty="0">
                <a:solidFill>
                  <a:srgbClr val="2A2A2A"/>
                </a:solidFill>
                <a:latin typeface="Garamond"/>
                <a:ea typeface="Garamond"/>
                <a:cs typeface="Garamond"/>
                <a:sym typeface="Garamond"/>
              </a:rPr>
              <a:t>arose in the mid-1970s in the US and Canada, out of disaffection for the criminal justice system and its inadequacy in ensuring justice.</a:t>
            </a:r>
            <a:endParaRPr sz="1400" b="0" i="0" u="none" strike="noStrike" cap="none" dirty="0">
              <a:solidFill>
                <a:srgbClr val="000000"/>
              </a:solidFill>
              <a:latin typeface="Garamond"/>
              <a:ea typeface="Garamond"/>
              <a:cs typeface="Garamond"/>
              <a:sym typeface="Garamond"/>
            </a:endParaRPr>
          </a:p>
        </p:txBody>
      </p:sp>
      <p:pic>
        <p:nvPicPr>
          <p:cNvPr id="171" name="Google Shape;171;p2"/>
          <p:cNvPicPr preferRelativeResize="0"/>
          <p:nvPr/>
        </p:nvPicPr>
        <p:blipFill rotWithShape="1">
          <a:blip r:embed="rId3">
            <a:alphaModFix/>
          </a:blip>
          <a:srcRect/>
          <a:stretch/>
        </p:blipFill>
        <p:spPr>
          <a:xfrm rot="2855122">
            <a:off x="8095240" y="3245373"/>
            <a:ext cx="1189489" cy="367255"/>
          </a:xfrm>
          <a:prstGeom prst="rect">
            <a:avLst/>
          </a:prstGeom>
          <a:noFill/>
          <a:ln>
            <a:noFill/>
          </a:ln>
        </p:spPr>
      </p:pic>
      <p:sp>
        <p:nvSpPr>
          <p:cNvPr id="172" name="Google Shape;172;p2"/>
          <p:cNvSpPr txBox="1"/>
          <p:nvPr/>
        </p:nvSpPr>
        <p:spPr>
          <a:xfrm>
            <a:off x="7203499" y="4422819"/>
            <a:ext cx="4550752" cy="1834092"/>
          </a:xfrm>
          <a:prstGeom prst="rect">
            <a:avLst/>
          </a:prstGeom>
          <a:noFill/>
          <a:ln>
            <a:noFill/>
          </a:ln>
        </p:spPr>
        <p:txBody>
          <a:bodyPr spcFirstLastPara="1" wrap="square" lIns="0" tIns="0" rIns="0" bIns="0" anchor="t" anchorCtr="0">
            <a:spAutoFit/>
          </a:bodyPr>
          <a:lstStyle/>
          <a:p>
            <a:pPr marL="0" marR="0" lvl="0" indent="0" algn="l" rtl="0">
              <a:lnSpc>
                <a:spcPct val="119975"/>
              </a:lnSpc>
              <a:spcBef>
                <a:spcPts val="0"/>
              </a:spcBef>
              <a:spcAft>
                <a:spcPts val="0"/>
              </a:spcAft>
              <a:buClr>
                <a:srgbClr val="000000"/>
              </a:buClr>
              <a:buSzPts val="2483"/>
              <a:buFont typeface="Arial"/>
              <a:buNone/>
            </a:pPr>
            <a:r>
              <a:rPr lang="en-US" sz="2483" b="0" i="0" u="none" strike="noStrike" cap="none" dirty="0">
                <a:solidFill>
                  <a:srgbClr val="2A2A2A"/>
                </a:solidFill>
                <a:latin typeface="Garamond"/>
                <a:ea typeface="Garamond"/>
                <a:cs typeface="Garamond"/>
                <a:sym typeface="Garamond"/>
              </a:rPr>
              <a:t>However, its </a:t>
            </a:r>
            <a:r>
              <a:rPr lang="en-US" sz="2483" b="1" i="0" u="none" strike="noStrike" cap="none" dirty="0">
                <a:solidFill>
                  <a:schemeClr val="accent6"/>
                </a:solidFill>
                <a:latin typeface="Garamond"/>
                <a:ea typeface="Garamond"/>
                <a:cs typeface="Garamond"/>
                <a:sym typeface="Garamond"/>
              </a:rPr>
              <a:t>roots can be found in various indigenous cultures and faith traditions</a:t>
            </a:r>
            <a:r>
              <a:rPr lang="en-US" sz="2483" b="0" i="0" u="none" strike="noStrike" cap="none" dirty="0">
                <a:solidFill>
                  <a:srgbClr val="2A2A2A"/>
                </a:solidFill>
                <a:latin typeface="Garamond"/>
                <a:ea typeface="Garamond"/>
                <a:cs typeface="Garamond"/>
                <a:sym typeface="Garamond"/>
              </a:rPr>
              <a:t> dating back centuries. </a:t>
            </a:r>
            <a:endParaRPr sz="1400" b="0" i="0" u="none" strike="noStrike" cap="none" dirty="0">
              <a:solidFill>
                <a:srgbClr val="000000"/>
              </a:solidFill>
              <a:latin typeface="Garamond"/>
              <a:ea typeface="Garamond"/>
              <a:cs typeface="Garamond"/>
              <a:sym typeface="Garamond"/>
            </a:endParaRPr>
          </a:p>
        </p:txBody>
      </p:sp>
      <p:pic>
        <p:nvPicPr>
          <p:cNvPr id="173" name="Google Shape;173;p2"/>
          <p:cNvPicPr preferRelativeResize="0"/>
          <p:nvPr/>
        </p:nvPicPr>
        <p:blipFill rotWithShape="1">
          <a:blip r:embed="rId3">
            <a:alphaModFix/>
          </a:blip>
          <a:srcRect/>
          <a:stretch/>
        </p:blipFill>
        <p:spPr>
          <a:xfrm rot="-9235126">
            <a:off x="5822644" y="5544757"/>
            <a:ext cx="1189489" cy="367255"/>
          </a:xfrm>
          <a:prstGeom prst="rect">
            <a:avLst/>
          </a:prstGeom>
          <a:noFill/>
          <a:ln>
            <a:noFill/>
          </a:ln>
        </p:spPr>
      </p:pic>
      <p:sp>
        <p:nvSpPr>
          <p:cNvPr id="174" name="Google Shape;174;p2"/>
          <p:cNvSpPr txBox="1"/>
          <p:nvPr/>
        </p:nvSpPr>
        <p:spPr>
          <a:xfrm>
            <a:off x="685801" y="3422650"/>
            <a:ext cx="5731500" cy="1757700"/>
          </a:xfrm>
          <a:prstGeom prst="rect">
            <a:avLst/>
          </a:prstGeom>
          <a:noFill/>
          <a:ln>
            <a:noFill/>
          </a:ln>
        </p:spPr>
        <p:txBody>
          <a:bodyPr spcFirstLastPara="1" wrap="square" lIns="0" tIns="0" rIns="0" bIns="0" anchor="t" anchorCtr="0">
            <a:spAutoFit/>
          </a:bodyPr>
          <a:lstStyle/>
          <a:p>
            <a:pPr marL="0" marR="0" lvl="0" indent="0" algn="l" rtl="0">
              <a:lnSpc>
                <a:spcPct val="119975"/>
              </a:lnSpc>
              <a:spcBef>
                <a:spcPts val="0"/>
              </a:spcBef>
              <a:spcAft>
                <a:spcPts val="0"/>
              </a:spcAft>
              <a:buClr>
                <a:srgbClr val="000000"/>
              </a:buClr>
              <a:buSzPts val="2483"/>
              <a:buFont typeface="Arial"/>
              <a:buNone/>
            </a:pPr>
            <a:r>
              <a:rPr lang="en-US" sz="2483" b="0" i="0" u="none" strike="noStrike" cap="none">
                <a:solidFill>
                  <a:srgbClr val="2A2A2A"/>
                </a:solidFill>
                <a:latin typeface="Garamond"/>
                <a:ea typeface="Garamond"/>
                <a:cs typeface="Garamond"/>
                <a:sym typeface="Garamond"/>
              </a:rPr>
              <a:t>For these communities, the principles of </a:t>
            </a:r>
            <a:r>
              <a:rPr lang="en-US" sz="2483" b="1" i="0" u="none" strike="noStrike" cap="none">
                <a:solidFill>
                  <a:srgbClr val="399D4E"/>
                </a:solidFill>
                <a:latin typeface="Garamond"/>
                <a:ea typeface="Garamond"/>
                <a:cs typeface="Garamond"/>
                <a:sym typeface="Garamond"/>
              </a:rPr>
              <a:t>balance</a:t>
            </a:r>
            <a:r>
              <a:rPr lang="en-US" sz="2483" b="0" i="0" u="none" strike="noStrike" cap="none">
                <a:solidFill>
                  <a:srgbClr val="2A2A2A"/>
                </a:solidFill>
                <a:latin typeface="Garamond"/>
                <a:ea typeface="Garamond"/>
                <a:cs typeface="Garamond"/>
                <a:sym typeface="Garamond"/>
              </a:rPr>
              <a:t> and </a:t>
            </a:r>
            <a:r>
              <a:rPr lang="en-US" sz="2483" b="1" i="0" u="none" strike="noStrike" cap="none">
                <a:solidFill>
                  <a:srgbClr val="399D4E"/>
                </a:solidFill>
                <a:latin typeface="Garamond"/>
                <a:ea typeface="Garamond"/>
                <a:cs typeface="Garamond"/>
                <a:sym typeface="Garamond"/>
              </a:rPr>
              <a:t>harmony</a:t>
            </a:r>
            <a:r>
              <a:rPr lang="en-US" sz="2483" b="1" i="0" u="none" strike="noStrike" cap="none">
                <a:solidFill>
                  <a:srgbClr val="2A2A2A"/>
                </a:solidFill>
                <a:latin typeface="Garamond"/>
                <a:ea typeface="Garamond"/>
                <a:cs typeface="Garamond"/>
                <a:sym typeface="Garamond"/>
              </a:rPr>
              <a:t> </a:t>
            </a:r>
            <a:r>
              <a:rPr lang="en-US" sz="2483" b="0" i="0" u="none" strike="noStrike" cap="none">
                <a:solidFill>
                  <a:srgbClr val="2A2A2A"/>
                </a:solidFill>
                <a:latin typeface="Garamond"/>
                <a:ea typeface="Garamond"/>
                <a:cs typeface="Garamond"/>
                <a:sym typeface="Garamond"/>
              </a:rPr>
              <a:t>were of utmost importance and the first priority of justice was </a:t>
            </a:r>
            <a:r>
              <a:rPr lang="en-US" sz="2483" b="1" i="0" u="none" strike="noStrike" cap="none">
                <a:solidFill>
                  <a:srgbClr val="399D4E"/>
                </a:solidFill>
                <a:latin typeface="Garamond"/>
                <a:ea typeface="Garamond"/>
                <a:cs typeface="Garamond"/>
                <a:sym typeface="Garamond"/>
              </a:rPr>
              <a:t>strengthening the community</a:t>
            </a:r>
            <a:r>
              <a:rPr lang="en-US" sz="2483" b="1" i="0" u="none" strike="noStrike" cap="none">
                <a:solidFill>
                  <a:srgbClr val="2A2A2A"/>
                </a:solidFill>
                <a:latin typeface="Garamond"/>
                <a:ea typeface="Garamond"/>
                <a:cs typeface="Garamond"/>
                <a:sym typeface="Garamond"/>
              </a:rPr>
              <a:t>.</a:t>
            </a:r>
            <a:endParaRPr sz="1400" b="1" i="0" u="none" strike="noStrike" cap="none">
              <a:solidFill>
                <a:srgbClr val="000000"/>
              </a:solidFill>
              <a:latin typeface="Garamond"/>
              <a:ea typeface="Garamond"/>
              <a:cs typeface="Garamond"/>
              <a:sym typeface="Garamond"/>
            </a:endParaRPr>
          </a:p>
        </p:txBody>
      </p:sp>
      <p:sp>
        <p:nvSpPr>
          <p:cNvPr id="2" name="Slide Number Placeholder 1">
            <a:extLst>
              <a:ext uri="{FF2B5EF4-FFF2-40B4-BE49-F238E27FC236}">
                <a16:creationId xmlns:a16="http://schemas.microsoft.com/office/drawing/2014/main" id="{A0B8684F-DF36-D809-D548-4FBD00FF8633}"/>
              </a:ext>
            </a:extLst>
          </p:cNvPr>
          <p:cNvSpPr>
            <a:spLocks noGrp="1"/>
          </p:cNvSpPr>
          <p:nvPr>
            <p:ph type="sldNum" sz="quarter" idx="12"/>
          </p:nvPr>
        </p:nvSpPr>
        <p:spPr/>
        <p:txBody>
          <a:bodyPr/>
          <a:lstStyle/>
          <a:p>
            <a:fld id="{0BCE396B-49E4-4351-9D2C-F9AC65DFF791}" type="slidenum">
              <a:rPr lang="en-IN" smtClean="0"/>
              <a:t>17</a:t>
            </a:fld>
            <a:endParaRPr lang="en-IN"/>
          </a:p>
        </p:txBody>
      </p:sp>
      <p:sp>
        <p:nvSpPr>
          <p:cNvPr id="3" name="Footer Placeholder 2">
            <a:extLst>
              <a:ext uri="{FF2B5EF4-FFF2-40B4-BE49-F238E27FC236}">
                <a16:creationId xmlns:a16="http://schemas.microsoft.com/office/drawing/2014/main" id="{C8C65D22-897E-20AC-9ADC-D4D436DD1899}"/>
              </a:ext>
            </a:extLst>
          </p:cNvPr>
          <p:cNvSpPr>
            <a:spLocks noGrp="1"/>
          </p:cNvSpPr>
          <p:nvPr>
            <p:ph type="ftr" sz="quarter" idx="11"/>
          </p:nvPr>
        </p:nvSpPr>
        <p:spPr/>
        <p:txBody>
          <a:bodyPr/>
          <a:lstStyle/>
          <a:p>
            <a:r>
              <a:rPr lang="en-IN"/>
              <a:t>Enfold India May 2025</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Google Shape;180;p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000"/>
              <a:buFont typeface="Arial"/>
              <a:buNone/>
            </a:pPr>
            <a:r>
              <a:rPr lang="en-US" sz="4000" b="1" dirty="0">
                <a:latin typeface="Garamond"/>
                <a:ea typeface="Garamond"/>
                <a:cs typeface="Garamond"/>
                <a:sym typeface="Garamond"/>
              </a:rPr>
              <a:t>Perspective on ‘offenders’ in the </a:t>
            </a:r>
            <a:br>
              <a:rPr lang="en-US" sz="4000" b="1" dirty="0">
                <a:latin typeface="Garamond"/>
                <a:ea typeface="Garamond"/>
                <a:cs typeface="Garamond"/>
                <a:sym typeface="Garamond"/>
              </a:rPr>
            </a:br>
            <a:r>
              <a:rPr lang="en-US" sz="4000" b="1" dirty="0">
                <a:latin typeface="Garamond"/>
                <a:ea typeface="Garamond"/>
                <a:cs typeface="Garamond"/>
                <a:sym typeface="Garamond"/>
              </a:rPr>
              <a:t>Navajo Peacemaking Process</a:t>
            </a:r>
            <a:endParaRPr dirty="0">
              <a:latin typeface="Garamond"/>
              <a:ea typeface="Garamond"/>
              <a:cs typeface="Garamond"/>
              <a:sym typeface="Garamond"/>
            </a:endParaRPr>
          </a:p>
        </p:txBody>
      </p:sp>
      <p:sp>
        <p:nvSpPr>
          <p:cNvPr id="181" name="Google Shape;181;p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114300" lvl="0" indent="0" algn="just" rtl="0">
              <a:lnSpc>
                <a:spcPct val="90000"/>
              </a:lnSpc>
              <a:spcBef>
                <a:spcPts val="0"/>
              </a:spcBef>
              <a:spcAft>
                <a:spcPts val="0"/>
              </a:spcAft>
              <a:buClr>
                <a:schemeClr val="dk1"/>
              </a:buClr>
              <a:buSzPts val="2800"/>
              <a:buNone/>
            </a:pPr>
            <a:r>
              <a:rPr lang="en-US" dirty="0">
                <a:latin typeface="Garamond"/>
                <a:ea typeface="Garamond"/>
                <a:cs typeface="Garamond"/>
                <a:sym typeface="Garamond"/>
              </a:rPr>
              <a:t>“When members of the Navajo Nation try to explain why people harm others, they say that </a:t>
            </a:r>
            <a:r>
              <a:rPr lang="en-US" b="1" dirty="0">
                <a:solidFill>
                  <a:schemeClr val="accent1"/>
                </a:solidFill>
                <a:latin typeface="Garamond"/>
                <a:ea typeface="Garamond"/>
                <a:cs typeface="Garamond"/>
                <a:sym typeface="Garamond"/>
              </a:rPr>
              <a:t>a person who does harm to another ‘acts as if he [sic] has no relatives’</a:t>
            </a:r>
            <a:r>
              <a:rPr lang="en-US" dirty="0">
                <a:solidFill>
                  <a:schemeClr val="accent1"/>
                </a:solidFill>
                <a:latin typeface="Garamond"/>
                <a:ea typeface="Garamond"/>
                <a:cs typeface="Garamond"/>
                <a:sym typeface="Garamond"/>
              </a:rPr>
              <a:t> </a:t>
            </a:r>
            <a:r>
              <a:rPr lang="en-US" dirty="0">
                <a:latin typeface="Garamond"/>
                <a:ea typeface="Garamond"/>
                <a:cs typeface="Garamond"/>
                <a:sym typeface="Garamond"/>
              </a:rPr>
              <a:t>(Yazzie 1998: 126; see Kaplan and Johnson 1964: 216–17). That is, </a:t>
            </a:r>
            <a:r>
              <a:rPr lang="en-US" b="1" dirty="0">
                <a:latin typeface="Garamond"/>
                <a:ea typeface="Garamond"/>
                <a:cs typeface="Garamond"/>
                <a:sym typeface="Garamond"/>
              </a:rPr>
              <a:t>the offending person has become so disconnected from the world around him, so disengaged from the people he lives and works with each day, that his acts no longer have a personal foundation</a:t>
            </a:r>
            <a:r>
              <a:rPr lang="en-US" dirty="0">
                <a:latin typeface="Garamond"/>
                <a:ea typeface="Garamond"/>
                <a:cs typeface="Garamond"/>
                <a:sym typeface="Garamond"/>
              </a:rPr>
              <a:t>.”</a:t>
            </a:r>
            <a:endParaRPr dirty="0">
              <a:latin typeface="Garamond"/>
              <a:ea typeface="Garamond"/>
              <a:cs typeface="Garamond"/>
              <a:sym typeface="Garamond"/>
            </a:endParaRPr>
          </a:p>
          <a:p>
            <a:pPr marL="114300" lvl="0" indent="0" algn="r" rtl="0">
              <a:lnSpc>
                <a:spcPct val="90000"/>
              </a:lnSpc>
              <a:spcBef>
                <a:spcPts val="1000"/>
              </a:spcBef>
              <a:spcAft>
                <a:spcPts val="0"/>
              </a:spcAft>
              <a:buClr>
                <a:schemeClr val="dk1"/>
              </a:buClr>
              <a:buSzPts val="1800"/>
              <a:buNone/>
            </a:pPr>
            <a:r>
              <a:rPr lang="en-US" sz="1800" dirty="0">
                <a:latin typeface="Garamond"/>
                <a:ea typeface="Garamond"/>
                <a:cs typeface="Garamond"/>
                <a:sym typeface="Garamond"/>
              </a:rPr>
              <a:t>Dennis Sullivan &amp; Larry Tifft, “Introduction: The healing dimension of restorative justice: a one-world body”, pp.1-16 at 1 in Sullivan &amp; Tifft, ed., Handbook of Restorative Justice - A Global Perspective (2006).</a:t>
            </a:r>
            <a:endParaRPr dirty="0">
              <a:latin typeface="Garamond"/>
              <a:ea typeface="Garamond"/>
              <a:cs typeface="Garamond"/>
              <a:sym typeface="Garamond"/>
            </a:endParaRPr>
          </a:p>
        </p:txBody>
      </p:sp>
      <p:sp>
        <p:nvSpPr>
          <p:cNvPr id="2" name="Slide Number Placeholder 1">
            <a:extLst>
              <a:ext uri="{FF2B5EF4-FFF2-40B4-BE49-F238E27FC236}">
                <a16:creationId xmlns:a16="http://schemas.microsoft.com/office/drawing/2014/main" id="{6C7C3A13-C259-083C-EC7A-CFD59CBF3A66}"/>
              </a:ext>
            </a:extLst>
          </p:cNvPr>
          <p:cNvSpPr>
            <a:spLocks noGrp="1"/>
          </p:cNvSpPr>
          <p:nvPr>
            <p:ph type="sldNum" sz="quarter" idx="12"/>
          </p:nvPr>
        </p:nvSpPr>
        <p:spPr/>
        <p:txBody>
          <a:bodyPr/>
          <a:lstStyle/>
          <a:p>
            <a:fld id="{0BCE396B-49E4-4351-9D2C-F9AC65DFF791}" type="slidenum">
              <a:rPr lang="en-IN" smtClean="0"/>
              <a:t>18</a:t>
            </a:fld>
            <a:endParaRPr lang="en-IN"/>
          </a:p>
        </p:txBody>
      </p:sp>
      <p:sp>
        <p:nvSpPr>
          <p:cNvPr id="3" name="Footer Placeholder 2">
            <a:extLst>
              <a:ext uri="{FF2B5EF4-FFF2-40B4-BE49-F238E27FC236}">
                <a16:creationId xmlns:a16="http://schemas.microsoft.com/office/drawing/2014/main" id="{FFAA2D20-2A50-7993-06A7-0844191DBBEE}"/>
              </a:ext>
            </a:extLst>
          </p:cNvPr>
          <p:cNvSpPr>
            <a:spLocks noGrp="1"/>
          </p:cNvSpPr>
          <p:nvPr>
            <p:ph type="ftr" sz="quarter" idx="11"/>
          </p:nvPr>
        </p:nvSpPr>
        <p:spPr/>
        <p:txBody>
          <a:bodyPr/>
          <a:lstStyle/>
          <a:p>
            <a:r>
              <a:rPr lang="en-IN"/>
              <a:t>Enfold India May 2025</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Google Shape;187;g2b644f38ce0_0_134"/>
          <p:cNvSpPr txBox="1"/>
          <p:nvPr/>
        </p:nvSpPr>
        <p:spPr>
          <a:xfrm>
            <a:off x="630382" y="947920"/>
            <a:ext cx="10388400" cy="1809341"/>
          </a:xfrm>
          <a:prstGeom prst="rect">
            <a:avLst/>
          </a:prstGeom>
          <a:noFill/>
          <a:ln>
            <a:noFill/>
          </a:ln>
        </p:spPr>
        <p:txBody>
          <a:bodyPr spcFirstLastPara="1" wrap="square" lIns="0" tIns="0" rIns="0" bIns="0" anchor="t" anchorCtr="0">
            <a:spAutoFit/>
          </a:bodyPr>
          <a:lstStyle/>
          <a:p>
            <a:pPr marL="0" marR="0" lvl="0" indent="0" algn="l" rtl="0">
              <a:lnSpc>
                <a:spcPct val="120055"/>
              </a:lnSpc>
              <a:spcBef>
                <a:spcPts val="0"/>
              </a:spcBef>
              <a:spcAft>
                <a:spcPts val="0"/>
              </a:spcAft>
              <a:buClr>
                <a:srgbClr val="000000"/>
              </a:buClr>
              <a:buSzPts val="3266"/>
              <a:buFont typeface="Arial"/>
              <a:buNone/>
            </a:pPr>
            <a:r>
              <a:rPr lang="en-US" sz="3266" b="0" i="0" u="none" strike="noStrike" cap="none" dirty="0">
                <a:solidFill>
                  <a:srgbClr val="2A2A2A"/>
                </a:solidFill>
                <a:latin typeface="Garamond"/>
                <a:ea typeface="Garamond"/>
                <a:cs typeface="Garamond"/>
                <a:sym typeface="Garamond"/>
              </a:rPr>
              <a:t>While conventional justice systems view crime as a </a:t>
            </a:r>
            <a:r>
              <a:rPr lang="en-US" sz="3266" b="1" i="0" u="none" strike="noStrike" cap="none" dirty="0">
                <a:solidFill>
                  <a:srgbClr val="2A2A2A"/>
                </a:solidFill>
                <a:latin typeface="Garamond"/>
                <a:ea typeface="Garamond"/>
                <a:cs typeface="Garamond"/>
                <a:sym typeface="Garamond"/>
              </a:rPr>
              <a:t>violation of the interests of the state</a:t>
            </a:r>
            <a:r>
              <a:rPr lang="en-US" sz="3266" b="0" i="0" u="none" strike="noStrike" cap="none" dirty="0">
                <a:solidFill>
                  <a:srgbClr val="2A2A2A"/>
                </a:solidFill>
                <a:latin typeface="Garamond"/>
                <a:ea typeface="Garamond"/>
                <a:cs typeface="Garamond"/>
                <a:sym typeface="Garamond"/>
              </a:rPr>
              <a:t>, and </a:t>
            </a:r>
            <a:r>
              <a:rPr lang="en-US" sz="3266" b="1" i="0" u="none" strike="noStrike" cap="none" dirty="0">
                <a:solidFill>
                  <a:srgbClr val="2A2A2A"/>
                </a:solidFill>
                <a:latin typeface="Garamond"/>
                <a:ea typeface="Garamond"/>
                <a:cs typeface="Garamond"/>
                <a:sym typeface="Garamond"/>
              </a:rPr>
              <a:t>professionals representing the state decide</a:t>
            </a:r>
            <a:r>
              <a:rPr lang="en-US" sz="3266" b="0" i="0" u="none" strike="noStrike" cap="none" dirty="0">
                <a:solidFill>
                  <a:srgbClr val="2A2A2A"/>
                </a:solidFill>
                <a:latin typeface="Garamond"/>
                <a:ea typeface="Garamond"/>
                <a:cs typeface="Garamond"/>
                <a:sym typeface="Garamond"/>
              </a:rPr>
              <a:t> what should be done about it... </a:t>
            </a:r>
            <a:endParaRPr sz="1400" b="0" i="0" u="none" strike="noStrike" cap="none" dirty="0">
              <a:solidFill>
                <a:srgbClr val="000000"/>
              </a:solidFill>
              <a:latin typeface="Garamond"/>
              <a:ea typeface="Garamond"/>
              <a:cs typeface="Garamond"/>
              <a:sym typeface="Garamond"/>
            </a:endParaRPr>
          </a:p>
        </p:txBody>
      </p:sp>
      <p:pic>
        <p:nvPicPr>
          <p:cNvPr id="188" name="Google Shape;188;g2b644f38ce0_0_134"/>
          <p:cNvPicPr preferRelativeResize="0"/>
          <p:nvPr/>
        </p:nvPicPr>
        <p:blipFill rotWithShape="1">
          <a:blip r:embed="rId3">
            <a:alphaModFix/>
          </a:blip>
          <a:srcRect/>
          <a:stretch/>
        </p:blipFill>
        <p:spPr>
          <a:xfrm rot="2855121">
            <a:off x="7069224" y="3245373"/>
            <a:ext cx="1189489" cy="367255"/>
          </a:xfrm>
          <a:prstGeom prst="rect">
            <a:avLst/>
          </a:prstGeom>
          <a:noFill/>
          <a:ln>
            <a:noFill/>
          </a:ln>
        </p:spPr>
      </p:pic>
      <p:sp>
        <p:nvSpPr>
          <p:cNvPr id="189" name="Google Shape;189;g2b644f38ce0_0_134"/>
          <p:cNvSpPr txBox="1"/>
          <p:nvPr/>
        </p:nvSpPr>
        <p:spPr>
          <a:xfrm>
            <a:off x="3129934" y="3991946"/>
            <a:ext cx="8769872" cy="1809341"/>
          </a:xfrm>
          <a:prstGeom prst="rect">
            <a:avLst/>
          </a:prstGeom>
          <a:noFill/>
          <a:ln>
            <a:noFill/>
          </a:ln>
        </p:spPr>
        <p:txBody>
          <a:bodyPr spcFirstLastPara="1" wrap="square" lIns="0" tIns="0" rIns="0" bIns="0" anchor="t" anchorCtr="0">
            <a:spAutoFit/>
          </a:bodyPr>
          <a:lstStyle/>
          <a:p>
            <a:pPr marL="0" marR="0" lvl="0" indent="0" algn="l" rtl="0">
              <a:lnSpc>
                <a:spcPct val="120055"/>
              </a:lnSpc>
              <a:spcBef>
                <a:spcPts val="0"/>
              </a:spcBef>
              <a:spcAft>
                <a:spcPts val="0"/>
              </a:spcAft>
              <a:buClr>
                <a:srgbClr val="000000"/>
              </a:buClr>
              <a:buSzPts val="3266"/>
              <a:buFont typeface="Arial"/>
              <a:buNone/>
            </a:pPr>
            <a:r>
              <a:rPr lang="en-US" sz="3266" b="1" i="0" u="none" strike="noStrike" cap="none" dirty="0">
                <a:solidFill>
                  <a:srgbClr val="2A2A2A"/>
                </a:solidFill>
                <a:latin typeface="Garamond"/>
                <a:ea typeface="Garamond"/>
                <a:cs typeface="Garamond"/>
                <a:sym typeface="Garamond"/>
              </a:rPr>
              <a:t>...restorative justice gives primacy to the interests of those most affected</a:t>
            </a:r>
            <a:r>
              <a:rPr lang="en-US" sz="3266" b="0" i="0" u="none" strike="noStrike" cap="none" dirty="0">
                <a:solidFill>
                  <a:srgbClr val="2A2A2A"/>
                </a:solidFill>
                <a:latin typeface="Garamond"/>
                <a:ea typeface="Garamond"/>
                <a:cs typeface="Garamond"/>
                <a:sym typeface="Garamond"/>
              </a:rPr>
              <a:t> - </a:t>
            </a:r>
            <a:r>
              <a:rPr lang="en-US" sz="3266" b="0" i="0" u="sng" strike="noStrike" cap="none" dirty="0">
                <a:solidFill>
                  <a:srgbClr val="2A2A2A"/>
                </a:solidFill>
                <a:latin typeface="Garamond"/>
                <a:ea typeface="Garamond"/>
                <a:cs typeface="Garamond"/>
                <a:sym typeface="Garamond"/>
              </a:rPr>
              <a:t>victims, offenders and their community</a:t>
            </a:r>
            <a:r>
              <a:rPr lang="en-US" sz="3266" b="0" i="0" u="none" strike="noStrike" cap="none" dirty="0">
                <a:solidFill>
                  <a:srgbClr val="2A2A2A"/>
                </a:solidFill>
                <a:latin typeface="Garamond"/>
                <a:ea typeface="Garamond"/>
                <a:cs typeface="Garamond"/>
                <a:sym typeface="Garamond"/>
              </a:rPr>
              <a:t> – and empowers them...</a:t>
            </a:r>
            <a:endParaRPr sz="1400" b="0" i="0" u="none" strike="noStrike" cap="none" dirty="0">
              <a:solidFill>
                <a:srgbClr val="000000"/>
              </a:solidFill>
              <a:latin typeface="Garamond"/>
              <a:ea typeface="Garamond"/>
              <a:cs typeface="Garamond"/>
              <a:sym typeface="Garamond"/>
            </a:endParaRPr>
          </a:p>
        </p:txBody>
      </p:sp>
      <p:sp>
        <p:nvSpPr>
          <p:cNvPr id="2" name="Slide Number Placeholder 1">
            <a:extLst>
              <a:ext uri="{FF2B5EF4-FFF2-40B4-BE49-F238E27FC236}">
                <a16:creationId xmlns:a16="http://schemas.microsoft.com/office/drawing/2014/main" id="{63148462-592A-2E94-BEB6-F7460030D91F}"/>
              </a:ext>
            </a:extLst>
          </p:cNvPr>
          <p:cNvSpPr>
            <a:spLocks noGrp="1"/>
          </p:cNvSpPr>
          <p:nvPr>
            <p:ph type="sldNum" sz="quarter" idx="12"/>
          </p:nvPr>
        </p:nvSpPr>
        <p:spPr/>
        <p:txBody>
          <a:bodyPr/>
          <a:lstStyle/>
          <a:p>
            <a:fld id="{0BCE396B-49E4-4351-9D2C-F9AC65DFF791}" type="slidenum">
              <a:rPr lang="en-IN" smtClean="0"/>
              <a:t>19</a:t>
            </a:fld>
            <a:endParaRPr lang="en-IN"/>
          </a:p>
        </p:txBody>
      </p:sp>
      <p:sp>
        <p:nvSpPr>
          <p:cNvPr id="3" name="Footer Placeholder 2">
            <a:extLst>
              <a:ext uri="{FF2B5EF4-FFF2-40B4-BE49-F238E27FC236}">
                <a16:creationId xmlns:a16="http://schemas.microsoft.com/office/drawing/2014/main" id="{CC6B7813-0793-C811-C4FE-A92168E10E3F}"/>
              </a:ext>
            </a:extLst>
          </p:cNvPr>
          <p:cNvSpPr>
            <a:spLocks noGrp="1"/>
          </p:cNvSpPr>
          <p:nvPr>
            <p:ph type="ftr" sz="quarter" idx="11"/>
          </p:nvPr>
        </p:nvSpPr>
        <p:spPr/>
        <p:txBody>
          <a:bodyPr/>
          <a:lstStyle/>
          <a:p>
            <a:r>
              <a:rPr lang="en-IN"/>
              <a:t>Enfold India May 2025</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6FE4D-C82D-7EF9-C89B-68E72473FFB2}"/>
              </a:ext>
            </a:extLst>
          </p:cNvPr>
          <p:cNvSpPr>
            <a:spLocks noGrp="1"/>
          </p:cNvSpPr>
          <p:nvPr>
            <p:ph type="title"/>
          </p:nvPr>
        </p:nvSpPr>
        <p:spPr/>
        <p:txBody>
          <a:bodyPr/>
          <a:lstStyle/>
          <a:p>
            <a:pPr algn="ctr"/>
            <a:r>
              <a:rPr lang="en-US" dirty="0">
                <a:solidFill>
                  <a:srgbClr val="0070C0"/>
                </a:solidFill>
              </a:rPr>
              <a:t>Community Building</a:t>
            </a:r>
            <a:endParaRPr lang="en-IN" dirty="0">
              <a:solidFill>
                <a:srgbClr val="0070C0"/>
              </a:solidFill>
            </a:endParaRPr>
          </a:p>
        </p:txBody>
      </p:sp>
      <p:sp>
        <p:nvSpPr>
          <p:cNvPr id="3" name="Content Placeholder 2">
            <a:extLst>
              <a:ext uri="{FF2B5EF4-FFF2-40B4-BE49-F238E27FC236}">
                <a16:creationId xmlns:a16="http://schemas.microsoft.com/office/drawing/2014/main" id="{490AE78A-4CE5-4D6A-5C86-00D4839567EC}"/>
              </a:ext>
            </a:extLst>
          </p:cNvPr>
          <p:cNvSpPr>
            <a:spLocks noGrp="1"/>
          </p:cNvSpPr>
          <p:nvPr>
            <p:ph idx="1"/>
          </p:nvPr>
        </p:nvSpPr>
        <p:spPr/>
        <p:txBody>
          <a:bodyPr/>
          <a:lstStyle/>
          <a:p>
            <a:pPr marL="0" indent="0">
              <a:buNone/>
            </a:pPr>
            <a:endParaRPr lang="en-IN" dirty="0"/>
          </a:p>
        </p:txBody>
      </p:sp>
      <p:pic>
        <p:nvPicPr>
          <p:cNvPr id="4" name="Picture 3">
            <a:extLst>
              <a:ext uri="{FF2B5EF4-FFF2-40B4-BE49-F238E27FC236}">
                <a16:creationId xmlns:a16="http://schemas.microsoft.com/office/drawing/2014/main" id="{9035C95E-733F-F82D-CFB1-B8FBF98DC497}"/>
              </a:ext>
            </a:extLst>
          </p:cNvPr>
          <p:cNvPicPr>
            <a:picLocks noChangeAspect="1"/>
          </p:cNvPicPr>
          <p:nvPr/>
        </p:nvPicPr>
        <p:blipFill>
          <a:blip r:embed="rId2"/>
          <a:stretch>
            <a:fillRect/>
          </a:stretch>
        </p:blipFill>
        <p:spPr>
          <a:xfrm>
            <a:off x="10836924" y="214652"/>
            <a:ext cx="1182727" cy="932769"/>
          </a:xfrm>
          <a:prstGeom prst="rect">
            <a:avLst/>
          </a:prstGeom>
        </p:spPr>
      </p:pic>
      <p:pic>
        <p:nvPicPr>
          <p:cNvPr id="5" name="Picture 4">
            <a:extLst>
              <a:ext uri="{FF2B5EF4-FFF2-40B4-BE49-F238E27FC236}">
                <a16:creationId xmlns:a16="http://schemas.microsoft.com/office/drawing/2014/main" id="{55072D86-6C94-D1D3-628B-261A9E47207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5706113"/>
            <a:ext cx="1344295" cy="1059815"/>
          </a:xfrm>
          <a:prstGeom prst="rect">
            <a:avLst/>
          </a:prstGeom>
          <a:noFill/>
          <a:ln>
            <a:noFill/>
          </a:ln>
        </p:spPr>
      </p:pic>
      <p:sp>
        <p:nvSpPr>
          <p:cNvPr id="6" name="Slide Number Placeholder 5">
            <a:extLst>
              <a:ext uri="{FF2B5EF4-FFF2-40B4-BE49-F238E27FC236}">
                <a16:creationId xmlns:a16="http://schemas.microsoft.com/office/drawing/2014/main" id="{29452CAB-37C7-997E-E102-031177E33C0D}"/>
              </a:ext>
            </a:extLst>
          </p:cNvPr>
          <p:cNvSpPr>
            <a:spLocks noGrp="1"/>
          </p:cNvSpPr>
          <p:nvPr>
            <p:ph type="sldNum" sz="quarter" idx="12"/>
          </p:nvPr>
        </p:nvSpPr>
        <p:spPr/>
        <p:txBody>
          <a:bodyPr/>
          <a:lstStyle/>
          <a:p>
            <a:fld id="{0BCE396B-49E4-4351-9D2C-F9AC65DFF791}" type="slidenum">
              <a:rPr lang="en-IN" smtClean="0"/>
              <a:t>2</a:t>
            </a:fld>
            <a:endParaRPr lang="en-IN"/>
          </a:p>
        </p:txBody>
      </p:sp>
      <p:sp>
        <p:nvSpPr>
          <p:cNvPr id="7" name="Footer Placeholder 6">
            <a:extLst>
              <a:ext uri="{FF2B5EF4-FFF2-40B4-BE49-F238E27FC236}">
                <a16:creationId xmlns:a16="http://schemas.microsoft.com/office/drawing/2014/main" id="{1DEE7A04-6FDB-E3C3-1CE1-770EB2DD3CD5}"/>
              </a:ext>
            </a:extLst>
          </p:cNvPr>
          <p:cNvSpPr>
            <a:spLocks noGrp="1"/>
          </p:cNvSpPr>
          <p:nvPr>
            <p:ph type="ftr" sz="quarter" idx="11"/>
          </p:nvPr>
        </p:nvSpPr>
        <p:spPr/>
        <p:txBody>
          <a:bodyPr/>
          <a:lstStyle/>
          <a:p>
            <a:r>
              <a:rPr lang="en-IN"/>
              <a:t>Enfold India May 2025</a:t>
            </a:r>
          </a:p>
        </p:txBody>
      </p:sp>
    </p:spTree>
    <p:extLst>
      <p:ext uri="{BB962C8B-B14F-4D97-AF65-F5344CB8AC3E}">
        <p14:creationId xmlns:p14="http://schemas.microsoft.com/office/powerpoint/2010/main" val="22021768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Google Shape;195;g2b644f38ce0_0_194"/>
          <p:cNvSpPr txBox="1">
            <a:spLocks noGrp="1"/>
          </p:cNvSpPr>
          <p:nvPr>
            <p:ph type="title"/>
          </p:nvPr>
        </p:nvSpPr>
        <p:spPr>
          <a:xfrm>
            <a:off x="159026" y="365125"/>
            <a:ext cx="11860696" cy="13257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000"/>
              <a:buFont typeface="Arial"/>
              <a:buNone/>
            </a:pPr>
            <a:r>
              <a:rPr lang="en-US" sz="4000" b="1" dirty="0">
                <a:solidFill>
                  <a:schemeClr val="accent1"/>
                </a:solidFill>
                <a:latin typeface="Garamond"/>
                <a:ea typeface="Garamond"/>
                <a:cs typeface="Garamond"/>
                <a:sym typeface="Garamond"/>
              </a:rPr>
              <a:t>How are people referred to in an RJ process?</a:t>
            </a:r>
            <a:endParaRPr dirty="0">
              <a:solidFill>
                <a:schemeClr val="accent1"/>
              </a:solidFill>
              <a:latin typeface="Garamond"/>
              <a:ea typeface="Garamond"/>
              <a:cs typeface="Garamond"/>
              <a:sym typeface="Garamond"/>
            </a:endParaRPr>
          </a:p>
        </p:txBody>
      </p:sp>
      <p:sp>
        <p:nvSpPr>
          <p:cNvPr id="196" name="Google Shape;196;g2b644f38ce0_0_194"/>
          <p:cNvSpPr txBox="1">
            <a:spLocks noGrp="1"/>
          </p:cNvSpPr>
          <p:nvPr>
            <p:ph type="body" idx="1"/>
          </p:nvPr>
        </p:nvSpPr>
        <p:spPr>
          <a:xfrm>
            <a:off x="838200" y="1471961"/>
            <a:ext cx="10515600" cy="4704864"/>
          </a:xfrm>
          <a:prstGeom prst="rect">
            <a:avLst/>
          </a:prstGeom>
          <a:noFill/>
          <a:ln>
            <a:noFill/>
          </a:ln>
        </p:spPr>
        <p:txBody>
          <a:bodyPr spcFirstLastPara="1" wrap="square" lIns="91425" tIns="45700" rIns="91425" bIns="45700" anchor="t" anchorCtr="0">
            <a:normAutofit/>
          </a:bodyPr>
          <a:lstStyle/>
          <a:p>
            <a:pPr marL="0" lvl="0" indent="0" algn="just" rtl="0">
              <a:lnSpc>
                <a:spcPct val="90000"/>
              </a:lnSpc>
              <a:spcBef>
                <a:spcPts val="0"/>
              </a:spcBef>
              <a:spcAft>
                <a:spcPts val="0"/>
              </a:spcAft>
              <a:buClr>
                <a:schemeClr val="dk1"/>
              </a:buClr>
              <a:buSzPts val="2400"/>
              <a:buNone/>
            </a:pPr>
            <a:r>
              <a:rPr lang="en-US" b="0" dirty="0">
                <a:latin typeface="Garamond"/>
                <a:ea typeface="Garamond"/>
                <a:cs typeface="Garamond"/>
                <a:sym typeface="Garamond"/>
              </a:rPr>
              <a:t>“In restorative justice, we </a:t>
            </a:r>
            <a:r>
              <a:rPr lang="en-US" b="1" dirty="0">
                <a:latin typeface="Garamond"/>
                <a:ea typeface="Garamond"/>
                <a:cs typeface="Garamond"/>
                <a:sym typeface="Garamond"/>
              </a:rPr>
              <a:t>avoid defining people by their behaviors and experiences with labels like “victim,” “offender,” and “perpetrator</a:t>
            </a:r>
            <a:r>
              <a:rPr lang="en-US" b="0" dirty="0">
                <a:latin typeface="Garamond"/>
                <a:ea typeface="Garamond"/>
                <a:cs typeface="Garamond"/>
                <a:sym typeface="Garamond"/>
              </a:rPr>
              <a:t>” </a:t>
            </a:r>
            <a:r>
              <a:rPr lang="en-US" b="1" dirty="0">
                <a:latin typeface="Garamond"/>
                <a:ea typeface="Garamond"/>
                <a:cs typeface="Garamond"/>
                <a:sym typeface="Garamond"/>
              </a:rPr>
              <a:t>because those terms deny that all people are capable of growth and change</a:t>
            </a:r>
            <a:r>
              <a:rPr lang="en-US" b="0" dirty="0">
                <a:latin typeface="Garamond"/>
                <a:ea typeface="Garamond"/>
                <a:cs typeface="Garamond"/>
                <a:sym typeface="Garamond"/>
              </a:rPr>
              <a:t>. Instead, </a:t>
            </a:r>
            <a:r>
              <a:rPr lang="en-US" dirty="0">
                <a:latin typeface="Garamond"/>
                <a:ea typeface="Garamond"/>
                <a:cs typeface="Garamond"/>
                <a:sym typeface="Garamond"/>
              </a:rPr>
              <a:t>we use the word “survivor” because it honors that a person is in the process of transcending something painful or unjust</a:t>
            </a:r>
            <a:r>
              <a:rPr lang="en-US" b="0" dirty="0">
                <a:latin typeface="Garamond"/>
                <a:ea typeface="Garamond"/>
                <a:cs typeface="Garamond"/>
                <a:sym typeface="Garamond"/>
              </a:rPr>
              <a:t>. We also </a:t>
            </a:r>
            <a:r>
              <a:rPr lang="en-US" b="1" dirty="0">
                <a:latin typeface="Garamond"/>
                <a:ea typeface="Garamond"/>
                <a:cs typeface="Garamond"/>
                <a:sym typeface="Garamond"/>
              </a:rPr>
              <a:t>use phrases like “the responsible person” or “the person who assaulted the survivor” to show that people are more than the worst thing they have ever done.”</a:t>
            </a:r>
            <a:endParaRPr b="1" dirty="0">
              <a:latin typeface="Garamond"/>
              <a:ea typeface="Garamond"/>
              <a:cs typeface="Garamond"/>
              <a:sym typeface="Garamond"/>
            </a:endParaRPr>
          </a:p>
          <a:p>
            <a:pPr marL="0" lvl="0" indent="0" algn="r" rtl="0">
              <a:lnSpc>
                <a:spcPct val="90000"/>
              </a:lnSpc>
              <a:spcBef>
                <a:spcPts val="1000"/>
              </a:spcBef>
              <a:spcAft>
                <a:spcPts val="0"/>
              </a:spcAft>
              <a:buClr>
                <a:schemeClr val="dk1"/>
              </a:buClr>
              <a:buSzPts val="1900"/>
              <a:buNone/>
            </a:pPr>
            <a:r>
              <a:rPr lang="en-US" sz="1900" b="0" dirty="0" err="1">
                <a:latin typeface="Garamond"/>
                <a:ea typeface="Garamond"/>
                <a:cs typeface="Garamond"/>
                <a:sym typeface="Garamond"/>
              </a:rPr>
              <a:t>sujatha</a:t>
            </a:r>
            <a:r>
              <a:rPr lang="en-US" sz="1900" b="0" dirty="0">
                <a:latin typeface="Garamond"/>
                <a:ea typeface="Garamond"/>
                <a:cs typeface="Garamond"/>
                <a:sym typeface="Garamond"/>
              </a:rPr>
              <a:t> </a:t>
            </a:r>
            <a:r>
              <a:rPr lang="en-US" sz="1900" b="0" dirty="0" err="1">
                <a:latin typeface="Garamond"/>
                <a:ea typeface="Garamond"/>
                <a:cs typeface="Garamond"/>
                <a:sym typeface="Garamond"/>
              </a:rPr>
              <a:t>baliga</a:t>
            </a:r>
            <a:r>
              <a:rPr lang="en-US" sz="1900" b="0" dirty="0">
                <a:latin typeface="Garamond"/>
                <a:ea typeface="Garamond"/>
                <a:cs typeface="Garamond"/>
                <a:sym typeface="Garamond"/>
              </a:rPr>
              <a:t>, “A different path for confronting sexual assault”, </a:t>
            </a:r>
            <a:r>
              <a:rPr lang="en-US" sz="1900" b="0" i="1" dirty="0">
                <a:latin typeface="Garamond"/>
                <a:ea typeface="Garamond"/>
                <a:cs typeface="Garamond"/>
                <a:sym typeface="Garamond"/>
              </a:rPr>
              <a:t>Vox, </a:t>
            </a:r>
            <a:r>
              <a:rPr lang="en-US" sz="1900" b="0" dirty="0">
                <a:latin typeface="Garamond"/>
                <a:ea typeface="Garamond"/>
                <a:cs typeface="Garamond"/>
                <a:sym typeface="Garamond"/>
              </a:rPr>
              <a:t>10 Oct 2018, </a:t>
            </a:r>
            <a:r>
              <a:rPr lang="en-US" sz="1900" b="0" u="sng" dirty="0">
                <a:solidFill>
                  <a:schemeClr val="hlink"/>
                </a:solidFill>
                <a:latin typeface="Garamond"/>
                <a:ea typeface="Garamond"/>
                <a:cs typeface="Garamond"/>
                <a:sym typeface="Garamond"/>
                <a:hlinkClick r:id="rId3"/>
              </a:rPr>
              <a:t>https://www.vox.com/first-person/2018/10/10/17953016/what-is-restorative-justice-definition-questions-circle</a:t>
            </a:r>
            <a:endParaRPr sz="1900" b="0" dirty="0">
              <a:latin typeface="Garamond"/>
              <a:ea typeface="Garamond"/>
              <a:cs typeface="Garamond"/>
              <a:sym typeface="Garamond"/>
            </a:endParaRPr>
          </a:p>
          <a:p>
            <a:pPr marL="228600" lvl="0" indent="-76200" algn="just" rtl="0">
              <a:lnSpc>
                <a:spcPct val="90000"/>
              </a:lnSpc>
              <a:spcBef>
                <a:spcPts val="1000"/>
              </a:spcBef>
              <a:spcAft>
                <a:spcPts val="0"/>
              </a:spcAft>
              <a:buClr>
                <a:schemeClr val="dk1"/>
              </a:buClr>
              <a:buSzPts val="2400"/>
              <a:buNone/>
            </a:pPr>
            <a:endParaRPr sz="2400" dirty="0">
              <a:latin typeface="Garamond"/>
              <a:ea typeface="Garamond"/>
              <a:cs typeface="Garamond"/>
              <a:sym typeface="Garamond"/>
            </a:endParaRPr>
          </a:p>
        </p:txBody>
      </p:sp>
      <p:sp>
        <p:nvSpPr>
          <p:cNvPr id="2" name="Slide Number Placeholder 1">
            <a:extLst>
              <a:ext uri="{FF2B5EF4-FFF2-40B4-BE49-F238E27FC236}">
                <a16:creationId xmlns:a16="http://schemas.microsoft.com/office/drawing/2014/main" id="{D43C3F1F-0C3C-80A0-6ECA-75D2DC8718D4}"/>
              </a:ext>
            </a:extLst>
          </p:cNvPr>
          <p:cNvSpPr>
            <a:spLocks noGrp="1"/>
          </p:cNvSpPr>
          <p:nvPr>
            <p:ph type="sldNum" sz="quarter" idx="12"/>
          </p:nvPr>
        </p:nvSpPr>
        <p:spPr/>
        <p:txBody>
          <a:bodyPr/>
          <a:lstStyle/>
          <a:p>
            <a:fld id="{0BCE396B-49E4-4351-9D2C-F9AC65DFF791}" type="slidenum">
              <a:rPr lang="en-IN" smtClean="0"/>
              <a:t>20</a:t>
            </a:fld>
            <a:endParaRPr lang="en-IN"/>
          </a:p>
        </p:txBody>
      </p:sp>
      <p:sp>
        <p:nvSpPr>
          <p:cNvPr id="3" name="Footer Placeholder 2">
            <a:extLst>
              <a:ext uri="{FF2B5EF4-FFF2-40B4-BE49-F238E27FC236}">
                <a16:creationId xmlns:a16="http://schemas.microsoft.com/office/drawing/2014/main" id="{423F4E10-B622-85DB-515B-BE2F25D2B7D6}"/>
              </a:ext>
            </a:extLst>
          </p:cNvPr>
          <p:cNvSpPr>
            <a:spLocks noGrp="1"/>
          </p:cNvSpPr>
          <p:nvPr>
            <p:ph type="ftr" sz="quarter" idx="11"/>
          </p:nvPr>
        </p:nvSpPr>
        <p:spPr/>
        <p:txBody>
          <a:bodyPr/>
          <a:lstStyle/>
          <a:p>
            <a:r>
              <a:rPr lang="en-IN"/>
              <a:t>Enfold India May 2025</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F35B863-7C4D-7CAB-B031-2B86F3F54A21}"/>
              </a:ext>
            </a:extLst>
          </p:cNvPr>
          <p:cNvPicPr>
            <a:picLocks noChangeAspect="1"/>
          </p:cNvPicPr>
          <p:nvPr/>
        </p:nvPicPr>
        <p:blipFill>
          <a:blip r:embed="rId2"/>
          <a:stretch>
            <a:fillRect/>
          </a:stretch>
        </p:blipFill>
        <p:spPr>
          <a:xfrm>
            <a:off x="3337873" y="0"/>
            <a:ext cx="5516253" cy="5259286"/>
          </a:xfrm>
          <a:prstGeom prst="rect">
            <a:avLst/>
          </a:prstGeom>
        </p:spPr>
      </p:pic>
      <p:sp>
        <p:nvSpPr>
          <p:cNvPr id="5" name="Title 1">
            <a:extLst>
              <a:ext uri="{FF2B5EF4-FFF2-40B4-BE49-F238E27FC236}">
                <a16:creationId xmlns:a16="http://schemas.microsoft.com/office/drawing/2014/main" id="{56D3EF84-96F0-275A-2887-5DCCDB40D163}"/>
              </a:ext>
            </a:extLst>
          </p:cNvPr>
          <p:cNvSpPr txBox="1">
            <a:spLocks/>
          </p:cNvSpPr>
          <p:nvPr/>
        </p:nvSpPr>
        <p:spPr>
          <a:xfrm>
            <a:off x="0" y="5069196"/>
            <a:ext cx="12192000" cy="1788804"/>
          </a:xfrm>
          <a:prstGeom prst="rect">
            <a:avLst/>
          </a:prstGeom>
          <a:solidFill>
            <a:schemeClr val="accent1">
              <a:lumMod val="20000"/>
              <a:lumOff val="80000"/>
            </a:scheme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2800" b="1" dirty="0"/>
          </a:p>
          <a:p>
            <a:pPr algn="ctr"/>
            <a:endParaRPr lang="en-US" sz="800" b="1" dirty="0"/>
          </a:p>
          <a:p>
            <a:pPr algn="ctr"/>
            <a:r>
              <a:rPr lang="en-US" sz="2800" b="1" dirty="0"/>
              <a:t>Restorative Justice/’Harm Circles’ </a:t>
            </a:r>
            <a:br>
              <a:rPr lang="en-US" sz="2800" b="1" dirty="0"/>
            </a:br>
            <a:r>
              <a:rPr lang="en-US" sz="2800" b="1" dirty="0"/>
              <a:t>-Centre created for prep work at Enfold Proactive Health Trust</a:t>
            </a:r>
          </a:p>
          <a:p>
            <a:pPr algn="ctr"/>
            <a:r>
              <a:rPr lang="en-US" sz="2800" b="1" dirty="0"/>
              <a:t>with a Person who caused Harm (incest) -a person who claims to be a </a:t>
            </a:r>
            <a:r>
              <a:rPr lang="en-US" sz="2800" b="1" i="1" dirty="0" err="1"/>
              <a:t>Sanatini</a:t>
            </a:r>
            <a:endParaRPr lang="en-US" sz="2800" b="1" i="1" dirty="0"/>
          </a:p>
          <a:p>
            <a:pPr algn="ctr"/>
            <a:endParaRPr lang="en-US" sz="2800" b="1" dirty="0"/>
          </a:p>
          <a:p>
            <a:pPr algn="ctr"/>
            <a:endParaRPr lang="en-IN" sz="2000" b="1" dirty="0"/>
          </a:p>
        </p:txBody>
      </p:sp>
      <p:sp>
        <p:nvSpPr>
          <p:cNvPr id="2" name="Slide Number Placeholder 1">
            <a:extLst>
              <a:ext uri="{FF2B5EF4-FFF2-40B4-BE49-F238E27FC236}">
                <a16:creationId xmlns:a16="http://schemas.microsoft.com/office/drawing/2014/main" id="{53836D1E-FB3F-1557-3CA7-7FC520AB8757}"/>
              </a:ext>
            </a:extLst>
          </p:cNvPr>
          <p:cNvSpPr>
            <a:spLocks noGrp="1"/>
          </p:cNvSpPr>
          <p:nvPr>
            <p:ph type="sldNum" sz="quarter" idx="12"/>
          </p:nvPr>
        </p:nvSpPr>
        <p:spPr/>
        <p:txBody>
          <a:bodyPr/>
          <a:lstStyle/>
          <a:p>
            <a:fld id="{0BCE396B-49E4-4351-9D2C-F9AC65DFF791}" type="slidenum">
              <a:rPr lang="en-IN" smtClean="0"/>
              <a:t>21</a:t>
            </a:fld>
            <a:endParaRPr lang="en-IN"/>
          </a:p>
        </p:txBody>
      </p:sp>
      <p:sp>
        <p:nvSpPr>
          <p:cNvPr id="3" name="Footer Placeholder 2">
            <a:extLst>
              <a:ext uri="{FF2B5EF4-FFF2-40B4-BE49-F238E27FC236}">
                <a16:creationId xmlns:a16="http://schemas.microsoft.com/office/drawing/2014/main" id="{341E14D6-8804-7A7E-17E6-40E918B7B786}"/>
              </a:ext>
            </a:extLst>
          </p:cNvPr>
          <p:cNvSpPr>
            <a:spLocks noGrp="1"/>
          </p:cNvSpPr>
          <p:nvPr>
            <p:ph type="ftr" sz="quarter" idx="11"/>
          </p:nvPr>
        </p:nvSpPr>
        <p:spPr/>
        <p:txBody>
          <a:bodyPr/>
          <a:lstStyle/>
          <a:p>
            <a:r>
              <a:rPr lang="en-IN"/>
              <a:t>Enfold India May 2025</a:t>
            </a:r>
          </a:p>
        </p:txBody>
      </p:sp>
    </p:spTree>
    <p:extLst>
      <p:ext uri="{BB962C8B-B14F-4D97-AF65-F5344CB8AC3E}">
        <p14:creationId xmlns:p14="http://schemas.microsoft.com/office/powerpoint/2010/main" val="3320595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041BCF5A-8D59-2C7B-49E6-7868EF63CACC}"/>
              </a:ext>
            </a:extLst>
          </p:cNvPr>
          <p:cNvCxnSpPr>
            <a:cxnSpLocks/>
          </p:cNvCxnSpPr>
          <p:nvPr/>
        </p:nvCxnSpPr>
        <p:spPr>
          <a:xfrm>
            <a:off x="2054087" y="278296"/>
            <a:ext cx="0" cy="5433391"/>
          </a:xfrm>
          <a:prstGeom prst="line">
            <a:avLst/>
          </a:prstGeom>
          <a:ln w="95250"/>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2AEC2407-FCD0-8E80-4B55-BDA29F38C918}"/>
              </a:ext>
            </a:extLst>
          </p:cNvPr>
          <p:cNvCxnSpPr>
            <a:cxnSpLocks/>
          </p:cNvCxnSpPr>
          <p:nvPr/>
        </p:nvCxnSpPr>
        <p:spPr>
          <a:xfrm flipH="1" flipV="1">
            <a:off x="2054087" y="5678556"/>
            <a:ext cx="6453809" cy="33131"/>
          </a:xfrm>
          <a:prstGeom prst="line">
            <a:avLst/>
          </a:prstGeom>
          <a:ln w="95250"/>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E1AC71E4-4171-48B5-43F5-99CFECC93A48}"/>
              </a:ext>
            </a:extLst>
          </p:cNvPr>
          <p:cNvSpPr txBox="1"/>
          <p:nvPr/>
        </p:nvSpPr>
        <p:spPr>
          <a:xfrm>
            <a:off x="2252869" y="5930347"/>
            <a:ext cx="6467061" cy="584775"/>
          </a:xfrm>
          <a:prstGeom prst="rect">
            <a:avLst/>
          </a:prstGeom>
          <a:noFill/>
        </p:spPr>
        <p:txBody>
          <a:bodyPr wrap="square" rtlCol="0">
            <a:spAutoFit/>
          </a:bodyPr>
          <a:lstStyle/>
          <a:p>
            <a:pPr algn="ctr"/>
            <a:r>
              <a:rPr lang="en-US" sz="3200" b="1" dirty="0"/>
              <a:t>Connection</a:t>
            </a:r>
            <a:endParaRPr lang="en-IN" sz="3200" b="1" dirty="0"/>
          </a:p>
        </p:txBody>
      </p:sp>
      <p:sp>
        <p:nvSpPr>
          <p:cNvPr id="13" name="TextBox 12">
            <a:extLst>
              <a:ext uri="{FF2B5EF4-FFF2-40B4-BE49-F238E27FC236}">
                <a16:creationId xmlns:a16="http://schemas.microsoft.com/office/drawing/2014/main" id="{AFFD4618-7AB8-2C57-2959-6378623DE1C3}"/>
              </a:ext>
            </a:extLst>
          </p:cNvPr>
          <p:cNvSpPr txBox="1"/>
          <p:nvPr/>
        </p:nvSpPr>
        <p:spPr>
          <a:xfrm>
            <a:off x="627198" y="493643"/>
            <a:ext cx="1169551" cy="5002695"/>
          </a:xfrm>
          <a:prstGeom prst="rect">
            <a:avLst/>
          </a:prstGeom>
          <a:noFill/>
        </p:spPr>
        <p:txBody>
          <a:bodyPr vert="eaVert" wrap="square" rtlCol="0">
            <a:spAutoFit/>
          </a:bodyPr>
          <a:lstStyle/>
          <a:p>
            <a:pPr algn="ctr"/>
            <a:r>
              <a:rPr lang="en-US" sz="3200" b="1" dirty="0"/>
              <a:t>Challenge</a:t>
            </a:r>
          </a:p>
          <a:p>
            <a:pPr algn="ctr"/>
            <a:r>
              <a:rPr lang="en-US" sz="3200" dirty="0"/>
              <a:t>(Control)</a:t>
            </a:r>
            <a:endParaRPr lang="en-IN" sz="3200" dirty="0"/>
          </a:p>
        </p:txBody>
      </p:sp>
      <p:sp>
        <p:nvSpPr>
          <p:cNvPr id="14" name="TextBox 13">
            <a:extLst>
              <a:ext uri="{FF2B5EF4-FFF2-40B4-BE49-F238E27FC236}">
                <a16:creationId xmlns:a16="http://schemas.microsoft.com/office/drawing/2014/main" id="{48C1BDA4-3CF5-932D-BECC-28CF581BCA18}"/>
              </a:ext>
            </a:extLst>
          </p:cNvPr>
          <p:cNvSpPr txBox="1"/>
          <p:nvPr/>
        </p:nvSpPr>
        <p:spPr>
          <a:xfrm>
            <a:off x="1440635" y="201255"/>
            <a:ext cx="484783" cy="584775"/>
          </a:xfrm>
          <a:prstGeom prst="rect">
            <a:avLst/>
          </a:prstGeom>
          <a:noFill/>
        </p:spPr>
        <p:txBody>
          <a:bodyPr wrap="square" rtlCol="0">
            <a:spAutoFit/>
          </a:bodyPr>
          <a:lstStyle/>
          <a:p>
            <a:r>
              <a:rPr lang="en-US" sz="3200" b="1" dirty="0"/>
              <a:t>5</a:t>
            </a:r>
            <a:endParaRPr lang="en-IN" sz="3200" b="1" dirty="0"/>
          </a:p>
        </p:txBody>
      </p:sp>
      <p:sp>
        <p:nvSpPr>
          <p:cNvPr id="15" name="TextBox 14">
            <a:extLst>
              <a:ext uri="{FF2B5EF4-FFF2-40B4-BE49-F238E27FC236}">
                <a16:creationId xmlns:a16="http://schemas.microsoft.com/office/drawing/2014/main" id="{910C3A33-FD30-2002-4776-AC7D8DD4EB15}"/>
              </a:ext>
            </a:extLst>
          </p:cNvPr>
          <p:cNvSpPr txBox="1"/>
          <p:nvPr/>
        </p:nvSpPr>
        <p:spPr>
          <a:xfrm>
            <a:off x="8507896" y="5711687"/>
            <a:ext cx="484783" cy="584775"/>
          </a:xfrm>
          <a:prstGeom prst="rect">
            <a:avLst/>
          </a:prstGeom>
          <a:noFill/>
        </p:spPr>
        <p:txBody>
          <a:bodyPr wrap="square" rtlCol="0">
            <a:spAutoFit/>
          </a:bodyPr>
          <a:lstStyle/>
          <a:p>
            <a:r>
              <a:rPr lang="en-US" sz="3200" b="1" dirty="0"/>
              <a:t>5</a:t>
            </a:r>
            <a:endParaRPr lang="en-IN" sz="3200" b="1" dirty="0"/>
          </a:p>
        </p:txBody>
      </p:sp>
      <p:sp>
        <p:nvSpPr>
          <p:cNvPr id="16" name="TextBox 15">
            <a:extLst>
              <a:ext uri="{FF2B5EF4-FFF2-40B4-BE49-F238E27FC236}">
                <a16:creationId xmlns:a16="http://schemas.microsoft.com/office/drawing/2014/main" id="{5D9D9427-A8ED-A0F5-004A-CEB3C60A1EE7}"/>
              </a:ext>
            </a:extLst>
          </p:cNvPr>
          <p:cNvSpPr txBox="1"/>
          <p:nvPr/>
        </p:nvSpPr>
        <p:spPr>
          <a:xfrm>
            <a:off x="8643252" y="0"/>
            <a:ext cx="3495367" cy="2677656"/>
          </a:xfrm>
          <a:prstGeom prst="rect">
            <a:avLst/>
          </a:prstGeom>
          <a:solidFill>
            <a:schemeClr val="bg2">
              <a:lumMod val="90000"/>
            </a:schemeClr>
          </a:solidFill>
        </p:spPr>
        <p:txBody>
          <a:bodyPr wrap="square" rtlCol="0">
            <a:spAutoFit/>
          </a:bodyPr>
          <a:lstStyle/>
          <a:p>
            <a:pPr algn="ctr"/>
            <a:r>
              <a:rPr lang="en-US" sz="2800" b="1" dirty="0"/>
              <a:t>Self-Reflection </a:t>
            </a:r>
          </a:p>
          <a:p>
            <a:pPr marL="342900" indent="-342900">
              <a:buAutoNum type="arabicPeriod"/>
            </a:pPr>
            <a:r>
              <a:rPr lang="en-US" sz="2800" dirty="0"/>
              <a:t>What is your first language? Challenge or Connection?</a:t>
            </a:r>
          </a:p>
          <a:p>
            <a:endParaRPr lang="en-US" sz="2800" dirty="0"/>
          </a:p>
          <a:p>
            <a:pPr algn="ctr"/>
            <a:r>
              <a:rPr lang="en-US" sz="2800" b="1" dirty="0"/>
              <a:t>PAIR SHARE</a:t>
            </a:r>
            <a:endParaRPr lang="en-IN" sz="2800" b="1" dirty="0"/>
          </a:p>
        </p:txBody>
      </p:sp>
      <p:sp>
        <p:nvSpPr>
          <p:cNvPr id="2" name="Slide Number Placeholder 1">
            <a:extLst>
              <a:ext uri="{FF2B5EF4-FFF2-40B4-BE49-F238E27FC236}">
                <a16:creationId xmlns:a16="http://schemas.microsoft.com/office/drawing/2014/main" id="{BBC2C8C3-3146-E825-3897-9137C5E3E645}"/>
              </a:ext>
            </a:extLst>
          </p:cNvPr>
          <p:cNvSpPr>
            <a:spLocks noGrp="1"/>
          </p:cNvSpPr>
          <p:nvPr>
            <p:ph type="sldNum" sz="quarter" idx="12"/>
          </p:nvPr>
        </p:nvSpPr>
        <p:spPr/>
        <p:txBody>
          <a:bodyPr/>
          <a:lstStyle/>
          <a:p>
            <a:fld id="{0BCE396B-49E4-4351-9D2C-F9AC65DFF791}" type="slidenum">
              <a:rPr lang="en-IN" smtClean="0"/>
              <a:t>22</a:t>
            </a:fld>
            <a:endParaRPr lang="en-IN"/>
          </a:p>
        </p:txBody>
      </p:sp>
      <p:sp>
        <p:nvSpPr>
          <p:cNvPr id="3" name="Footer Placeholder 2">
            <a:extLst>
              <a:ext uri="{FF2B5EF4-FFF2-40B4-BE49-F238E27FC236}">
                <a16:creationId xmlns:a16="http://schemas.microsoft.com/office/drawing/2014/main" id="{006DE48D-4F10-E5C3-3F93-36552C8D9CC8}"/>
              </a:ext>
            </a:extLst>
          </p:cNvPr>
          <p:cNvSpPr>
            <a:spLocks noGrp="1"/>
          </p:cNvSpPr>
          <p:nvPr>
            <p:ph type="ftr" sz="quarter" idx="11"/>
          </p:nvPr>
        </p:nvSpPr>
        <p:spPr/>
        <p:txBody>
          <a:bodyPr/>
          <a:lstStyle/>
          <a:p>
            <a:r>
              <a:rPr lang="en-IN"/>
              <a:t>Enfold India May 2025</a:t>
            </a:r>
          </a:p>
        </p:txBody>
      </p:sp>
    </p:spTree>
    <p:extLst>
      <p:ext uri="{BB962C8B-B14F-4D97-AF65-F5344CB8AC3E}">
        <p14:creationId xmlns:p14="http://schemas.microsoft.com/office/powerpoint/2010/main" val="17526257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1F37D2-0DB7-AFBF-B755-AF9B65FEDAE6}"/>
              </a:ext>
            </a:extLst>
          </p:cNvPr>
          <p:cNvSpPr>
            <a:spLocks noGrp="1"/>
          </p:cNvSpPr>
          <p:nvPr>
            <p:ph type="title"/>
          </p:nvPr>
        </p:nvSpPr>
        <p:spPr/>
        <p:txBody>
          <a:bodyPr/>
          <a:lstStyle/>
          <a:p>
            <a:pPr algn="ctr"/>
            <a:r>
              <a:rPr lang="en-US" b="1" dirty="0">
                <a:solidFill>
                  <a:schemeClr val="accent1"/>
                </a:solidFill>
              </a:rPr>
              <a:t>Reflection Exercise</a:t>
            </a:r>
            <a:r>
              <a:rPr lang="en-US" dirty="0">
                <a:solidFill>
                  <a:schemeClr val="accent1"/>
                </a:solidFill>
              </a:rPr>
              <a:t>:</a:t>
            </a:r>
            <a:endParaRPr lang="en-IN" dirty="0">
              <a:solidFill>
                <a:schemeClr val="accent1"/>
              </a:solidFill>
            </a:endParaRPr>
          </a:p>
        </p:txBody>
      </p:sp>
      <p:sp>
        <p:nvSpPr>
          <p:cNvPr id="3" name="Content Placeholder 2">
            <a:extLst>
              <a:ext uri="{FF2B5EF4-FFF2-40B4-BE49-F238E27FC236}">
                <a16:creationId xmlns:a16="http://schemas.microsoft.com/office/drawing/2014/main" id="{40F58CA9-351D-2DCB-EF51-795ED149DA7A}"/>
              </a:ext>
            </a:extLst>
          </p:cNvPr>
          <p:cNvSpPr>
            <a:spLocks noGrp="1"/>
          </p:cNvSpPr>
          <p:nvPr>
            <p:ph idx="1"/>
          </p:nvPr>
        </p:nvSpPr>
        <p:spPr>
          <a:xfrm>
            <a:off x="374374" y="1388303"/>
            <a:ext cx="11222894" cy="4351338"/>
          </a:xfrm>
        </p:spPr>
        <p:txBody>
          <a:bodyPr>
            <a:normAutofit/>
          </a:bodyPr>
          <a:lstStyle/>
          <a:p>
            <a:r>
              <a:rPr lang="en-US" b="1" dirty="0"/>
              <a:t>Think of a recent situation in your leadership where a difficult decision had to be made, or where there was resistance or conflict.</a:t>
            </a:r>
          </a:p>
          <a:p>
            <a:r>
              <a:rPr lang="en-US" dirty="0"/>
              <a:t>In that moment, where do you think your leadership style fell. Use this scale or mark your response on a blank quadrant:</a:t>
            </a:r>
          </a:p>
          <a:p>
            <a:pPr lvl="1"/>
            <a:r>
              <a:rPr lang="en-US" sz="2800" dirty="0"/>
              <a:t>Did I impose decisions on others?</a:t>
            </a:r>
          </a:p>
          <a:p>
            <a:pPr lvl="1"/>
            <a:r>
              <a:rPr lang="en-US" sz="2800" dirty="0"/>
              <a:t>Did I try to solve everything for them?</a:t>
            </a:r>
          </a:p>
          <a:p>
            <a:pPr lvl="1"/>
            <a:r>
              <a:rPr lang="en-US" sz="2800" dirty="0"/>
              <a:t>Did I avoid confrontation or action?</a:t>
            </a:r>
          </a:p>
          <a:p>
            <a:pPr lvl="1"/>
            <a:r>
              <a:rPr lang="en-US" sz="2800" dirty="0"/>
              <a:t>Did I engage them exercising agency while working with them to promote accountability?</a:t>
            </a:r>
            <a:endParaRPr lang="en-IN" sz="2800" dirty="0"/>
          </a:p>
        </p:txBody>
      </p:sp>
      <p:pic>
        <p:nvPicPr>
          <p:cNvPr id="2050" name="Picture 2" descr="Silhouette photography ...">
            <a:extLst>
              <a:ext uri="{FF2B5EF4-FFF2-40B4-BE49-F238E27FC236}">
                <a16:creationId xmlns:a16="http://schemas.microsoft.com/office/drawing/2014/main" id="{1B157F1E-2D76-4042-7142-FC7E51EC2F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58863" y="5088835"/>
            <a:ext cx="2658581" cy="1769165"/>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11110823-D047-679D-28F5-3DC2A3E2426B}"/>
              </a:ext>
            </a:extLst>
          </p:cNvPr>
          <p:cNvSpPr>
            <a:spLocks noGrp="1"/>
          </p:cNvSpPr>
          <p:nvPr>
            <p:ph type="sldNum" sz="quarter" idx="12"/>
          </p:nvPr>
        </p:nvSpPr>
        <p:spPr/>
        <p:txBody>
          <a:bodyPr/>
          <a:lstStyle/>
          <a:p>
            <a:fld id="{0BCE396B-49E4-4351-9D2C-F9AC65DFF791}" type="slidenum">
              <a:rPr lang="en-IN" smtClean="0"/>
              <a:t>23</a:t>
            </a:fld>
            <a:endParaRPr lang="en-IN"/>
          </a:p>
        </p:txBody>
      </p:sp>
      <p:sp>
        <p:nvSpPr>
          <p:cNvPr id="5" name="Footer Placeholder 4">
            <a:extLst>
              <a:ext uri="{FF2B5EF4-FFF2-40B4-BE49-F238E27FC236}">
                <a16:creationId xmlns:a16="http://schemas.microsoft.com/office/drawing/2014/main" id="{B2D214DD-68F4-1578-D746-B5AA0A8EC955}"/>
              </a:ext>
            </a:extLst>
          </p:cNvPr>
          <p:cNvSpPr>
            <a:spLocks noGrp="1"/>
          </p:cNvSpPr>
          <p:nvPr>
            <p:ph type="ftr" sz="quarter" idx="11"/>
          </p:nvPr>
        </p:nvSpPr>
        <p:spPr/>
        <p:txBody>
          <a:bodyPr/>
          <a:lstStyle/>
          <a:p>
            <a:r>
              <a:rPr lang="en-IN"/>
              <a:t>Enfold India May 2025</a:t>
            </a:r>
          </a:p>
        </p:txBody>
      </p:sp>
    </p:spTree>
    <p:extLst>
      <p:ext uri="{BB962C8B-B14F-4D97-AF65-F5344CB8AC3E}">
        <p14:creationId xmlns:p14="http://schemas.microsoft.com/office/powerpoint/2010/main" val="125875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 calcmode="lin" valueType="num">
                                      <p:cBhvr additive="base">
                                        <p:cTn id="2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anim calcmode="lin" valueType="num">
                                      <p:cBhvr additive="base">
                                        <p:cTn id="29"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85"/>
        <p:cNvGrpSpPr/>
        <p:nvPr/>
      </p:nvGrpSpPr>
      <p:grpSpPr>
        <a:xfrm>
          <a:off x="0" y="0"/>
          <a:ext cx="0" cy="0"/>
          <a:chOff x="0" y="0"/>
          <a:chExt cx="0" cy="0"/>
        </a:xfrm>
      </p:grpSpPr>
      <p:pic>
        <p:nvPicPr>
          <p:cNvPr id="386" name="Google Shape;386;g2bd87a2eea4_0_242"/>
          <p:cNvPicPr preferRelativeResize="0"/>
          <p:nvPr/>
        </p:nvPicPr>
        <p:blipFill>
          <a:blip r:embed="rId3">
            <a:alphaModFix/>
          </a:blip>
          <a:stretch>
            <a:fillRect/>
          </a:stretch>
        </p:blipFill>
        <p:spPr>
          <a:xfrm>
            <a:off x="111900" y="0"/>
            <a:ext cx="10087176" cy="6857999"/>
          </a:xfrm>
          <a:prstGeom prst="rect">
            <a:avLst/>
          </a:prstGeom>
          <a:noFill/>
          <a:ln>
            <a:noFill/>
          </a:ln>
        </p:spPr>
      </p:pic>
      <p:sp>
        <p:nvSpPr>
          <p:cNvPr id="387" name="Google Shape;387;g2bd87a2eea4_0_242"/>
          <p:cNvSpPr txBox="1"/>
          <p:nvPr/>
        </p:nvSpPr>
        <p:spPr>
          <a:xfrm>
            <a:off x="9374903" y="5319287"/>
            <a:ext cx="2525700" cy="1037063"/>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200" dirty="0">
                <a:solidFill>
                  <a:schemeClr val="dk1"/>
                </a:solidFill>
                <a:latin typeface="Garamond"/>
                <a:ea typeface="Garamond"/>
                <a:cs typeface="Garamond"/>
                <a:sym typeface="Garamond"/>
              </a:rPr>
              <a:t>Source: Jem Muldoon, </a:t>
            </a:r>
            <a:r>
              <a:rPr lang="en-US" sz="1200" i="1" dirty="0">
                <a:solidFill>
                  <a:schemeClr val="dk1"/>
                </a:solidFill>
                <a:latin typeface="Garamond"/>
                <a:ea typeface="Garamond"/>
                <a:cs typeface="Garamond"/>
                <a:sym typeface="Garamond"/>
              </a:rPr>
              <a:t>The Social Capital Window of Restorative Practices </a:t>
            </a:r>
            <a:r>
              <a:rPr lang="en-US" sz="1200" u="sng" dirty="0">
                <a:solidFill>
                  <a:schemeClr val="hlink"/>
                </a:solidFill>
                <a:latin typeface="Garamond"/>
                <a:ea typeface="Garamond"/>
                <a:cs typeface="Garamond"/>
                <a:sym typeface="Garamond"/>
                <a:hlinkClick r:id="rId4"/>
              </a:rPr>
              <a:t>https://jemmuldoon.blogspot.com/2018/10/the-social-capital-window-of.html</a:t>
            </a:r>
            <a:r>
              <a:rPr lang="en-US" sz="1200" dirty="0">
                <a:solidFill>
                  <a:schemeClr val="dk1"/>
                </a:solidFill>
                <a:latin typeface="Garamond"/>
                <a:ea typeface="Garamond"/>
                <a:cs typeface="Garamond"/>
                <a:sym typeface="Garamond"/>
              </a:rPr>
              <a:t> </a:t>
            </a:r>
            <a:endParaRPr sz="1200" dirty="0">
              <a:solidFill>
                <a:schemeClr val="dk1"/>
              </a:solidFill>
              <a:latin typeface="Garamond"/>
              <a:ea typeface="Garamond"/>
              <a:cs typeface="Garamond"/>
              <a:sym typeface="Garamond"/>
            </a:endParaRPr>
          </a:p>
        </p:txBody>
      </p:sp>
      <p:sp>
        <p:nvSpPr>
          <p:cNvPr id="2" name="Slide Number Placeholder 1">
            <a:extLst>
              <a:ext uri="{FF2B5EF4-FFF2-40B4-BE49-F238E27FC236}">
                <a16:creationId xmlns:a16="http://schemas.microsoft.com/office/drawing/2014/main" id="{FEA5531C-B7FF-A4AF-5CD2-15C7033A9B65}"/>
              </a:ext>
            </a:extLst>
          </p:cNvPr>
          <p:cNvSpPr>
            <a:spLocks noGrp="1"/>
          </p:cNvSpPr>
          <p:nvPr>
            <p:ph type="sldNum" sz="quarter" idx="12"/>
          </p:nvPr>
        </p:nvSpPr>
        <p:spPr/>
        <p:txBody>
          <a:bodyPr/>
          <a:lstStyle/>
          <a:p>
            <a:fld id="{0BCE396B-49E4-4351-9D2C-F9AC65DFF791}" type="slidenum">
              <a:rPr lang="en-IN" smtClean="0"/>
              <a:t>24</a:t>
            </a:fld>
            <a:endParaRPr lang="en-IN"/>
          </a:p>
        </p:txBody>
      </p:sp>
      <p:sp>
        <p:nvSpPr>
          <p:cNvPr id="3" name="TextBox 2">
            <a:extLst>
              <a:ext uri="{FF2B5EF4-FFF2-40B4-BE49-F238E27FC236}">
                <a16:creationId xmlns:a16="http://schemas.microsoft.com/office/drawing/2014/main" id="{04C5359F-D4DF-3E8F-DE42-74D7221C4DFB}"/>
              </a:ext>
            </a:extLst>
          </p:cNvPr>
          <p:cNvSpPr txBox="1"/>
          <p:nvPr/>
        </p:nvSpPr>
        <p:spPr>
          <a:xfrm>
            <a:off x="9513588" y="669073"/>
            <a:ext cx="2473973" cy="4708981"/>
          </a:xfrm>
          <a:prstGeom prst="rect">
            <a:avLst/>
          </a:prstGeom>
          <a:noFill/>
        </p:spPr>
        <p:txBody>
          <a:bodyPr wrap="square" rtlCol="0">
            <a:spAutoFit/>
          </a:bodyPr>
          <a:lstStyle/>
          <a:p>
            <a:r>
              <a:rPr lang="en-US" sz="2000" b="1" i="0" dirty="0">
                <a:solidFill>
                  <a:srgbClr val="222222"/>
                </a:solidFill>
                <a:effectLst/>
                <a:latin typeface="Arial" panose="020B0604020202020204" pitchFamily="34" charset="0"/>
              </a:rPr>
              <a:t>The Social Capital Window categorizes social norms and behavioral expectations into four types of environment, based on degrees of support and control and reflecting the impact of different types of leadership.</a:t>
            </a:r>
            <a:endParaRPr lang="en-IN" sz="2000" b="1" dirty="0"/>
          </a:p>
        </p:txBody>
      </p:sp>
      <p:sp>
        <p:nvSpPr>
          <p:cNvPr id="4" name="Footer Placeholder 3">
            <a:extLst>
              <a:ext uri="{FF2B5EF4-FFF2-40B4-BE49-F238E27FC236}">
                <a16:creationId xmlns:a16="http://schemas.microsoft.com/office/drawing/2014/main" id="{42C0FA02-158F-49F4-D86E-E9DAFD38527C}"/>
              </a:ext>
            </a:extLst>
          </p:cNvPr>
          <p:cNvSpPr>
            <a:spLocks noGrp="1"/>
          </p:cNvSpPr>
          <p:nvPr>
            <p:ph type="ftr" sz="quarter" idx="11"/>
          </p:nvPr>
        </p:nvSpPr>
        <p:spPr/>
        <p:txBody>
          <a:bodyPr/>
          <a:lstStyle/>
          <a:p>
            <a:r>
              <a:rPr lang="en-IN"/>
              <a:t>Enfold India May 2025</a:t>
            </a:r>
          </a:p>
        </p:txBody>
      </p:sp>
    </p:spTree>
    <p:extLst>
      <p:ext uri="{BB962C8B-B14F-4D97-AF65-F5344CB8AC3E}">
        <p14:creationId xmlns:p14="http://schemas.microsoft.com/office/powerpoint/2010/main" val="7003689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BCDC74-EB15-2155-A869-DF950F8973C1}"/>
              </a:ext>
            </a:extLst>
          </p:cNvPr>
          <p:cNvSpPr>
            <a:spLocks noGrp="1"/>
          </p:cNvSpPr>
          <p:nvPr>
            <p:ph type="title"/>
          </p:nvPr>
        </p:nvSpPr>
        <p:spPr/>
        <p:txBody>
          <a:bodyPr>
            <a:normAutofit fontScale="90000"/>
          </a:bodyPr>
          <a:lstStyle/>
          <a:p>
            <a:pPr algn="ctr"/>
            <a:r>
              <a:rPr lang="en-US" b="1" dirty="0">
                <a:solidFill>
                  <a:schemeClr val="accent1"/>
                </a:solidFill>
              </a:rPr>
              <a:t>Reflection</a:t>
            </a:r>
            <a:br>
              <a:rPr lang="en-US" sz="3600" b="1" dirty="0"/>
            </a:br>
            <a:r>
              <a:rPr lang="en-US" sz="3600" b="1" dirty="0"/>
              <a:t>What is my default Leadership style? </a:t>
            </a:r>
            <a:br>
              <a:rPr lang="en-US" sz="3600" b="1" dirty="0"/>
            </a:br>
            <a:r>
              <a:rPr lang="en-US" sz="3600" b="1" dirty="0"/>
              <a:t>How can I be more Restorative?</a:t>
            </a:r>
            <a:endParaRPr lang="en-IN" sz="3600" b="1" dirty="0"/>
          </a:p>
        </p:txBody>
      </p:sp>
      <p:sp>
        <p:nvSpPr>
          <p:cNvPr id="3" name="Content Placeholder 2">
            <a:extLst>
              <a:ext uri="{FF2B5EF4-FFF2-40B4-BE49-F238E27FC236}">
                <a16:creationId xmlns:a16="http://schemas.microsoft.com/office/drawing/2014/main" id="{F28B6D0A-D89D-CC7C-9F1B-3798F3F25374}"/>
              </a:ext>
            </a:extLst>
          </p:cNvPr>
          <p:cNvSpPr>
            <a:spLocks noGrp="1"/>
          </p:cNvSpPr>
          <p:nvPr>
            <p:ph idx="1"/>
          </p:nvPr>
        </p:nvSpPr>
        <p:spPr>
          <a:xfrm>
            <a:off x="501805" y="2187574"/>
            <a:ext cx="10851995" cy="4351338"/>
          </a:xfrm>
        </p:spPr>
        <p:txBody>
          <a:bodyPr/>
          <a:lstStyle/>
          <a:p>
            <a:r>
              <a:rPr lang="en-US" dirty="0"/>
              <a:t>What made me lead from that quadrant?</a:t>
            </a:r>
          </a:p>
          <a:p>
            <a:r>
              <a:rPr lang="en-US" dirty="0"/>
              <a:t>How did my actions affect the people I was working with?</a:t>
            </a:r>
          </a:p>
          <a:p>
            <a:r>
              <a:rPr lang="en-US" dirty="0"/>
              <a:t>What would leadership </a:t>
            </a:r>
            <a:r>
              <a:rPr lang="en-US" b="1" dirty="0"/>
              <a:t>‘WITH</a:t>
            </a:r>
            <a:r>
              <a:rPr lang="en-US" dirty="0"/>
              <a:t>’ look like in this situation?</a:t>
            </a:r>
          </a:p>
          <a:p>
            <a:r>
              <a:rPr lang="en-US" dirty="0"/>
              <a:t>What support do I need to lead restoratively more often?</a:t>
            </a:r>
          </a:p>
          <a:p>
            <a:r>
              <a:rPr lang="en-US" dirty="0">
                <a:solidFill>
                  <a:srgbClr val="A20000"/>
                </a:solidFill>
              </a:rPr>
              <a:t>Group Discussion: </a:t>
            </a:r>
          </a:p>
          <a:p>
            <a:r>
              <a:rPr lang="en-US" dirty="0">
                <a:solidFill>
                  <a:srgbClr val="A20000"/>
                </a:solidFill>
              </a:rPr>
              <a:t>“As Risen Women in governance, what institutional/organizational culture, supports and systems do we need to create, strengthen and sustain to enable us to lead WITH people instead of over or for them?”</a:t>
            </a:r>
            <a:endParaRPr lang="en-IN" dirty="0">
              <a:solidFill>
                <a:srgbClr val="A20000"/>
              </a:solidFill>
            </a:endParaRPr>
          </a:p>
        </p:txBody>
      </p:sp>
      <p:sp>
        <p:nvSpPr>
          <p:cNvPr id="4" name="Slide Number Placeholder 3">
            <a:extLst>
              <a:ext uri="{FF2B5EF4-FFF2-40B4-BE49-F238E27FC236}">
                <a16:creationId xmlns:a16="http://schemas.microsoft.com/office/drawing/2014/main" id="{996624C1-0B3A-DB3A-0698-2F24D016E8B3}"/>
              </a:ext>
            </a:extLst>
          </p:cNvPr>
          <p:cNvSpPr>
            <a:spLocks noGrp="1"/>
          </p:cNvSpPr>
          <p:nvPr>
            <p:ph type="sldNum" sz="quarter" idx="12"/>
          </p:nvPr>
        </p:nvSpPr>
        <p:spPr/>
        <p:txBody>
          <a:bodyPr/>
          <a:lstStyle/>
          <a:p>
            <a:fld id="{0BCE396B-49E4-4351-9D2C-F9AC65DFF791}" type="slidenum">
              <a:rPr lang="en-IN" smtClean="0"/>
              <a:t>25</a:t>
            </a:fld>
            <a:endParaRPr lang="en-IN"/>
          </a:p>
        </p:txBody>
      </p:sp>
      <p:sp>
        <p:nvSpPr>
          <p:cNvPr id="5" name="Footer Placeholder 4">
            <a:extLst>
              <a:ext uri="{FF2B5EF4-FFF2-40B4-BE49-F238E27FC236}">
                <a16:creationId xmlns:a16="http://schemas.microsoft.com/office/drawing/2014/main" id="{022E45BE-C032-48BE-15A1-FBBA92DD0D6A}"/>
              </a:ext>
            </a:extLst>
          </p:cNvPr>
          <p:cNvSpPr>
            <a:spLocks noGrp="1"/>
          </p:cNvSpPr>
          <p:nvPr>
            <p:ph type="ftr" sz="quarter" idx="11"/>
          </p:nvPr>
        </p:nvSpPr>
        <p:spPr/>
        <p:txBody>
          <a:bodyPr/>
          <a:lstStyle/>
          <a:p>
            <a:r>
              <a:rPr lang="en-IN"/>
              <a:t>Enfold India May 2025</a:t>
            </a:r>
          </a:p>
        </p:txBody>
      </p:sp>
    </p:spTree>
    <p:extLst>
      <p:ext uri="{BB962C8B-B14F-4D97-AF65-F5344CB8AC3E}">
        <p14:creationId xmlns:p14="http://schemas.microsoft.com/office/powerpoint/2010/main" val="1665824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5C0F546-C2D3-B2D9-4434-734449FEEFD8}"/>
              </a:ext>
            </a:extLst>
          </p:cNvPr>
          <p:cNvSpPr>
            <a:spLocks noGrp="1"/>
          </p:cNvSpPr>
          <p:nvPr>
            <p:ph type="title"/>
          </p:nvPr>
        </p:nvSpPr>
        <p:spPr>
          <a:xfrm>
            <a:off x="865190" y="60862"/>
            <a:ext cx="10515600" cy="672565"/>
          </a:xfrm>
        </p:spPr>
        <p:txBody>
          <a:bodyPr>
            <a:noAutofit/>
          </a:bodyPr>
          <a:lstStyle/>
          <a:p>
            <a:pPr algn="ctr"/>
            <a:r>
              <a:rPr lang="en-US" b="1" dirty="0"/>
              <a:t>TWO PARADIGMS</a:t>
            </a:r>
            <a:endParaRPr lang="en-IN" b="1" dirty="0"/>
          </a:p>
        </p:txBody>
      </p:sp>
      <p:sp>
        <p:nvSpPr>
          <p:cNvPr id="5" name="Text Placeholder 4">
            <a:extLst>
              <a:ext uri="{FF2B5EF4-FFF2-40B4-BE49-F238E27FC236}">
                <a16:creationId xmlns:a16="http://schemas.microsoft.com/office/drawing/2014/main" id="{D2084FDE-4F81-810A-9A38-97B2CC570C0F}"/>
              </a:ext>
            </a:extLst>
          </p:cNvPr>
          <p:cNvSpPr>
            <a:spLocks noGrp="1"/>
          </p:cNvSpPr>
          <p:nvPr>
            <p:ph type="body" idx="1"/>
          </p:nvPr>
        </p:nvSpPr>
        <p:spPr>
          <a:xfrm>
            <a:off x="865190" y="1001339"/>
            <a:ext cx="5157787" cy="672565"/>
          </a:xfrm>
        </p:spPr>
        <p:txBody>
          <a:bodyPr>
            <a:noAutofit/>
          </a:bodyPr>
          <a:lstStyle/>
          <a:p>
            <a:pPr algn="ctr">
              <a:lnSpc>
                <a:spcPct val="100000"/>
              </a:lnSpc>
            </a:pPr>
            <a:r>
              <a:rPr lang="en-US" sz="2800" dirty="0"/>
              <a:t>Punitive Model</a:t>
            </a:r>
          </a:p>
          <a:p>
            <a:pPr algn="ctr">
              <a:lnSpc>
                <a:spcPct val="100000"/>
              </a:lnSpc>
            </a:pPr>
            <a:r>
              <a:rPr lang="en-IN" sz="2800" dirty="0"/>
              <a:t>“Power – Based”</a:t>
            </a:r>
          </a:p>
        </p:txBody>
      </p:sp>
      <p:sp>
        <p:nvSpPr>
          <p:cNvPr id="7" name="Text Placeholder 6">
            <a:extLst>
              <a:ext uri="{FF2B5EF4-FFF2-40B4-BE49-F238E27FC236}">
                <a16:creationId xmlns:a16="http://schemas.microsoft.com/office/drawing/2014/main" id="{FB3EC7A5-2602-A63C-79EF-46C96ACACAE7}"/>
              </a:ext>
            </a:extLst>
          </p:cNvPr>
          <p:cNvSpPr>
            <a:spLocks noGrp="1"/>
          </p:cNvSpPr>
          <p:nvPr>
            <p:ph type="body" sz="quarter" idx="3"/>
          </p:nvPr>
        </p:nvSpPr>
        <p:spPr>
          <a:xfrm>
            <a:off x="6169024" y="878049"/>
            <a:ext cx="5183188" cy="795855"/>
          </a:xfrm>
        </p:spPr>
        <p:txBody>
          <a:bodyPr>
            <a:noAutofit/>
          </a:bodyPr>
          <a:lstStyle/>
          <a:p>
            <a:pPr algn="ctr"/>
            <a:r>
              <a:rPr lang="en-US" sz="2800" dirty="0"/>
              <a:t>Restorative Model</a:t>
            </a:r>
          </a:p>
          <a:p>
            <a:pPr algn="ctr"/>
            <a:r>
              <a:rPr lang="en-US" sz="2800" dirty="0"/>
              <a:t>“Collective – Based”</a:t>
            </a:r>
            <a:endParaRPr lang="en-IN" sz="2800" dirty="0"/>
          </a:p>
        </p:txBody>
      </p:sp>
      <p:sp>
        <p:nvSpPr>
          <p:cNvPr id="10" name="Arrow: Down 9">
            <a:extLst>
              <a:ext uri="{FF2B5EF4-FFF2-40B4-BE49-F238E27FC236}">
                <a16:creationId xmlns:a16="http://schemas.microsoft.com/office/drawing/2014/main" id="{49E0BD28-FB25-6B9F-89A3-7B374071CBF2}"/>
              </a:ext>
            </a:extLst>
          </p:cNvPr>
          <p:cNvSpPr/>
          <p:nvPr/>
        </p:nvSpPr>
        <p:spPr>
          <a:xfrm>
            <a:off x="1520575" y="2939795"/>
            <a:ext cx="3380197" cy="2710992"/>
          </a:xfrm>
          <a:prstGeom prst="downArrow">
            <a:avLst/>
          </a:prstGeom>
          <a:solidFill>
            <a:srgbClr val="A2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2" name="Arrow: Down 11">
            <a:extLst>
              <a:ext uri="{FF2B5EF4-FFF2-40B4-BE49-F238E27FC236}">
                <a16:creationId xmlns:a16="http://schemas.microsoft.com/office/drawing/2014/main" id="{55C40AA1-8830-31BE-5232-430135107B5E}"/>
              </a:ext>
            </a:extLst>
          </p:cNvPr>
          <p:cNvSpPr/>
          <p:nvPr/>
        </p:nvSpPr>
        <p:spPr>
          <a:xfrm>
            <a:off x="6417924" y="1592494"/>
            <a:ext cx="4130211" cy="5248348"/>
          </a:xfrm>
          <a:prstGeom prst="downArrow">
            <a:avLst/>
          </a:prstGeom>
          <a:solidFill>
            <a:srgbClr val="60A5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3" name="TextBox 12">
            <a:extLst>
              <a:ext uri="{FF2B5EF4-FFF2-40B4-BE49-F238E27FC236}">
                <a16:creationId xmlns:a16="http://schemas.microsoft.com/office/drawing/2014/main" id="{DC8CAFC3-9025-9D73-F95F-76FCDD1FDEED}"/>
              </a:ext>
            </a:extLst>
          </p:cNvPr>
          <p:cNvSpPr txBox="1"/>
          <p:nvPr/>
        </p:nvSpPr>
        <p:spPr>
          <a:xfrm>
            <a:off x="965771" y="2009593"/>
            <a:ext cx="4510355" cy="707886"/>
          </a:xfrm>
          <a:prstGeom prst="rect">
            <a:avLst/>
          </a:prstGeom>
          <a:noFill/>
        </p:spPr>
        <p:txBody>
          <a:bodyPr wrap="square" rtlCol="0">
            <a:spAutoFit/>
          </a:bodyPr>
          <a:lstStyle/>
          <a:p>
            <a:pPr algn="ctr"/>
            <a:r>
              <a:rPr lang="en-US" sz="4000" b="1" dirty="0">
                <a:solidFill>
                  <a:srgbClr val="C00000"/>
                </a:solidFill>
              </a:rPr>
              <a:t>Infraction/Crime</a:t>
            </a:r>
            <a:endParaRPr lang="en-IN" sz="4000" b="1" dirty="0">
              <a:solidFill>
                <a:srgbClr val="C00000"/>
              </a:solidFill>
            </a:endParaRPr>
          </a:p>
        </p:txBody>
      </p:sp>
      <p:sp>
        <p:nvSpPr>
          <p:cNvPr id="14" name="TextBox 13">
            <a:extLst>
              <a:ext uri="{FF2B5EF4-FFF2-40B4-BE49-F238E27FC236}">
                <a16:creationId xmlns:a16="http://schemas.microsoft.com/office/drawing/2014/main" id="{11DFD9E2-A6E9-6E46-015F-BD7A9D544B13}"/>
              </a:ext>
            </a:extLst>
          </p:cNvPr>
          <p:cNvSpPr txBox="1"/>
          <p:nvPr/>
        </p:nvSpPr>
        <p:spPr>
          <a:xfrm>
            <a:off x="2517169" y="3179540"/>
            <a:ext cx="1315091" cy="1969770"/>
          </a:xfrm>
          <a:prstGeom prst="rect">
            <a:avLst/>
          </a:prstGeom>
          <a:noFill/>
        </p:spPr>
        <p:txBody>
          <a:bodyPr wrap="square" rtlCol="0">
            <a:spAutoFit/>
          </a:bodyPr>
          <a:lstStyle/>
          <a:p>
            <a:pPr algn="ctr"/>
            <a:r>
              <a:rPr lang="en-US" dirty="0">
                <a:solidFill>
                  <a:schemeClr val="bg1"/>
                </a:solidFill>
              </a:rPr>
              <a:t>Causes</a:t>
            </a:r>
          </a:p>
          <a:p>
            <a:pPr algn="ctr"/>
            <a:endParaRPr lang="en-US" dirty="0">
              <a:solidFill>
                <a:schemeClr val="bg1"/>
              </a:solidFill>
            </a:endParaRPr>
          </a:p>
          <a:p>
            <a:pPr algn="ctr"/>
            <a:r>
              <a:rPr lang="en-US" sz="3200" dirty="0">
                <a:solidFill>
                  <a:schemeClr val="bg1"/>
                </a:solidFill>
              </a:rPr>
              <a:t>HARM</a:t>
            </a:r>
          </a:p>
          <a:p>
            <a:pPr algn="ctr"/>
            <a:endParaRPr lang="en-US" dirty="0">
              <a:solidFill>
                <a:schemeClr val="bg1"/>
              </a:solidFill>
            </a:endParaRPr>
          </a:p>
          <a:p>
            <a:pPr algn="ctr"/>
            <a:endParaRPr lang="en-US" dirty="0">
              <a:solidFill>
                <a:schemeClr val="bg1"/>
              </a:solidFill>
            </a:endParaRPr>
          </a:p>
          <a:p>
            <a:pPr algn="ctr"/>
            <a:r>
              <a:rPr lang="en-US" dirty="0">
                <a:solidFill>
                  <a:schemeClr val="bg1"/>
                </a:solidFill>
              </a:rPr>
              <a:t>REQUIRES</a:t>
            </a:r>
            <a:endParaRPr lang="en-IN" dirty="0">
              <a:solidFill>
                <a:schemeClr val="bg1"/>
              </a:solidFill>
            </a:endParaRPr>
          </a:p>
        </p:txBody>
      </p:sp>
      <p:sp>
        <p:nvSpPr>
          <p:cNvPr id="15" name="TextBox 14">
            <a:extLst>
              <a:ext uri="{FF2B5EF4-FFF2-40B4-BE49-F238E27FC236}">
                <a16:creationId xmlns:a16="http://schemas.microsoft.com/office/drawing/2014/main" id="{65C75B40-A9BD-1BC1-381F-4259A0ED96DD}"/>
              </a:ext>
            </a:extLst>
          </p:cNvPr>
          <p:cNvSpPr txBox="1"/>
          <p:nvPr/>
        </p:nvSpPr>
        <p:spPr>
          <a:xfrm>
            <a:off x="1962364" y="5650787"/>
            <a:ext cx="2681555" cy="1200329"/>
          </a:xfrm>
          <a:prstGeom prst="rect">
            <a:avLst/>
          </a:prstGeom>
          <a:noFill/>
        </p:spPr>
        <p:txBody>
          <a:bodyPr wrap="square" rtlCol="0">
            <a:spAutoFit/>
          </a:bodyPr>
          <a:lstStyle/>
          <a:p>
            <a:pPr algn="ctr"/>
            <a:r>
              <a:rPr lang="en-US" sz="3600" b="1" dirty="0">
                <a:solidFill>
                  <a:srgbClr val="C00000"/>
                </a:solidFill>
              </a:rPr>
              <a:t>Severity of Sanction</a:t>
            </a:r>
            <a:endParaRPr lang="en-IN" sz="3600" b="1" dirty="0">
              <a:solidFill>
                <a:srgbClr val="C00000"/>
              </a:solidFill>
            </a:endParaRPr>
          </a:p>
        </p:txBody>
      </p:sp>
      <p:sp>
        <p:nvSpPr>
          <p:cNvPr id="16" name="TextBox 15">
            <a:extLst>
              <a:ext uri="{FF2B5EF4-FFF2-40B4-BE49-F238E27FC236}">
                <a16:creationId xmlns:a16="http://schemas.microsoft.com/office/drawing/2014/main" id="{3ED0A82E-0DE2-F928-49A8-69AF07CB0659}"/>
              </a:ext>
            </a:extLst>
          </p:cNvPr>
          <p:cNvSpPr txBox="1"/>
          <p:nvPr/>
        </p:nvSpPr>
        <p:spPr>
          <a:xfrm>
            <a:off x="6417924" y="1696747"/>
            <a:ext cx="4510355" cy="707886"/>
          </a:xfrm>
          <a:prstGeom prst="rect">
            <a:avLst/>
          </a:prstGeom>
          <a:noFill/>
        </p:spPr>
        <p:txBody>
          <a:bodyPr wrap="square" rtlCol="0">
            <a:spAutoFit/>
          </a:bodyPr>
          <a:lstStyle/>
          <a:p>
            <a:pPr algn="ctr"/>
            <a:r>
              <a:rPr lang="en-US" sz="4000" b="1" dirty="0">
                <a:solidFill>
                  <a:schemeClr val="accent6">
                    <a:lumMod val="50000"/>
                  </a:schemeClr>
                </a:solidFill>
              </a:rPr>
              <a:t>Infraction/Crime</a:t>
            </a:r>
            <a:endParaRPr lang="en-IN" sz="4000" b="1" dirty="0">
              <a:solidFill>
                <a:schemeClr val="accent6">
                  <a:lumMod val="50000"/>
                </a:schemeClr>
              </a:solidFill>
            </a:endParaRPr>
          </a:p>
        </p:txBody>
      </p:sp>
      <p:sp>
        <p:nvSpPr>
          <p:cNvPr id="17" name="TextBox 16">
            <a:extLst>
              <a:ext uri="{FF2B5EF4-FFF2-40B4-BE49-F238E27FC236}">
                <a16:creationId xmlns:a16="http://schemas.microsoft.com/office/drawing/2014/main" id="{2E812730-DD01-D678-4445-7C49FDE5F953}"/>
              </a:ext>
            </a:extLst>
          </p:cNvPr>
          <p:cNvSpPr txBox="1"/>
          <p:nvPr/>
        </p:nvSpPr>
        <p:spPr>
          <a:xfrm>
            <a:off x="7270679" y="2257433"/>
            <a:ext cx="2424700" cy="3939540"/>
          </a:xfrm>
          <a:prstGeom prst="rect">
            <a:avLst/>
          </a:prstGeom>
          <a:noFill/>
        </p:spPr>
        <p:txBody>
          <a:bodyPr wrap="square" rtlCol="0">
            <a:spAutoFit/>
          </a:bodyPr>
          <a:lstStyle/>
          <a:p>
            <a:pPr algn="ctr"/>
            <a:r>
              <a:rPr lang="en-US" dirty="0"/>
              <a:t>Causes</a:t>
            </a:r>
          </a:p>
          <a:p>
            <a:pPr algn="ctr"/>
            <a:r>
              <a:rPr lang="en-US" sz="4800" dirty="0"/>
              <a:t>HARM</a:t>
            </a:r>
          </a:p>
          <a:p>
            <a:pPr algn="ctr"/>
            <a:endParaRPr lang="en-US" sz="1000" dirty="0"/>
          </a:p>
          <a:p>
            <a:pPr algn="ctr"/>
            <a:r>
              <a:rPr lang="en-US" dirty="0"/>
              <a:t>Creates</a:t>
            </a:r>
          </a:p>
          <a:p>
            <a:pPr algn="ctr"/>
            <a:r>
              <a:rPr lang="en-US" sz="4000" dirty="0"/>
              <a:t>NEEDS</a:t>
            </a:r>
          </a:p>
          <a:p>
            <a:pPr algn="ctr"/>
            <a:endParaRPr lang="en-US" dirty="0"/>
          </a:p>
          <a:p>
            <a:pPr algn="ctr"/>
            <a:r>
              <a:rPr lang="en-US" dirty="0"/>
              <a:t>Requires</a:t>
            </a:r>
          </a:p>
          <a:p>
            <a:pPr algn="ctr"/>
            <a:r>
              <a:rPr lang="en-US" sz="3600" dirty="0"/>
              <a:t>Repair and Restoration</a:t>
            </a:r>
            <a:endParaRPr lang="en-IN" sz="3600" dirty="0"/>
          </a:p>
        </p:txBody>
      </p:sp>
      <p:sp>
        <p:nvSpPr>
          <p:cNvPr id="18" name="TextBox 17">
            <a:extLst>
              <a:ext uri="{FF2B5EF4-FFF2-40B4-BE49-F238E27FC236}">
                <a16:creationId xmlns:a16="http://schemas.microsoft.com/office/drawing/2014/main" id="{78E92FB3-B24B-2D79-C058-B623A1B3A7DD}"/>
              </a:ext>
            </a:extLst>
          </p:cNvPr>
          <p:cNvSpPr txBox="1"/>
          <p:nvPr/>
        </p:nvSpPr>
        <p:spPr>
          <a:xfrm>
            <a:off x="9913654" y="5596809"/>
            <a:ext cx="2204281" cy="1200329"/>
          </a:xfrm>
          <a:prstGeom prst="rect">
            <a:avLst/>
          </a:prstGeom>
          <a:noFill/>
        </p:spPr>
        <p:txBody>
          <a:bodyPr wrap="square" rtlCol="0">
            <a:spAutoFit/>
          </a:bodyPr>
          <a:lstStyle/>
          <a:p>
            <a:r>
              <a:rPr lang="en-US" sz="1200" dirty="0"/>
              <a:t>Source: Pages 28-29, The Restorative Journey – Book One: The Theory &amp; Application of Restorative Practices, Mailk Muhammad, </a:t>
            </a:r>
            <a:r>
              <a:rPr lang="en-US" sz="1200" dirty="0" err="1"/>
              <a:t>Akoben</a:t>
            </a:r>
            <a:endParaRPr lang="en-US" sz="1200" dirty="0"/>
          </a:p>
          <a:p>
            <a:r>
              <a:rPr lang="en-US" sz="1200" dirty="0"/>
              <a:t>www.AkobenLLC.org</a:t>
            </a:r>
            <a:endParaRPr lang="en-IN" sz="1200" dirty="0"/>
          </a:p>
        </p:txBody>
      </p:sp>
      <p:sp>
        <p:nvSpPr>
          <p:cNvPr id="2" name="Slide Number Placeholder 1">
            <a:extLst>
              <a:ext uri="{FF2B5EF4-FFF2-40B4-BE49-F238E27FC236}">
                <a16:creationId xmlns:a16="http://schemas.microsoft.com/office/drawing/2014/main" id="{9868C8CF-6EB1-8AD9-95CB-192FBFDB52C6}"/>
              </a:ext>
            </a:extLst>
          </p:cNvPr>
          <p:cNvSpPr>
            <a:spLocks noGrp="1"/>
          </p:cNvSpPr>
          <p:nvPr>
            <p:ph type="sldNum" sz="quarter" idx="12"/>
          </p:nvPr>
        </p:nvSpPr>
        <p:spPr/>
        <p:txBody>
          <a:bodyPr/>
          <a:lstStyle/>
          <a:p>
            <a:fld id="{0BCE396B-49E4-4351-9D2C-F9AC65DFF791}" type="slidenum">
              <a:rPr lang="en-IN" smtClean="0"/>
              <a:t>26</a:t>
            </a:fld>
            <a:endParaRPr lang="en-IN"/>
          </a:p>
        </p:txBody>
      </p:sp>
      <p:sp>
        <p:nvSpPr>
          <p:cNvPr id="3" name="Footer Placeholder 2">
            <a:extLst>
              <a:ext uri="{FF2B5EF4-FFF2-40B4-BE49-F238E27FC236}">
                <a16:creationId xmlns:a16="http://schemas.microsoft.com/office/drawing/2014/main" id="{53CE2BE1-A80F-2C6D-ED54-4996125BBEA6}"/>
              </a:ext>
            </a:extLst>
          </p:cNvPr>
          <p:cNvSpPr>
            <a:spLocks noGrp="1"/>
          </p:cNvSpPr>
          <p:nvPr>
            <p:ph type="ftr" sz="quarter" idx="11"/>
          </p:nvPr>
        </p:nvSpPr>
        <p:spPr/>
        <p:txBody>
          <a:bodyPr/>
          <a:lstStyle/>
          <a:p>
            <a:r>
              <a:rPr lang="en-IN"/>
              <a:t>Enfold India May 2025</a:t>
            </a:r>
          </a:p>
        </p:txBody>
      </p:sp>
    </p:spTree>
    <p:extLst>
      <p:ext uri="{BB962C8B-B14F-4D97-AF65-F5344CB8AC3E}">
        <p14:creationId xmlns:p14="http://schemas.microsoft.com/office/powerpoint/2010/main" val="3356829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 calcmode="lin" valueType="num">
                                      <p:cBhvr additive="base">
                                        <p:cTn id="13"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xEl>
                                              <p:pRg st="1" end="1"/>
                                            </p:txEl>
                                          </p:spTgt>
                                        </p:tgtEl>
                                        <p:attrNameLst>
                                          <p:attrName>style.visibility</p:attrName>
                                        </p:attrNameLst>
                                      </p:cBhvr>
                                      <p:to>
                                        <p:strVal val="visible"/>
                                      </p:to>
                                    </p:set>
                                    <p:anim calcmode="lin" valueType="num">
                                      <p:cBhvr additive="base">
                                        <p:cTn id="19"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additive="base">
                                        <p:cTn id="37" dur="500" fill="hold"/>
                                        <p:tgtEl>
                                          <p:spTgt spid="14"/>
                                        </p:tgtEl>
                                        <p:attrNameLst>
                                          <p:attrName>ppt_x</p:attrName>
                                        </p:attrNameLst>
                                      </p:cBhvr>
                                      <p:tavLst>
                                        <p:tav tm="0">
                                          <p:val>
                                            <p:strVal val="#ppt_x"/>
                                          </p:val>
                                        </p:tav>
                                        <p:tav tm="100000">
                                          <p:val>
                                            <p:strVal val="#ppt_x"/>
                                          </p:val>
                                        </p:tav>
                                      </p:tavLst>
                                    </p:anim>
                                    <p:anim calcmode="lin" valueType="num">
                                      <p:cBhvr additive="base">
                                        <p:cTn id="3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anim calcmode="lin" valueType="num">
                                      <p:cBhvr additive="base">
                                        <p:cTn id="43" dur="500" fill="hold"/>
                                        <p:tgtEl>
                                          <p:spTgt spid="15"/>
                                        </p:tgtEl>
                                        <p:attrNameLst>
                                          <p:attrName>ppt_x</p:attrName>
                                        </p:attrNameLst>
                                      </p:cBhvr>
                                      <p:tavLst>
                                        <p:tav tm="0">
                                          <p:val>
                                            <p:strVal val="#ppt_x"/>
                                          </p:val>
                                        </p:tav>
                                        <p:tav tm="100000">
                                          <p:val>
                                            <p:strVal val="#ppt_x"/>
                                          </p:val>
                                        </p:tav>
                                      </p:tavLst>
                                    </p:anim>
                                    <p:anim calcmode="lin" valueType="num">
                                      <p:cBhvr additive="base">
                                        <p:cTn id="4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7">
                                            <p:txEl>
                                              <p:pRg st="0" end="0"/>
                                            </p:txEl>
                                          </p:spTgt>
                                        </p:tgtEl>
                                        <p:attrNameLst>
                                          <p:attrName>style.visibility</p:attrName>
                                        </p:attrNameLst>
                                      </p:cBhvr>
                                      <p:to>
                                        <p:strVal val="visible"/>
                                      </p:to>
                                    </p:set>
                                    <p:anim calcmode="lin" valueType="num">
                                      <p:cBhvr additive="base">
                                        <p:cTn id="49"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7">
                                            <p:txEl>
                                              <p:pRg st="1" end="1"/>
                                            </p:txEl>
                                          </p:spTgt>
                                        </p:tgtEl>
                                        <p:attrNameLst>
                                          <p:attrName>style.visibility</p:attrName>
                                        </p:attrNameLst>
                                      </p:cBhvr>
                                      <p:to>
                                        <p:strVal val="visible"/>
                                      </p:to>
                                    </p:set>
                                    <p:anim calcmode="lin" valueType="num">
                                      <p:cBhvr additive="base">
                                        <p:cTn id="55"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12"/>
                                        </p:tgtEl>
                                        <p:attrNameLst>
                                          <p:attrName>style.visibility</p:attrName>
                                        </p:attrNameLst>
                                      </p:cBhvr>
                                      <p:to>
                                        <p:strVal val="visible"/>
                                      </p:to>
                                    </p:set>
                                    <p:anim calcmode="lin" valueType="num">
                                      <p:cBhvr additive="base">
                                        <p:cTn id="61" dur="500" fill="hold"/>
                                        <p:tgtEl>
                                          <p:spTgt spid="12"/>
                                        </p:tgtEl>
                                        <p:attrNameLst>
                                          <p:attrName>ppt_x</p:attrName>
                                        </p:attrNameLst>
                                      </p:cBhvr>
                                      <p:tavLst>
                                        <p:tav tm="0">
                                          <p:val>
                                            <p:strVal val="#ppt_x"/>
                                          </p:val>
                                        </p:tav>
                                        <p:tav tm="100000">
                                          <p:val>
                                            <p:strVal val="#ppt_x"/>
                                          </p:val>
                                        </p:tav>
                                      </p:tavLst>
                                    </p:anim>
                                    <p:anim calcmode="lin" valueType="num">
                                      <p:cBhvr additive="base">
                                        <p:cTn id="6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16"/>
                                        </p:tgtEl>
                                        <p:attrNameLst>
                                          <p:attrName>style.visibility</p:attrName>
                                        </p:attrNameLst>
                                      </p:cBhvr>
                                      <p:to>
                                        <p:strVal val="visible"/>
                                      </p:to>
                                    </p:set>
                                    <p:anim calcmode="lin" valueType="num">
                                      <p:cBhvr additive="base">
                                        <p:cTn id="67" dur="500" fill="hold"/>
                                        <p:tgtEl>
                                          <p:spTgt spid="16"/>
                                        </p:tgtEl>
                                        <p:attrNameLst>
                                          <p:attrName>ppt_x</p:attrName>
                                        </p:attrNameLst>
                                      </p:cBhvr>
                                      <p:tavLst>
                                        <p:tav tm="0">
                                          <p:val>
                                            <p:strVal val="#ppt_x"/>
                                          </p:val>
                                        </p:tav>
                                        <p:tav tm="100000">
                                          <p:val>
                                            <p:strVal val="#ppt_x"/>
                                          </p:val>
                                        </p:tav>
                                      </p:tavLst>
                                    </p:anim>
                                    <p:anim calcmode="lin" valueType="num">
                                      <p:cBhvr additive="base">
                                        <p:cTn id="6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17"/>
                                        </p:tgtEl>
                                        <p:attrNameLst>
                                          <p:attrName>style.visibility</p:attrName>
                                        </p:attrNameLst>
                                      </p:cBhvr>
                                      <p:to>
                                        <p:strVal val="visible"/>
                                      </p:to>
                                    </p:set>
                                    <p:anim calcmode="lin" valueType="num">
                                      <p:cBhvr additive="base">
                                        <p:cTn id="73" dur="500" fill="hold"/>
                                        <p:tgtEl>
                                          <p:spTgt spid="17"/>
                                        </p:tgtEl>
                                        <p:attrNameLst>
                                          <p:attrName>ppt_x</p:attrName>
                                        </p:attrNameLst>
                                      </p:cBhvr>
                                      <p:tavLst>
                                        <p:tav tm="0">
                                          <p:val>
                                            <p:strVal val="#ppt_x"/>
                                          </p:val>
                                        </p:tav>
                                        <p:tav tm="100000">
                                          <p:val>
                                            <p:strVal val="#ppt_x"/>
                                          </p:val>
                                        </p:tav>
                                      </p:tavLst>
                                    </p:anim>
                                    <p:anim calcmode="lin" valueType="num">
                                      <p:cBhvr additive="base">
                                        <p:cTn id="7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18"/>
                                        </p:tgtEl>
                                        <p:attrNameLst>
                                          <p:attrName>style.visibility</p:attrName>
                                        </p:attrNameLst>
                                      </p:cBhvr>
                                      <p:to>
                                        <p:strVal val="visible"/>
                                      </p:to>
                                    </p:set>
                                    <p:anim calcmode="lin" valueType="num">
                                      <p:cBhvr additive="base">
                                        <p:cTn id="79" dur="500" fill="hold"/>
                                        <p:tgtEl>
                                          <p:spTgt spid="18"/>
                                        </p:tgtEl>
                                        <p:attrNameLst>
                                          <p:attrName>ppt_x</p:attrName>
                                        </p:attrNameLst>
                                      </p:cBhvr>
                                      <p:tavLst>
                                        <p:tav tm="0">
                                          <p:val>
                                            <p:strVal val="#ppt_x"/>
                                          </p:val>
                                        </p:tav>
                                        <p:tav tm="100000">
                                          <p:val>
                                            <p:strVal val="#ppt_x"/>
                                          </p:val>
                                        </p:tav>
                                      </p:tavLst>
                                    </p:anim>
                                    <p:anim calcmode="lin" valueType="num">
                                      <p:cBhvr additive="base">
                                        <p:cTn id="8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bldP spid="7" grpId="0" build="p"/>
      <p:bldP spid="10" grpId="0" animBg="1"/>
      <p:bldP spid="12" grpId="0" animBg="1"/>
      <p:bldP spid="13" grpId="0"/>
      <p:bldP spid="14" grpId="0"/>
      <p:bldP spid="15" grpId="0"/>
      <p:bldP spid="16" grpId="0"/>
      <p:bldP spid="17" grpId="0"/>
      <p:bldP spid="1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92"/>
        <p:cNvGrpSpPr/>
        <p:nvPr/>
      </p:nvGrpSpPr>
      <p:grpSpPr>
        <a:xfrm>
          <a:off x="0" y="0"/>
          <a:ext cx="0" cy="0"/>
          <a:chOff x="0" y="0"/>
          <a:chExt cx="0" cy="0"/>
        </a:xfrm>
      </p:grpSpPr>
      <p:sp>
        <p:nvSpPr>
          <p:cNvPr id="394" name="Google Shape;394;g2bd87a2eea4_0_352"/>
          <p:cNvSpPr txBox="1">
            <a:spLocks noGrp="1"/>
          </p:cNvSpPr>
          <p:nvPr>
            <p:ph type="body" idx="1"/>
          </p:nvPr>
        </p:nvSpPr>
        <p:spPr>
          <a:xfrm>
            <a:off x="838200" y="534700"/>
            <a:ext cx="10515600" cy="5762400"/>
          </a:xfrm>
          <a:prstGeom prst="rect">
            <a:avLst/>
          </a:prstGeom>
        </p:spPr>
        <p:txBody>
          <a:bodyPr spcFirstLastPara="1" wrap="square" lIns="91425" tIns="45700" rIns="91425" bIns="45700" anchor="t" anchorCtr="0">
            <a:normAutofit/>
          </a:bodyPr>
          <a:lstStyle/>
          <a:p>
            <a:pPr marL="0" lvl="0" indent="0" algn="just" rtl="0">
              <a:spcBef>
                <a:spcPts val="1000"/>
              </a:spcBef>
              <a:spcAft>
                <a:spcPts val="0"/>
              </a:spcAft>
              <a:buNone/>
            </a:pPr>
            <a:r>
              <a:rPr lang="en-US" dirty="0"/>
              <a:t>“</a:t>
            </a:r>
            <a:r>
              <a:rPr lang="en-US" b="1" dirty="0"/>
              <a:t>Restorative environments can reclaim antisocial individuals </a:t>
            </a:r>
            <a:r>
              <a:rPr lang="en-US" dirty="0"/>
              <a:t>because they satisfy our innate need to  establish self-worth and exert influence over our environment. </a:t>
            </a:r>
            <a:r>
              <a:rPr lang="en-US" b="1" dirty="0"/>
              <a:t>Restorative cultures apply communal pressure to change behavior</a:t>
            </a:r>
            <a:r>
              <a:rPr lang="en-US" dirty="0"/>
              <a:t> by </a:t>
            </a:r>
            <a:r>
              <a:rPr lang="en-US" b="1" u="sng" dirty="0"/>
              <a:t>utilizing relationships and social connection in lieu of force and coercion</a:t>
            </a:r>
            <a:r>
              <a:rPr lang="en-US" dirty="0"/>
              <a:t>. </a:t>
            </a:r>
            <a:r>
              <a:rPr lang="en-US" b="1" dirty="0"/>
              <a:t>Punishment is transformed into “social consequences” </a:t>
            </a:r>
            <a:r>
              <a:rPr lang="en-US" dirty="0"/>
              <a:t>— </a:t>
            </a:r>
            <a:r>
              <a:rPr lang="en-US" b="1" dirty="0"/>
              <a:t>the need to confront the impact that one’s behavior has on others</a:t>
            </a:r>
            <a:r>
              <a:rPr lang="en-US" dirty="0"/>
              <a:t>. </a:t>
            </a:r>
            <a:r>
              <a:rPr lang="en-US" dirty="0">
                <a:highlight>
                  <a:schemeClr val="lt1"/>
                </a:highlight>
              </a:rPr>
              <a:t>Those who harm others or violate norms perceive the consequences of their behavior as the result of that behavior instead of something done to them by an emotionally disconnected authority figure </a:t>
            </a:r>
            <a:r>
              <a:rPr lang="en-US" dirty="0"/>
              <a:t>(</a:t>
            </a:r>
            <a:r>
              <a:rPr lang="en-US" dirty="0" err="1"/>
              <a:t>Brendtro</a:t>
            </a:r>
            <a:r>
              <a:rPr lang="en-US" dirty="0"/>
              <a:t> &amp; Larson, 2006, p. 111).”</a:t>
            </a:r>
            <a:endParaRPr dirty="0"/>
          </a:p>
          <a:p>
            <a:pPr marL="0" lvl="0" indent="0" algn="just" rtl="0">
              <a:spcBef>
                <a:spcPts val="1000"/>
              </a:spcBef>
              <a:spcAft>
                <a:spcPts val="0"/>
              </a:spcAft>
              <a:buNone/>
            </a:pPr>
            <a:endParaRPr dirty="0"/>
          </a:p>
          <a:p>
            <a:pPr marL="0" lvl="0" indent="0" algn="just" rtl="0">
              <a:spcBef>
                <a:spcPts val="1000"/>
              </a:spcBef>
              <a:spcAft>
                <a:spcPts val="0"/>
              </a:spcAft>
              <a:buNone/>
            </a:pPr>
            <a:r>
              <a:rPr lang="en-US" dirty="0"/>
              <a:t>John </a:t>
            </a:r>
            <a:r>
              <a:rPr lang="en-US" dirty="0" err="1"/>
              <a:t>Bailie</a:t>
            </a:r>
            <a:r>
              <a:rPr lang="en-US" dirty="0"/>
              <a:t>, "Power, Authority and Restorative Practices", IIRP, </a:t>
            </a:r>
            <a:r>
              <a:rPr lang="en-US" u="sng" dirty="0">
                <a:solidFill>
                  <a:schemeClr val="hlink"/>
                </a:solidFill>
                <a:hlinkClick r:id="rId3"/>
              </a:rPr>
              <a:t>https://www.iirp.edu/news/power-authority-and-restorative-practices</a:t>
            </a:r>
            <a:r>
              <a:rPr lang="en-US" dirty="0"/>
              <a:t> </a:t>
            </a:r>
            <a:endParaRPr dirty="0"/>
          </a:p>
        </p:txBody>
      </p:sp>
      <p:sp>
        <p:nvSpPr>
          <p:cNvPr id="2" name="Slide Number Placeholder 1">
            <a:extLst>
              <a:ext uri="{FF2B5EF4-FFF2-40B4-BE49-F238E27FC236}">
                <a16:creationId xmlns:a16="http://schemas.microsoft.com/office/drawing/2014/main" id="{AC06C76D-6AD8-762F-5175-F763126C0CD6}"/>
              </a:ext>
            </a:extLst>
          </p:cNvPr>
          <p:cNvSpPr>
            <a:spLocks noGrp="1"/>
          </p:cNvSpPr>
          <p:nvPr>
            <p:ph type="sldNum" sz="quarter" idx="12"/>
          </p:nvPr>
        </p:nvSpPr>
        <p:spPr/>
        <p:txBody>
          <a:bodyPr/>
          <a:lstStyle/>
          <a:p>
            <a:fld id="{0BCE396B-49E4-4351-9D2C-F9AC65DFF791}" type="slidenum">
              <a:rPr lang="en-IN" smtClean="0"/>
              <a:t>27</a:t>
            </a:fld>
            <a:endParaRPr lang="en-IN"/>
          </a:p>
        </p:txBody>
      </p:sp>
      <p:sp>
        <p:nvSpPr>
          <p:cNvPr id="3" name="Footer Placeholder 2">
            <a:extLst>
              <a:ext uri="{FF2B5EF4-FFF2-40B4-BE49-F238E27FC236}">
                <a16:creationId xmlns:a16="http://schemas.microsoft.com/office/drawing/2014/main" id="{90F32CB7-99AD-C478-D2A3-52E7ACCE8A4C}"/>
              </a:ext>
            </a:extLst>
          </p:cNvPr>
          <p:cNvSpPr>
            <a:spLocks noGrp="1"/>
          </p:cNvSpPr>
          <p:nvPr>
            <p:ph type="ftr" sz="quarter" idx="11"/>
          </p:nvPr>
        </p:nvSpPr>
        <p:spPr/>
        <p:txBody>
          <a:bodyPr/>
          <a:lstStyle/>
          <a:p>
            <a:r>
              <a:rPr lang="en-IN"/>
              <a:t>Enfold India May 2025</a:t>
            </a:r>
          </a:p>
        </p:txBody>
      </p:sp>
    </p:spTree>
    <p:extLst>
      <p:ext uri="{BB962C8B-B14F-4D97-AF65-F5344CB8AC3E}">
        <p14:creationId xmlns:p14="http://schemas.microsoft.com/office/powerpoint/2010/main" val="214647270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58" name="Google Shape;258;g2b644f38ce0_0_188"/>
          <p:cNvSpPr txBox="1">
            <a:spLocks noGrp="1"/>
          </p:cNvSpPr>
          <p:nvPr>
            <p:ph type="title"/>
          </p:nvPr>
        </p:nvSpPr>
        <p:spPr>
          <a:xfrm>
            <a:off x="1981200" y="274638"/>
            <a:ext cx="7620000" cy="8685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Arial"/>
              <a:buNone/>
            </a:pPr>
            <a:r>
              <a:rPr lang="en-US" b="1">
                <a:latin typeface="Garamond"/>
                <a:ea typeface="Garamond"/>
                <a:cs typeface="Garamond"/>
                <a:sym typeface="Garamond"/>
              </a:rPr>
              <a:t>Definitions</a:t>
            </a:r>
            <a:endParaRPr>
              <a:latin typeface="Garamond"/>
              <a:ea typeface="Garamond"/>
              <a:cs typeface="Garamond"/>
              <a:sym typeface="Garamond"/>
            </a:endParaRPr>
          </a:p>
        </p:txBody>
      </p:sp>
      <p:sp>
        <p:nvSpPr>
          <p:cNvPr id="259" name="Google Shape;259;g2b644f38ce0_0_188"/>
          <p:cNvSpPr txBox="1">
            <a:spLocks noGrp="1"/>
          </p:cNvSpPr>
          <p:nvPr>
            <p:ph type="body" idx="1"/>
          </p:nvPr>
        </p:nvSpPr>
        <p:spPr>
          <a:xfrm>
            <a:off x="805000" y="1487475"/>
            <a:ext cx="5058900" cy="5058600"/>
          </a:xfrm>
          <a:prstGeom prst="rect">
            <a:avLst/>
          </a:prstGeom>
          <a:solidFill>
            <a:schemeClr val="lt1"/>
          </a:solidFill>
          <a:ln w="9525" cap="flat" cmpd="sng">
            <a:solidFill>
              <a:srgbClr val="FFFF00"/>
            </a:solidFill>
            <a:prstDash val="solid"/>
            <a:round/>
            <a:headEnd type="none" w="sm" len="sm"/>
            <a:tailEnd type="none" w="sm" len="sm"/>
          </a:ln>
        </p:spPr>
        <p:txBody>
          <a:bodyPr spcFirstLastPara="1" wrap="square" lIns="91425" tIns="45700" rIns="91425" bIns="45700" anchor="t" anchorCtr="0">
            <a:noAutofit/>
          </a:bodyPr>
          <a:lstStyle/>
          <a:p>
            <a:pPr marL="114300" lvl="0" indent="0" algn="just" rtl="0">
              <a:lnSpc>
                <a:spcPct val="90000"/>
              </a:lnSpc>
              <a:spcBef>
                <a:spcPts val="0"/>
              </a:spcBef>
              <a:spcAft>
                <a:spcPts val="0"/>
              </a:spcAft>
              <a:buClr>
                <a:schemeClr val="dk1"/>
              </a:buClr>
              <a:buSzPts val="1700"/>
              <a:buNone/>
            </a:pPr>
            <a:r>
              <a:rPr lang="en-US" sz="2400" b="1" dirty="0">
                <a:latin typeface="Garamond"/>
                <a:ea typeface="Garamond"/>
                <a:cs typeface="Garamond"/>
                <a:sym typeface="Garamond"/>
              </a:rPr>
              <a:t>Restorative Process</a:t>
            </a:r>
            <a:r>
              <a:rPr lang="en-US" sz="2400" dirty="0">
                <a:latin typeface="Garamond"/>
                <a:ea typeface="Garamond"/>
                <a:cs typeface="Garamond"/>
                <a:sym typeface="Garamond"/>
              </a:rPr>
              <a:t>: </a:t>
            </a:r>
            <a:r>
              <a:rPr lang="en-US" sz="2400" b="0" dirty="0">
                <a:latin typeface="Garamond"/>
                <a:ea typeface="Garamond"/>
                <a:cs typeface="Garamond"/>
                <a:sym typeface="Garamond"/>
              </a:rPr>
              <a:t>“any process in which the </a:t>
            </a:r>
            <a:r>
              <a:rPr lang="en-US" sz="2400" b="1" dirty="0">
                <a:highlight>
                  <a:srgbClr val="FFFF00"/>
                </a:highlight>
                <a:latin typeface="Garamond"/>
                <a:ea typeface="Garamond"/>
                <a:cs typeface="Garamond"/>
                <a:sym typeface="Garamond"/>
              </a:rPr>
              <a:t>victim and the offender</a:t>
            </a:r>
            <a:r>
              <a:rPr lang="en-US" sz="2400" b="0" dirty="0">
                <a:latin typeface="Garamond"/>
                <a:ea typeface="Garamond"/>
                <a:cs typeface="Garamond"/>
                <a:sym typeface="Garamond"/>
              </a:rPr>
              <a:t>, and, where appropriate, any </a:t>
            </a:r>
            <a:r>
              <a:rPr lang="en-US" sz="2400" b="1" dirty="0">
                <a:highlight>
                  <a:srgbClr val="FFFF00"/>
                </a:highlight>
                <a:latin typeface="Garamond"/>
                <a:ea typeface="Garamond"/>
                <a:cs typeface="Garamond"/>
                <a:sym typeface="Garamond"/>
              </a:rPr>
              <a:t>other individuals or community members</a:t>
            </a:r>
            <a:r>
              <a:rPr lang="en-US" sz="2400" b="0" dirty="0">
                <a:highlight>
                  <a:srgbClr val="FFFF00"/>
                </a:highlight>
                <a:latin typeface="Garamond"/>
                <a:ea typeface="Garamond"/>
                <a:cs typeface="Garamond"/>
                <a:sym typeface="Garamond"/>
              </a:rPr>
              <a:t> affected by a crim</a:t>
            </a:r>
            <a:r>
              <a:rPr lang="en-US" sz="2400" b="0" dirty="0">
                <a:latin typeface="Garamond"/>
                <a:ea typeface="Garamond"/>
                <a:cs typeface="Garamond"/>
                <a:sym typeface="Garamond"/>
              </a:rPr>
              <a:t>e, </a:t>
            </a:r>
            <a:r>
              <a:rPr lang="en-US" sz="2400" b="1" dirty="0">
                <a:latin typeface="Garamond"/>
                <a:ea typeface="Garamond"/>
                <a:cs typeface="Garamond"/>
                <a:sym typeface="Garamond"/>
              </a:rPr>
              <a:t>participate together actively </a:t>
            </a:r>
            <a:r>
              <a:rPr lang="en-US" sz="2400" b="0" dirty="0">
                <a:latin typeface="Garamond"/>
                <a:ea typeface="Garamond"/>
                <a:cs typeface="Garamond"/>
                <a:sym typeface="Garamond"/>
              </a:rPr>
              <a:t>in the </a:t>
            </a:r>
            <a:r>
              <a:rPr lang="en-US" sz="2400" b="1" dirty="0">
                <a:latin typeface="Garamond"/>
                <a:ea typeface="Garamond"/>
                <a:cs typeface="Garamond"/>
                <a:sym typeface="Garamond"/>
              </a:rPr>
              <a:t>resolution of matters</a:t>
            </a:r>
            <a:r>
              <a:rPr lang="en-US" sz="2400" b="0" dirty="0">
                <a:latin typeface="Garamond"/>
                <a:ea typeface="Garamond"/>
                <a:cs typeface="Garamond"/>
                <a:sym typeface="Garamond"/>
              </a:rPr>
              <a:t> arising from the crime, generally with the help of a </a:t>
            </a:r>
            <a:r>
              <a:rPr lang="en-US" sz="2400" b="1" dirty="0">
                <a:latin typeface="Garamond"/>
                <a:ea typeface="Garamond"/>
                <a:cs typeface="Garamond"/>
                <a:sym typeface="Garamond"/>
              </a:rPr>
              <a:t>facilitator</a:t>
            </a:r>
            <a:r>
              <a:rPr lang="en-US" sz="2400" b="0" dirty="0">
                <a:latin typeface="Garamond"/>
                <a:ea typeface="Garamond"/>
                <a:cs typeface="Garamond"/>
                <a:sym typeface="Garamond"/>
              </a:rPr>
              <a:t>. Restorative processes may include mediation, conciliation, conferencing and sentencing circles.”</a:t>
            </a:r>
            <a:endParaRPr sz="2400" dirty="0">
              <a:latin typeface="Garamond"/>
              <a:ea typeface="Garamond"/>
              <a:cs typeface="Garamond"/>
              <a:sym typeface="Garamond"/>
            </a:endParaRPr>
          </a:p>
          <a:p>
            <a:pPr marL="114300" lvl="0" indent="0" algn="l" rtl="0">
              <a:lnSpc>
                <a:spcPct val="90000"/>
              </a:lnSpc>
              <a:spcBef>
                <a:spcPts val="1000"/>
              </a:spcBef>
              <a:spcAft>
                <a:spcPts val="0"/>
              </a:spcAft>
              <a:buClr>
                <a:schemeClr val="dk1"/>
              </a:buClr>
              <a:buSzPts val="1700"/>
              <a:buNone/>
            </a:pPr>
            <a:r>
              <a:rPr lang="en-US" sz="2000" dirty="0">
                <a:latin typeface="Garamond"/>
                <a:ea typeface="Garamond"/>
                <a:cs typeface="Garamond"/>
                <a:sym typeface="Garamond"/>
              </a:rPr>
              <a:t>ECOSOC Basic Principles on the Use of Restorative Justice </a:t>
            </a:r>
            <a:r>
              <a:rPr lang="en-US" sz="2000" dirty="0" err="1">
                <a:latin typeface="Garamond"/>
                <a:ea typeface="Garamond"/>
                <a:cs typeface="Garamond"/>
                <a:sym typeface="Garamond"/>
              </a:rPr>
              <a:t>Programmes</a:t>
            </a:r>
            <a:r>
              <a:rPr lang="en-US" sz="2000" dirty="0">
                <a:latin typeface="Garamond"/>
                <a:ea typeface="Garamond"/>
                <a:cs typeface="Garamond"/>
                <a:sym typeface="Garamond"/>
              </a:rPr>
              <a:t> in Criminal Matters, 1999</a:t>
            </a:r>
            <a:endParaRPr sz="2000" dirty="0">
              <a:latin typeface="Garamond"/>
              <a:ea typeface="Garamond"/>
              <a:cs typeface="Garamond"/>
              <a:sym typeface="Garamond"/>
            </a:endParaRPr>
          </a:p>
        </p:txBody>
      </p:sp>
      <p:sp>
        <p:nvSpPr>
          <p:cNvPr id="260" name="Google Shape;260;g2b644f38ce0_0_188"/>
          <p:cNvSpPr txBox="1"/>
          <p:nvPr/>
        </p:nvSpPr>
        <p:spPr>
          <a:xfrm>
            <a:off x="6625024" y="1487472"/>
            <a:ext cx="4798800" cy="5058600"/>
          </a:xfrm>
          <a:prstGeom prst="rect">
            <a:avLst/>
          </a:prstGeom>
          <a:solidFill>
            <a:schemeClr val="lt1"/>
          </a:solidFill>
          <a:ln>
            <a:noFill/>
          </a:ln>
        </p:spPr>
        <p:txBody>
          <a:bodyPr spcFirstLastPara="1" wrap="square" lIns="91425" tIns="45700" rIns="91425" bIns="45700" anchor="t" anchorCtr="0">
            <a:noAutofit/>
          </a:bodyPr>
          <a:lstStyle/>
          <a:p>
            <a:pPr marL="114300" marR="0" lvl="0" indent="0" algn="just" rtl="0">
              <a:lnSpc>
                <a:spcPct val="90000"/>
              </a:lnSpc>
              <a:spcBef>
                <a:spcPts val="0"/>
              </a:spcBef>
              <a:spcAft>
                <a:spcPts val="0"/>
              </a:spcAft>
              <a:buClr>
                <a:schemeClr val="dk1"/>
              </a:buClr>
              <a:buSzPts val="1800"/>
              <a:buFont typeface="Arial"/>
              <a:buNone/>
            </a:pPr>
            <a:r>
              <a:rPr lang="en-US" sz="2400" b="1" i="0" u="none" strike="noStrike" cap="none" dirty="0">
                <a:solidFill>
                  <a:schemeClr val="dk1"/>
                </a:solidFill>
                <a:latin typeface="Garamond"/>
                <a:ea typeface="Garamond"/>
                <a:cs typeface="Garamond"/>
                <a:sym typeface="Garamond"/>
              </a:rPr>
              <a:t>“Restorative justice” </a:t>
            </a:r>
            <a:r>
              <a:rPr lang="en-US" sz="2400" b="0" i="0" u="none" strike="noStrike" cap="none" dirty="0">
                <a:solidFill>
                  <a:schemeClr val="dk1"/>
                </a:solidFill>
                <a:latin typeface="Garamond"/>
                <a:ea typeface="Garamond"/>
                <a:cs typeface="Garamond"/>
                <a:sym typeface="Garamond"/>
              </a:rPr>
              <a:t>refers to any process which enables </a:t>
            </a:r>
            <a:r>
              <a:rPr lang="en-US" sz="2400" b="1" i="0" u="none" strike="noStrike" cap="none" dirty="0">
                <a:solidFill>
                  <a:schemeClr val="dk1"/>
                </a:solidFill>
                <a:highlight>
                  <a:srgbClr val="00FF00"/>
                </a:highlight>
                <a:latin typeface="Garamond"/>
                <a:ea typeface="Garamond"/>
                <a:cs typeface="Garamond"/>
                <a:sym typeface="Garamond"/>
              </a:rPr>
              <a:t>those harmed by crime, and those responsible for that harm</a:t>
            </a:r>
            <a:r>
              <a:rPr lang="en-US" sz="2400" b="0" i="0" u="none" strike="noStrike" cap="none" dirty="0">
                <a:solidFill>
                  <a:schemeClr val="dk1"/>
                </a:solidFill>
                <a:latin typeface="Garamond"/>
                <a:ea typeface="Garamond"/>
                <a:cs typeface="Garamond"/>
                <a:sym typeface="Garamond"/>
              </a:rPr>
              <a:t>, if they </a:t>
            </a:r>
            <a:r>
              <a:rPr lang="en-US" sz="2400" b="1" i="0" u="none" strike="noStrike" cap="none" dirty="0">
                <a:solidFill>
                  <a:schemeClr val="dk1"/>
                </a:solidFill>
                <a:highlight>
                  <a:srgbClr val="00FF00"/>
                </a:highlight>
                <a:latin typeface="Garamond"/>
                <a:ea typeface="Garamond"/>
                <a:cs typeface="Garamond"/>
                <a:sym typeface="Garamond"/>
              </a:rPr>
              <a:t>freely consent</a:t>
            </a:r>
            <a:r>
              <a:rPr lang="en-US" sz="2400" b="0" i="0" u="none" strike="noStrike" cap="none" dirty="0">
                <a:solidFill>
                  <a:schemeClr val="dk1"/>
                </a:solidFill>
                <a:latin typeface="Garamond"/>
                <a:ea typeface="Garamond"/>
                <a:cs typeface="Garamond"/>
                <a:sym typeface="Garamond"/>
              </a:rPr>
              <a:t>, to </a:t>
            </a:r>
            <a:r>
              <a:rPr lang="en-US" sz="2400" b="1" i="0" u="none" strike="noStrike" cap="none" dirty="0">
                <a:solidFill>
                  <a:schemeClr val="dk1"/>
                </a:solidFill>
                <a:latin typeface="Garamond"/>
                <a:ea typeface="Garamond"/>
                <a:cs typeface="Garamond"/>
                <a:sym typeface="Garamond"/>
              </a:rPr>
              <a:t>participate actively </a:t>
            </a:r>
            <a:r>
              <a:rPr lang="en-US" sz="2400" b="0" i="0" u="none" strike="noStrike" cap="none" dirty="0">
                <a:solidFill>
                  <a:schemeClr val="dk1"/>
                </a:solidFill>
                <a:latin typeface="Garamond"/>
                <a:ea typeface="Garamond"/>
                <a:cs typeface="Garamond"/>
                <a:sym typeface="Garamond"/>
              </a:rPr>
              <a:t>in the </a:t>
            </a:r>
            <a:r>
              <a:rPr lang="en-US" sz="2400" b="1" i="0" u="none" strike="noStrike" cap="none" dirty="0">
                <a:solidFill>
                  <a:schemeClr val="dk1"/>
                </a:solidFill>
                <a:latin typeface="Garamond"/>
                <a:ea typeface="Garamond"/>
                <a:cs typeface="Garamond"/>
                <a:sym typeface="Garamond"/>
              </a:rPr>
              <a:t>resolution of matters</a:t>
            </a:r>
            <a:r>
              <a:rPr lang="en-US" sz="2400" b="0" i="0" u="none" strike="noStrike" cap="none" dirty="0">
                <a:solidFill>
                  <a:schemeClr val="dk1"/>
                </a:solidFill>
                <a:latin typeface="Garamond"/>
                <a:ea typeface="Garamond"/>
                <a:cs typeface="Garamond"/>
                <a:sym typeface="Garamond"/>
              </a:rPr>
              <a:t> arising from the offence, through the help of a trained and impartial third party (hereinafter the “facilitator”).</a:t>
            </a:r>
            <a:endParaRPr sz="2400" b="0" i="0" u="none" strike="noStrike" cap="none" dirty="0">
              <a:solidFill>
                <a:srgbClr val="000000"/>
              </a:solidFill>
              <a:latin typeface="Garamond"/>
              <a:ea typeface="Garamond"/>
              <a:cs typeface="Garamond"/>
              <a:sym typeface="Garamond"/>
            </a:endParaRPr>
          </a:p>
          <a:p>
            <a:pPr marL="114300" marR="0" lvl="0" indent="0" algn="l" rtl="0">
              <a:lnSpc>
                <a:spcPct val="90000"/>
              </a:lnSpc>
              <a:spcBef>
                <a:spcPts val="1000"/>
              </a:spcBef>
              <a:spcAft>
                <a:spcPts val="0"/>
              </a:spcAft>
              <a:buClr>
                <a:schemeClr val="dk1"/>
              </a:buClr>
              <a:buSzPts val="1800"/>
              <a:buFont typeface="Arial"/>
              <a:buNone/>
            </a:pPr>
            <a:endParaRPr sz="2400" b="0" i="0" u="none" strike="noStrike" cap="none" dirty="0">
              <a:solidFill>
                <a:schemeClr val="dk1"/>
              </a:solidFill>
              <a:latin typeface="Garamond"/>
              <a:ea typeface="Garamond"/>
              <a:cs typeface="Garamond"/>
              <a:sym typeface="Garamond"/>
            </a:endParaRPr>
          </a:p>
          <a:p>
            <a:pPr marL="114300" marR="0" lvl="0" indent="0" algn="l" rtl="0">
              <a:lnSpc>
                <a:spcPct val="90000"/>
              </a:lnSpc>
              <a:spcBef>
                <a:spcPts val="1000"/>
              </a:spcBef>
              <a:spcAft>
                <a:spcPts val="0"/>
              </a:spcAft>
              <a:buClr>
                <a:schemeClr val="dk1"/>
              </a:buClr>
              <a:buSzPts val="1800"/>
              <a:buFont typeface="Arial"/>
              <a:buNone/>
            </a:pPr>
            <a:r>
              <a:rPr lang="en-US" sz="2000" b="0" i="0" u="none" strike="noStrike" cap="none" dirty="0">
                <a:solidFill>
                  <a:schemeClr val="dk1"/>
                </a:solidFill>
                <a:latin typeface="Garamond"/>
                <a:ea typeface="Garamond"/>
                <a:cs typeface="Garamond"/>
                <a:sym typeface="Garamond"/>
              </a:rPr>
              <a:t>Council of Europe’s Recommendation of the Committee of Ministers to Member States concerning Restorative Justice in Criminal Matters, 2018</a:t>
            </a:r>
            <a:endParaRPr sz="2000" b="0" i="0" u="none" strike="noStrike" cap="none" dirty="0">
              <a:solidFill>
                <a:srgbClr val="000000"/>
              </a:solidFill>
              <a:latin typeface="Garamond"/>
              <a:ea typeface="Garamond"/>
              <a:cs typeface="Garamond"/>
              <a:sym typeface="Garamond"/>
            </a:endParaRPr>
          </a:p>
        </p:txBody>
      </p:sp>
      <p:sp>
        <p:nvSpPr>
          <p:cNvPr id="2" name="Slide Number Placeholder 1">
            <a:extLst>
              <a:ext uri="{FF2B5EF4-FFF2-40B4-BE49-F238E27FC236}">
                <a16:creationId xmlns:a16="http://schemas.microsoft.com/office/drawing/2014/main" id="{5B6C7247-0733-1126-4EEF-7FBF6C8DDFEF}"/>
              </a:ext>
            </a:extLst>
          </p:cNvPr>
          <p:cNvSpPr>
            <a:spLocks noGrp="1"/>
          </p:cNvSpPr>
          <p:nvPr>
            <p:ph type="sldNum" sz="quarter" idx="12"/>
          </p:nvPr>
        </p:nvSpPr>
        <p:spPr/>
        <p:txBody>
          <a:bodyPr/>
          <a:lstStyle/>
          <a:p>
            <a:fld id="{0BCE396B-49E4-4351-9D2C-F9AC65DFF791}" type="slidenum">
              <a:rPr lang="en-IN" smtClean="0"/>
              <a:t>28</a:t>
            </a:fld>
            <a:endParaRPr lang="en-IN"/>
          </a:p>
        </p:txBody>
      </p:sp>
      <p:sp>
        <p:nvSpPr>
          <p:cNvPr id="3" name="Footer Placeholder 2">
            <a:extLst>
              <a:ext uri="{FF2B5EF4-FFF2-40B4-BE49-F238E27FC236}">
                <a16:creationId xmlns:a16="http://schemas.microsoft.com/office/drawing/2014/main" id="{286B7D4C-2997-3C5C-59F8-76900C5592AC}"/>
              </a:ext>
            </a:extLst>
          </p:cNvPr>
          <p:cNvSpPr>
            <a:spLocks noGrp="1"/>
          </p:cNvSpPr>
          <p:nvPr>
            <p:ph type="ftr" sz="quarter" idx="11"/>
          </p:nvPr>
        </p:nvSpPr>
        <p:spPr/>
        <p:txBody>
          <a:bodyPr/>
          <a:lstStyle/>
          <a:p>
            <a:r>
              <a:rPr lang="en-IN"/>
              <a:t>Enfold India May 2025</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60">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60">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60">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59">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59">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D997FB-020B-A7FF-F812-4C7C0C99ADC7}"/>
              </a:ext>
            </a:extLst>
          </p:cNvPr>
          <p:cNvSpPr>
            <a:spLocks noGrp="1"/>
          </p:cNvSpPr>
          <p:nvPr>
            <p:ph type="title"/>
          </p:nvPr>
        </p:nvSpPr>
        <p:spPr/>
        <p:txBody>
          <a:bodyPr/>
          <a:lstStyle/>
          <a:p>
            <a:pPr algn="ctr"/>
            <a:r>
              <a:rPr lang="en-US" b="1" dirty="0"/>
              <a:t>Two Different Approaches to Justice</a:t>
            </a:r>
            <a:br>
              <a:rPr lang="en-US" dirty="0"/>
            </a:br>
            <a:endParaRPr lang="en-IN" dirty="0"/>
          </a:p>
        </p:txBody>
      </p:sp>
      <p:sp>
        <p:nvSpPr>
          <p:cNvPr id="3" name="Text Placeholder 2">
            <a:extLst>
              <a:ext uri="{FF2B5EF4-FFF2-40B4-BE49-F238E27FC236}">
                <a16:creationId xmlns:a16="http://schemas.microsoft.com/office/drawing/2014/main" id="{15900BFA-83B6-E9F7-D107-A912FC105889}"/>
              </a:ext>
            </a:extLst>
          </p:cNvPr>
          <p:cNvSpPr>
            <a:spLocks noGrp="1"/>
          </p:cNvSpPr>
          <p:nvPr>
            <p:ph type="body" idx="1"/>
          </p:nvPr>
        </p:nvSpPr>
        <p:spPr/>
        <p:txBody>
          <a:bodyPr/>
          <a:lstStyle/>
          <a:p>
            <a:pPr algn="ctr"/>
            <a:r>
              <a:rPr lang="en-IN" sz="3200" dirty="0">
                <a:solidFill>
                  <a:srgbClr val="C00000"/>
                </a:solidFill>
              </a:rPr>
              <a:t>Criminal Justice</a:t>
            </a:r>
          </a:p>
          <a:p>
            <a:endParaRPr lang="en-IN" dirty="0"/>
          </a:p>
        </p:txBody>
      </p:sp>
      <p:sp>
        <p:nvSpPr>
          <p:cNvPr id="4" name="Content Placeholder 3">
            <a:extLst>
              <a:ext uri="{FF2B5EF4-FFF2-40B4-BE49-F238E27FC236}">
                <a16:creationId xmlns:a16="http://schemas.microsoft.com/office/drawing/2014/main" id="{D65E6915-E64D-39BD-8C06-1875DC881D98}"/>
              </a:ext>
            </a:extLst>
          </p:cNvPr>
          <p:cNvSpPr>
            <a:spLocks noGrp="1"/>
          </p:cNvSpPr>
          <p:nvPr>
            <p:ph sz="half" idx="2"/>
          </p:nvPr>
        </p:nvSpPr>
        <p:spPr>
          <a:solidFill>
            <a:srgbClr val="FFC6C6"/>
          </a:solidFill>
        </p:spPr>
        <p:txBody>
          <a:bodyPr>
            <a:normAutofit fontScale="92500"/>
          </a:bodyPr>
          <a:lstStyle/>
          <a:p>
            <a:r>
              <a:rPr lang="en-US" dirty="0"/>
              <a:t>Crime is a violation of the law and the state</a:t>
            </a:r>
          </a:p>
          <a:p>
            <a:r>
              <a:rPr lang="en-US" dirty="0"/>
              <a:t>Violations create guilt.</a:t>
            </a:r>
          </a:p>
          <a:p>
            <a:r>
              <a:rPr lang="en-US" dirty="0"/>
              <a:t>Justice requires the state to determine blame (guilt) and impose pain (punishment).</a:t>
            </a:r>
          </a:p>
          <a:p>
            <a:r>
              <a:rPr lang="en-US" dirty="0"/>
              <a:t>Central focus: offenders getting what they deserve.</a:t>
            </a:r>
          </a:p>
          <a:p>
            <a:endParaRPr lang="en-US" dirty="0"/>
          </a:p>
          <a:p>
            <a:endParaRPr lang="en-US" dirty="0"/>
          </a:p>
          <a:p>
            <a:endParaRPr lang="en-US" dirty="0"/>
          </a:p>
          <a:p>
            <a:endParaRPr lang="en-IN" dirty="0"/>
          </a:p>
        </p:txBody>
      </p:sp>
      <p:sp>
        <p:nvSpPr>
          <p:cNvPr id="5" name="Text Placeholder 4">
            <a:extLst>
              <a:ext uri="{FF2B5EF4-FFF2-40B4-BE49-F238E27FC236}">
                <a16:creationId xmlns:a16="http://schemas.microsoft.com/office/drawing/2014/main" id="{63317407-E926-9704-753D-60615D5A3590}"/>
              </a:ext>
            </a:extLst>
          </p:cNvPr>
          <p:cNvSpPr>
            <a:spLocks noGrp="1"/>
          </p:cNvSpPr>
          <p:nvPr>
            <p:ph type="body" sz="quarter" idx="3"/>
          </p:nvPr>
        </p:nvSpPr>
        <p:spPr/>
        <p:txBody>
          <a:bodyPr/>
          <a:lstStyle/>
          <a:p>
            <a:pPr algn="ctr"/>
            <a:r>
              <a:rPr lang="en-IN" sz="3200" dirty="0">
                <a:solidFill>
                  <a:srgbClr val="60A500"/>
                </a:solidFill>
              </a:rPr>
              <a:t>Restorative Justice</a:t>
            </a:r>
          </a:p>
          <a:p>
            <a:endParaRPr lang="en-IN" dirty="0"/>
          </a:p>
        </p:txBody>
      </p:sp>
      <p:sp>
        <p:nvSpPr>
          <p:cNvPr id="6" name="Content Placeholder 5">
            <a:extLst>
              <a:ext uri="{FF2B5EF4-FFF2-40B4-BE49-F238E27FC236}">
                <a16:creationId xmlns:a16="http://schemas.microsoft.com/office/drawing/2014/main" id="{B77BF1EC-AF93-3C23-21AE-8357284DAA46}"/>
              </a:ext>
            </a:extLst>
          </p:cNvPr>
          <p:cNvSpPr>
            <a:spLocks noGrp="1"/>
          </p:cNvSpPr>
          <p:nvPr>
            <p:ph sz="quarter" idx="4"/>
          </p:nvPr>
        </p:nvSpPr>
        <p:spPr>
          <a:solidFill>
            <a:schemeClr val="accent6">
              <a:lumMod val="20000"/>
              <a:lumOff val="80000"/>
            </a:schemeClr>
          </a:solidFill>
        </p:spPr>
        <p:txBody>
          <a:bodyPr>
            <a:normAutofit fontScale="92500"/>
          </a:bodyPr>
          <a:lstStyle/>
          <a:p>
            <a:r>
              <a:rPr lang="en-US" dirty="0"/>
              <a:t>Crime is a violation of people and obligations</a:t>
            </a:r>
          </a:p>
          <a:p>
            <a:r>
              <a:rPr lang="en-US" dirty="0"/>
              <a:t>Violations create obligations</a:t>
            </a:r>
          </a:p>
          <a:p>
            <a:r>
              <a:rPr lang="en-US" dirty="0"/>
              <a:t>Justice involves victims, offenders and community members in an effort to put things right.</a:t>
            </a:r>
          </a:p>
          <a:p>
            <a:r>
              <a:rPr lang="en-US" dirty="0"/>
              <a:t>Central focus: victim needs and offender responsibility for repairing harm</a:t>
            </a:r>
          </a:p>
          <a:p>
            <a:endParaRPr lang="en-US" dirty="0"/>
          </a:p>
          <a:p>
            <a:endParaRPr lang="en-US" dirty="0"/>
          </a:p>
          <a:p>
            <a:endParaRPr lang="en-IN" dirty="0"/>
          </a:p>
        </p:txBody>
      </p:sp>
      <p:sp>
        <p:nvSpPr>
          <p:cNvPr id="267" name="Google Shape;267;g2b644f38ce0_0_141"/>
          <p:cNvSpPr txBox="1"/>
          <p:nvPr/>
        </p:nvSpPr>
        <p:spPr>
          <a:xfrm>
            <a:off x="2185827" y="1170890"/>
            <a:ext cx="9715500" cy="215400"/>
          </a:xfrm>
          <a:prstGeom prst="rect">
            <a:avLst/>
          </a:prstGeom>
          <a:noFill/>
          <a:ln>
            <a:noFill/>
          </a:ln>
        </p:spPr>
        <p:txBody>
          <a:bodyPr spcFirstLastPara="1" wrap="square" lIns="0" tIns="0" rIns="0" bIns="0" anchor="t" anchorCtr="0">
            <a:spAutoFit/>
          </a:bodyPr>
          <a:lstStyle/>
          <a:p>
            <a:pPr marL="0" marR="0" lvl="0" indent="0" algn="l" rtl="0">
              <a:lnSpc>
                <a:spcPct val="87500"/>
              </a:lnSpc>
              <a:spcBef>
                <a:spcPts val="0"/>
              </a:spcBef>
              <a:spcAft>
                <a:spcPts val="0"/>
              </a:spcAft>
              <a:buClr>
                <a:srgbClr val="000000"/>
              </a:buClr>
              <a:buSzPts val="1600"/>
              <a:buFont typeface="Arial"/>
              <a:buNone/>
            </a:pPr>
            <a:r>
              <a:rPr lang="en-US" sz="1600" b="0" i="0" u="none" strike="noStrike" cap="none" dirty="0">
                <a:solidFill>
                  <a:srgbClr val="2A2A2A"/>
                </a:solidFill>
                <a:latin typeface="Garamond"/>
                <a:ea typeface="Garamond"/>
                <a:cs typeface="Garamond"/>
                <a:sym typeface="Garamond"/>
              </a:rPr>
              <a:t>Source: Howard Zehr &amp; Ali Gohar, The Little Book on Restorative Justice (2003) pp. 19-20</a:t>
            </a:r>
            <a:endParaRPr sz="1400" b="0" i="0" u="none" strike="noStrike" cap="none" dirty="0">
              <a:solidFill>
                <a:srgbClr val="000000"/>
              </a:solidFill>
              <a:latin typeface="Garamond"/>
              <a:ea typeface="Garamond"/>
              <a:cs typeface="Garamond"/>
              <a:sym typeface="Garamond"/>
            </a:endParaRPr>
          </a:p>
        </p:txBody>
      </p:sp>
      <p:sp>
        <p:nvSpPr>
          <p:cNvPr id="7" name="Slide Number Placeholder 6">
            <a:extLst>
              <a:ext uri="{FF2B5EF4-FFF2-40B4-BE49-F238E27FC236}">
                <a16:creationId xmlns:a16="http://schemas.microsoft.com/office/drawing/2014/main" id="{80B298DD-AD99-29B4-6EB0-C2BD403428B0}"/>
              </a:ext>
            </a:extLst>
          </p:cNvPr>
          <p:cNvSpPr>
            <a:spLocks noGrp="1"/>
          </p:cNvSpPr>
          <p:nvPr>
            <p:ph type="sldNum" sz="quarter" idx="12"/>
          </p:nvPr>
        </p:nvSpPr>
        <p:spPr/>
        <p:txBody>
          <a:bodyPr/>
          <a:lstStyle/>
          <a:p>
            <a:fld id="{0BCE396B-49E4-4351-9D2C-F9AC65DFF791}" type="slidenum">
              <a:rPr lang="en-IN" smtClean="0"/>
              <a:t>29</a:t>
            </a:fld>
            <a:endParaRPr lang="en-IN"/>
          </a:p>
        </p:txBody>
      </p:sp>
      <p:sp>
        <p:nvSpPr>
          <p:cNvPr id="8" name="Footer Placeholder 7">
            <a:extLst>
              <a:ext uri="{FF2B5EF4-FFF2-40B4-BE49-F238E27FC236}">
                <a16:creationId xmlns:a16="http://schemas.microsoft.com/office/drawing/2014/main" id="{B662DEF5-AEC2-F85D-9211-94652878B23E}"/>
              </a:ext>
            </a:extLst>
          </p:cNvPr>
          <p:cNvSpPr>
            <a:spLocks noGrp="1"/>
          </p:cNvSpPr>
          <p:nvPr>
            <p:ph type="ftr" sz="quarter" idx="11"/>
          </p:nvPr>
        </p:nvSpPr>
        <p:spPr/>
        <p:txBody>
          <a:bodyPr/>
          <a:lstStyle/>
          <a:p>
            <a:r>
              <a:rPr lang="en-IN"/>
              <a:t>Enfold India May 2025</a:t>
            </a:r>
          </a:p>
        </p:txBody>
      </p:sp>
    </p:spTree>
    <p:extLst>
      <p:ext uri="{BB962C8B-B14F-4D97-AF65-F5344CB8AC3E}">
        <p14:creationId xmlns:p14="http://schemas.microsoft.com/office/powerpoint/2010/main" val="11873958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AE59D0-CAC9-355F-DCA7-97C0F869F5EF}"/>
              </a:ext>
            </a:extLst>
          </p:cNvPr>
          <p:cNvSpPr>
            <a:spLocks noGrp="1"/>
          </p:cNvSpPr>
          <p:nvPr>
            <p:ph type="title"/>
          </p:nvPr>
        </p:nvSpPr>
        <p:spPr>
          <a:xfrm>
            <a:off x="164387" y="107879"/>
            <a:ext cx="11599523" cy="806521"/>
          </a:xfrm>
        </p:spPr>
        <p:txBody>
          <a:bodyPr>
            <a:normAutofit fontScale="90000"/>
          </a:bodyPr>
          <a:lstStyle/>
          <a:p>
            <a:pPr algn="ctr"/>
            <a:br>
              <a:rPr lang="en-US" dirty="0"/>
            </a:br>
            <a:r>
              <a:rPr lang="en-US" sz="3600" b="1" dirty="0">
                <a:solidFill>
                  <a:srgbClr val="0070C0"/>
                </a:solidFill>
              </a:rPr>
              <a:t>Opening</a:t>
            </a:r>
            <a:br>
              <a:rPr lang="en-US" dirty="0"/>
            </a:br>
            <a:r>
              <a:rPr lang="en-US" sz="2700" b="1" dirty="0"/>
              <a:t>Turning to One Another – Simple Conversations to Restore Hope to the Future</a:t>
            </a:r>
            <a:br>
              <a:rPr lang="en-US" dirty="0"/>
            </a:br>
            <a:endParaRPr lang="en-IN" dirty="0"/>
          </a:p>
        </p:txBody>
      </p:sp>
      <p:sp>
        <p:nvSpPr>
          <p:cNvPr id="3" name="Content Placeholder 2">
            <a:extLst>
              <a:ext uri="{FF2B5EF4-FFF2-40B4-BE49-F238E27FC236}">
                <a16:creationId xmlns:a16="http://schemas.microsoft.com/office/drawing/2014/main" id="{1B045F1A-1C9F-1088-E073-C3ADC8A3F20A}"/>
              </a:ext>
            </a:extLst>
          </p:cNvPr>
          <p:cNvSpPr>
            <a:spLocks noGrp="1"/>
          </p:cNvSpPr>
          <p:nvPr>
            <p:ph idx="1"/>
          </p:nvPr>
        </p:nvSpPr>
        <p:spPr>
          <a:xfrm>
            <a:off x="1253447" y="1099334"/>
            <a:ext cx="10100352" cy="5758665"/>
          </a:xfrm>
        </p:spPr>
        <p:txBody>
          <a:bodyPr>
            <a:normAutofit fontScale="47500" lnSpcReduction="20000"/>
          </a:bodyPr>
          <a:lstStyle/>
          <a:p>
            <a:pPr marL="0" indent="0">
              <a:buNone/>
            </a:pPr>
            <a:r>
              <a:rPr lang="en-US" sz="3300" b="1" dirty="0"/>
              <a:t>There is no power greater than a community discovering what it cares about.</a:t>
            </a:r>
          </a:p>
          <a:p>
            <a:pPr marL="0" indent="0">
              <a:buNone/>
            </a:pPr>
            <a:r>
              <a:rPr lang="en-US" sz="3300" b="1" dirty="0"/>
              <a:t>Ask: “What’s possible?” not “What’s wrong?” Keep asking.</a:t>
            </a:r>
          </a:p>
          <a:p>
            <a:pPr marL="0" indent="0">
              <a:buNone/>
            </a:pPr>
            <a:r>
              <a:rPr lang="en-US" sz="3300" b="1" dirty="0"/>
              <a:t>Notice what you care about.</a:t>
            </a:r>
          </a:p>
          <a:p>
            <a:pPr marL="0" indent="0">
              <a:buNone/>
            </a:pPr>
            <a:r>
              <a:rPr lang="en-US" sz="3300" b="1" dirty="0"/>
              <a:t>Assume that many others share your dreams.</a:t>
            </a:r>
          </a:p>
          <a:p>
            <a:pPr marL="0" indent="0">
              <a:buNone/>
            </a:pPr>
            <a:r>
              <a:rPr lang="en-US" sz="3300" b="1" dirty="0"/>
              <a:t>Be brave enough to start a conversation that matters.</a:t>
            </a:r>
          </a:p>
          <a:p>
            <a:pPr marL="0" indent="0">
              <a:buNone/>
            </a:pPr>
            <a:r>
              <a:rPr lang="en-US" sz="3300" b="1" dirty="0"/>
              <a:t>Talk to people you know. </a:t>
            </a:r>
          </a:p>
          <a:p>
            <a:pPr marL="0" indent="0">
              <a:buNone/>
            </a:pPr>
            <a:r>
              <a:rPr lang="en-US" sz="3300" b="1" dirty="0"/>
              <a:t>Talk to people you don’t know. </a:t>
            </a:r>
          </a:p>
          <a:p>
            <a:pPr marL="0" indent="0">
              <a:buNone/>
            </a:pPr>
            <a:r>
              <a:rPr lang="en-US" sz="3300" b="1" dirty="0"/>
              <a:t>Talk to people you never talk to.</a:t>
            </a:r>
          </a:p>
          <a:p>
            <a:pPr marL="0" indent="0">
              <a:buNone/>
            </a:pPr>
            <a:r>
              <a:rPr lang="en-US" sz="3300" b="1" dirty="0"/>
              <a:t>Be intrigued by the differences you hear. Expect to be surprised.</a:t>
            </a:r>
          </a:p>
          <a:p>
            <a:pPr marL="0" indent="0">
              <a:buNone/>
            </a:pPr>
            <a:r>
              <a:rPr lang="en-US" sz="3300" b="1" dirty="0"/>
              <a:t>Treasure curiosity more than certainty.</a:t>
            </a:r>
          </a:p>
          <a:p>
            <a:pPr marL="0" indent="0">
              <a:buNone/>
            </a:pPr>
            <a:r>
              <a:rPr lang="en-US" sz="3300" b="1" dirty="0"/>
              <a:t>Invite in everybody who cares to work on what’s possible.</a:t>
            </a:r>
          </a:p>
          <a:p>
            <a:pPr marL="0" indent="0">
              <a:buNone/>
            </a:pPr>
            <a:r>
              <a:rPr lang="en-US" sz="3300" b="1" dirty="0"/>
              <a:t>Acknowledge that everyone is an expert about something.</a:t>
            </a:r>
          </a:p>
          <a:p>
            <a:pPr marL="0" indent="0">
              <a:buNone/>
            </a:pPr>
            <a:r>
              <a:rPr lang="en-US" sz="3300" b="1" dirty="0"/>
              <a:t>Know that creative solutions come from new connections.</a:t>
            </a:r>
          </a:p>
          <a:p>
            <a:pPr marL="0" indent="0">
              <a:buNone/>
            </a:pPr>
            <a:r>
              <a:rPr lang="en-US" sz="3300" b="1" dirty="0"/>
              <a:t>Remember, you don’t fear people whose story you know.</a:t>
            </a:r>
          </a:p>
          <a:p>
            <a:pPr marL="0" indent="0">
              <a:buNone/>
            </a:pPr>
            <a:r>
              <a:rPr lang="en-US" sz="3300" b="1" dirty="0"/>
              <a:t>Real listening always brings people closer together.</a:t>
            </a:r>
          </a:p>
          <a:p>
            <a:pPr marL="0" indent="0">
              <a:buNone/>
            </a:pPr>
            <a:r>
              <a:rPr lang="en-US" sz="3300" b="1" dirty="0"/>
              <a:t>Trust that meaningful conversations can change your world.</a:t>
            </a:r>
          </a:p>
          <a:p>
            <a:pPr marL="0" indent="0">
              <a:buNone/>
            </a:pPr>
            <a:r>
              <a:rPr lang="en-US" sz="3300" b="1" dirty="0"/>
              <a:t>Rely on human goodness. </a:t>
            </a:r>
          </a:p>
          <a:p>
            <a:pPr marL="0" indent="0">
              <a:buNone/>
            </a:pPr>
            <a:r>
              <a:rPr lang="en-US" sz="3300" b="1" dirty="0"/>
              <a:t>Stay together.</a:t>
            </a:r>
          </a:p>
          <a:p>
            <a:pPr algn="r"/>
            <a:r>
              <a:rPr lang="en-US" b="1" dirty="0"/>
              <a:t>Margaret Wheatley</a:t>
            </a:r>
          </a:p>
          <a:p>
            <a:endParaRPr lang="en-IN" dirty="0"/>
          </a:p>
        </p:txBody>
      </p:sp>
      <p:pic>
        <p:nvPicPr>
          <p:cNvPr id="4" name="Picture 3">
            <a:extLst>
              <a:ext uri="{FF2B5EF4-FFF2-40B4-BE49-F238E27FC236}">
                <a16:creationId xmlns:a16="http://schemas.microsoft.com/office/drawing/2014/main" id="{7E593485-E96C-6B84-7A23-8600C578A796}"/>
              </a:ext>
            </a:extLst>
          </p:cNvPr>
          <p:cNvPicPr>
            <a:picLocks noChangeAspect="1"/>
          </p:cNvPicPr>
          <p:nvPr/>
        </p:nvPicPr>
        <p:blipFill>
          <a:blip r:embed="rId2"/>
          <a:stretch>
            <a:fillRect/>
          </a:stretch>
        </p:blipFill>
        <p:spPr>
          <a:xfrm>
            <a:off x="10929391" y="136133"/>
            <a:ext cx="1182727" cy="932769"/>
          </a:xfrm>
          <a:prstGeom prst="rect">
            <a:avLst/>
          </a:prstGeom>
        </p:spPr>
      </p:pic>
      <p:pic>
        <p:nvPicPr>
          <p:cNvPr id="5" name="Picture 4">
            <a:extLst>
              <a:ext uri="{FF2B5EF4-FFF2-40B4-BE49-F238E27FC236}">
                <a16:creationId xmlns:a16="http://schemas.microsoft.com/office/drawing/2014/main" id="{2D1C726F-7DB7-ADB1-FE06-94855A8A5335}"/>
              </a:ext>
            </a:extLst>
          </p:cNvPr>
          <p:cNvPicPr>
            <a:picLocks noChangeAspect="1"/>
          </p:cNvPicPr>
          <p:nvPr/>
        </p:nvPicPr>
        <p:blipFill>
          <a:blip r:embed="rId3"/>
          <a:stretch>
            <a:fillRect/>
          </a:stretch>
        </p:blipFill>
        <p:spPr>
          <a:xfrm>
            <a:off x="0" y="5827635"/>
            <a:ext cx="1347333" cy="1060796"/>
          </a:xfrm>
          <a:prstGeom prst="rect">
            <a:avLst/>
          </a:prstGeom>
        </p:spPr>
      </p:pic>
      <p:sp>
        <p:nvSpPr>
          <p:cNvPr id="6" name="Slide Number Placeholder 5">
            <a:extLst>
              <a:ext uri="{FF2B5EF4-FFF2-40B4-BE49-F238E27FC236}">
                <a16:creationId xmlns:a16="http://schemas.microsoft.com/office/drawing/2014/main" id="{2EF60534-BBBB-9527-C877-D933671C394D}"/>
              </a:ext>
            </a:extLst>
          </p:cNvPr>
          <p:cNvSpPr>
            <a:spLocks noGrp="1"/>
          </p:cNvSpPr>
          <p:nvPr>
            <p:ph type="sldNum" sz="quarter" idx="12"/>
          </p:nvPr>
        </p:nvSpPr>
        <p:spPr/>
        <p:txBody>
          <a:bodyPr/>
          <a:lstStyle/>
          <a:p>
            <a:fld id="{0BCE396B-49E4-4351-9D2C-F9AC65DFF791}" type="slidenum">
              <a:rPr lang="en-IN" smtClean="0"/>
              <a:t>3</a:t>
            </a:fld>
            <a:endParaRPr lang="en-IN"/>
          </a:p>
        </p:txBody>
      </p:sp>
      <p:sp>
        <p:nvSpPr>
          <p:cNvPr id="7" name="Footer Placeholder 6">
            <a:extLst>
              <a:ext uri="{FF2B5EF4-FFF2-40B4-BE49-F238E27FC236}">
                <a16:creationId xmlns:a16="http://schemas.microsoft.com/office/drawing/2014/main" id="{EDB3F2FE-5673-F047-7DD6-15E8E33D7C92}"/>
              </a:ext>
            </a:extLst>
          </p:cNvPr>
          <p:cNvSpPr>
            <a:spLocks noGrp="1"/>
          </p:cNvSpPr>
          <p:nvPr>
            <p:ph type="ftr" sz="quarter" idx="11"/>
          </p:nvPr>
        </p:nvSpPr>
        <p:spPr/>
        <p:txBody>
          <a:bodyPr/>
          <a:lstStyle/>
          <a:p>
            <a:r>
              <a:rPr lang="en-IN"/>
              <a:t>Enfold India May 2025</a:t>
            </a:r>
          </a:p>
        </p:txBody>
      </p:sp>
    </p:spTree>
    <p:extLst>
      <p:ext uri="{BB962C8B-B14F-4D97-AF65-F5344CB8AC3E}">
        <p14:creationId xmlns:p14="http://schemas.microsoft.com/office/powerpoint/2010/main" val="21858997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328A6FF-2570-1554-906F-10C4177CB7AE}"/>
              </a:ext>
            </a:extLst>
          </p:cNvPr>
          <p:cNvSpPr>
            <a:spLocks noGrp="1"/>
          </p:cNvSpPr>
          <p:nvPr>
            <p:ph type="title"/>
          </p:nvPr>
        </p:nvSpPr>
        <p:spPr/>
        <p:txBody>
          <a:bodyPr/>
          <a:lstStyle/>
          <a:p>
            <a:pPr algn="ctr"/>
            <a:r>
              <a:rPr lang="en-US" sz="4400" b="1" i="0" u="none" strike="noStrike" cap="none" dirty="0">
                <a:solidFill>
                  <a:srgbClr val="2A2A2A"/>
                </a:solidFill>
                <a:latin typeface="Garamond"/>
                <a:ea typeface="Garamond"/>
                <a:cs typeface="Garamond"/>
                <a:sym typeface="Garamond"/>
              </a:rPr>
              <a:t>Different Questions</a:t>
            </a:r>
            <a:br>
              <a:rPr lang="en-US" sz="1200" b="0" i="0" u="none" strike="noStrike" cap="none" dirty="0">
                <a:solidFill>
                  <a:srgbClr val="000000"/>
                </a:solidFill>
                <a:latin typeface="Garamond"/>
                <a:ea typeface="Garamond"/>
                <a:cs typeface="Garamond"/>
                <a:sym typeface="Garamond"/>
              </a:rPr>
            </a:br>
            <a:endParaRPr lang="en-IN" dirty="0"/>
          </a:p>
        </p:txBody>
      </p:sp>
      <p:sp>
        <p:nvSpPr>
          <p:cNvPr id="8" name="Text Placeholder 7">
            <a:extLst>
              <a:ext uri="{FF2B5EF4-FFF2-40B4-BE49-F238E27FC236}">
                <a16:creationId xmlns:a16="http://schemas.microsoft.com/office/drawing/2014/main" id="{A15D6078-3E21-BE4B-92D5-CCAF96A0E39E}"/>
              </a:ext>
            </a:extLst>
          </p:cNvPr>
          <p:cNvSpPr>
            <a:spLocks noGrp="1"/>
          </p:cNvSpPr>
          <p:nvPr>
            <p:ph type="body" idx="1"/>
          </p:nvPr>
        </p:nvSpPr>
        <p:spPr/>
        <p:txBody>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IN" sz="3200" b="1" i="0" u="none" strike="noStrike" kern="1200" cap="none" spc="0" normalizeH="0" baseline="0" noProof="0" dirty="0">
                <a:ln>
                  <a:noFill/>
                </a:ln>
                <a:solidFill>
                  <a:srgbClr val="C00000"/>
                </a:solidFill>
                <a:effectLst/>
                <a:uLnTx/>
                <a:uFillTx/>
                <a:latin typeface="Calibri" panose="020F0502020204030204"/>
                <a:ea typeface="+mn-ea"/>
                <a:cs typeface="+mn-cs"/>
              </a:rPr>
              <a:t>Criminal Justice</a:t>
            </a:r>
          </a:p>
          <a:p>
            <a:endParaRPr lang="en-IN" dirty="0"/>
          </a:p>
        </p:txBody>
      </p:sp>
      <p:sp>
        <p:nvSpPr>
          <p:cNvPr id="9" name="Content Placeholder 8">
            <a:extLst>
              <a:ext uri="{FF2B5EF4-FFF2-40B4-BE49-F238E27FC236}">
                <a16:creationId xmlns:a16="http://schemas.microsoft.com/office/drawing/2014/main" id="{77B14B18-5645-DC06-551D-84820364A2CB}"/>
              </a:ext>
            </a:extLst>
          </p:cNvPr>
          <p:cNvSpPr>
            <a:spLocks noGrp="1"/>
          </p:cNvSpPr>
          <p:nvPr>
            <p:ph sz="half" idx="2"/>
          </p:nvPr>
        </p:nvSpPr>
        <p:spPr>
          <a:solidFill>
            <a:srgbClr val="FFADAD"/>
          </a:solidFill>
        </p:spPr>
        <p:txBody>
          <a:bodyPr/>
          <a:lstStyle/>
          <a:p>
            <a:r>
              <a:rPr lang="en-US" sz="2800" b="0" i="0" u="none" strike="noStrike" cap="none" dirty="0">
                <a:solidFill>
                  <a:srgbClr val="2A2A2A"/>
                </a:solidFill>
                <a:latin typeface="Garamond"/>
                <a:ea typeface="Garamond"/>
                <a:cs typeface="Garamond"/>
                <a:sym typeface="Garamond"/>
              </a:rPr>
              <a:t>What laws have been broken?</a:t>
            </a:r>
          </a:p>
          <a:p>
            <a:r>
              <a:rPr lang="en-US" sz="2800" b="0" i="0" u="none" strike="noStrike" cap="none" dirty="0">
                <a:solidFill>
                  <a:srgbClr val="2A2A2A"/>
                </a:solidFill>
                <a:latin typeface="Garamond"/>
                <a:ea typeface="Garamond"/>
                <a:cs typeface="Garamond"/>
                <a:sym typeface="Garamond"/>
              </a:rPr>
              <a:t>Who did it?</a:t>
            </a:r>
          </a:p>
          <a:p>
            <a:r>
              <a:rPr lang="en-US" sz="2800" b="0" i="0" u="none" strike="noStrike" cap="none" dirty="0">
                <a:solidFill>
                  <a:srgbClr val="2A2A2A"/>
                </a:solidFill>
                <a:latin typeface="Garamond"/>
                <a:ea typeface="Garamond"/>
                <a:cs typeface="Garamond"/>
                <a:sym typeface="Garamond"/>
              </a:rPr>
              <a:t>What do they deserve?/How shoul</a:t>
            </a:r>
            <a:r>
              <a:rPr lang="en-US" sz="2800" dirty="0">
                <a:solidFill>
                  <a:srgbClr val="2A2A2A"/>
                </a:solidFill>
                <a:latin typeface="Garamond"/>
                <a:ea typeface="Garamond"/>
                <a:cs typeface="Garamond"/>
                <a:sym typeface="Garamond"/>
              </a:rPr>
              <a:t>d they be punished</a:t>
            </a:r>
            <a:endParaRPr lang="en-US" sz="2800" b="0" i="0" u="none" strike="noStrike" cap="none" dirty="0">
              <a:solidFill>
                <a:srgbClr val="000000"/>
              </a:solidFill>
              <a:latin typeface="Garamond"/>
              <a:ea typeface="Garamond"/>
              <a:cs typeface="Garamond"/>
              <a:sym typeface="Garamond"/>
            </a:endParaRPr>
          </a:p>
          <a:p>
            <a:endParaRPr lang="en-US" sz="2800" b="0" i="0" u="none" strike="noStrike" cap="none" dirty="0">
              <a:solidFill>
                <a:srgbClr val="000000"/>
              </a:solidFill>
              <a:latin typeface="Garamond"/>
              <a:ea typeface="Garamond"/>
              <a:cs typeface="Garamond"/>
              <a:sym typeface="Garamond"/>
            </a:endParaRPr>
          </a:p>
          <a:p>
            <a:endParaRPr lang="en-US" sz="2800" b="0" i="0" u="none" strike="noStrike" cap="none" dirty="0">
              <a:solidFill>
                <a:srgbClr val="000000"/>
              </a:solidFill>
              <a:latin typeface="Garamond"/>
              <a:ea typeface="Garamond"/>
              <a:cs typeface="Garamond"/>
              <a:sym typeface="Garamond"/>
            </a:endParaRPr>
          </a:p>
          <a:p>
            <a:endParaRPr lang="en-IN" dirty="0"/>
          </a:p>
        </p:txBody>
      </p:sp>
      <p:sp>
        <p:nvSpPr>
          <p:cNvPr id="10" name="Text Placeholder 9">
            <a:extLst>
              <a:ext uri="{FF2B5EF4-FFF2-40B4-BE49-F238E27FC236}">
                <a16:creationId xmlns:a16="http://schemas.microsoft.com/office/drawing/2014/main" id="{2E0CBA9B-BCE3-6DB1-37C3-04D02B1C0C90}"/>
              </a:ext>
            </a:extLst>
          </p:cNvPr>
          <p:cNvSpPr>
            <a:spLocks noGrp="1"/>
          </p:cNvSpPr>
          <p:nvPr>
            <p:ph type="body" sz="quarter" idx="3"/>
          </p:nvPr>
        </p:nvSpPr>
        <p:spPr/>
        <p:txBody>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IN" sz="3200" b="1" i="0" u="none" strike="noStrike" kern="1200" cap="none" spc="0" normalizeH="0" baseline="0" noProof="0" dirty="0">
                <a:ln>
                  <a:noFill/>
                </a:ln>
                <a:solidFill>
                  <a:srgbClr val="60A500"/>
                </a:solidFill>
                <a:effectLst/>
                <a:uLnTx/>
                <a:uFillTx/>
                <a:latin typeface="Calibri" panose="020F0502020204030204"/>
                <a:ea typeface="+mn-ea"/>
                <a:cs typeface="+mn-cs"/>
              </a:rPr>
              <a:t>Restorative Justice</a:t>
            </a:r>
          </a:p>
          <a:p>
            <a:endParaRPr lang="en-IN" dirty="0"/>
          </a:p>
        </p:txBody>
      </p:sp>
      <p:sp>
        <p:nvSpPr>
          <p:cNvPr id="11" name="Content Placeholder 10">
            <a:extLst>
              <a:ext uri="{FF2B5EF4-FFF2-40B4-BE49-F238E27FC236}">
                <a16:creationId xmlns:a16="http://schemas.microsoft.com/office/drawing/2014/main" id="{D6DE1844-1CA1-A08D-81CD-C23AEFBD893F}"/>
              </a:ext>
            </a:extLst>
          </p:cNvPr>
          <p:cNvSpPr>
            <a:spLocks noGrp="1"/>
          </p:cNvSpPr>
          <p:nvPr>
            <p:ph sz="quarter" idx="4"/>
          </p:nvPr>
        </p:nvSpPr>
        <p:spPr>
          <a:solidFill>
            <a:schemeClr val="accent6">
              <a:lumMod val="20000"/>
              <a:lumOff val="80000"/>
            </a:schemeClr>
          </a:solidFill>
        </p:spPr>
        <p:txBody>
          <a:bodyPr/>
          <a:lstStyle/>
          <a:p>
            <a:r>
              <a:rPr lang="en-IN" dirty="0">
                <a:latin typeface="Garamond" panose="02020404030301010803" pitchFamily="18" charset="0"/>
              </a:rPr>
              <a:t>What happened?</a:t>
            </a:r>
          </a:p>
          <a:p>
            <a:r>
              <a:rPr lang="en-US" sz="2800" b="0" i="0" u="none" strike="noStrike" cap="none" dirty="0">
                <a:solidFill>
                  <a:srgbClr val="2A2A2A"/>
                </a:solidFill>
                <a:latin typeface="Garamond"/>
                <a:ea typeface="Garamond"/>
                <a:cs typeface="Garamond"/>
                <a:sym typeface="Garamond"/>
              </a:rPr>
              <a:t>Who has been hurt?</a:t>
            </a:r>
          </a:p>
          <a:p>
            <a:r>
              <a:rPr lang="en-US" sz="2800" b="0" i="0" u="none" strike="noStrike" cap="none" dirty="0">
                <a:solidFill>
                  <a:srgbClr val="000000"/>
                </a:solidFill>
                <a:latin typeface="Garamond"/>
                <a:ea typeface="Garamond"/>
                <a:cs typeface="Garamond"/>
                <a:sym typeface="Garamond"/>
              </a:rPr>
              <a:t>What are their needs?</a:t>
            </a:r>
          </a:p>
          <a:p>
            <a:r>
              <a:rPr lang="en-US" sz="2800" b="0" i="0" u="none" strike="noStrike" cap="none" dirty="0">
                <a:solidFill>
                  <a:srgbClr val="000000"/>
                </a:solidFill>
                <a:latin typeface="Garamond"/>
                <a:ea typeface="Garamond"/>
                <a:cs typeface="Garamond"/>
                <a:sym typeface="Garamond"/>
              </a:rPr>
              <a:t>Whose obligations are these?</a:t>
            </a:r>
          </a:p>
          <a:p>
            <a:r>
              <a:rPr lang="en-US" sz="2800" b="0" i="0" u="none" strike="noStrike" cap="none" dirty="0">
                <a:solidFill>
                  <a:srgbClr val="000000"/>
                </a:solidFill>
                <a:latin typeface="Garamond"/>
                <a:ea typeface="Garamond"/>
                <a:cs typeface="Garamond"/>
                <a:sym typeface="Garamond"/>
              </a:rPr>
              <a:t>What can be done to repair the harm and make things right?</a:t>
            </a:r>
          </a:p>
          <a:p>
            <a:endParaRPr lang="en-US" sz="2800" b="0" i="0" u="none" strike="noStrike" cap="none" dirty="0">
              <a:solidFill>
                <a:srgbClr val="000000"/>
              </a:solidFill>
              <a:latin typeface="Garamond"/>
              <a:ea typeface="Garamond"/>
              <a:cs typeface="Garamond"/>
              <a:sym typeface="Garamond"/>
            </a:endParaRPr>
          </a:p>
          <a:p>
            <a:endParaRPr lang="en-US" sz="2800" b="0" i="0" u="none" strike="noStrike" cap="none" dirty="0">
              <a:solidFill>
                <a:srgbClr val="000000"/>
              </a:solidFill>
              <a:latin typeface="Garamond"/>
              <a:ea typeface="Garamond"/>
              <a:cs typeface="Garamond"/>
              <a:sym typeface="Garamond"/>
            </a:endParaRPr>
          </a:p>
          <a:p>
            <a:endParaRPr lang="en-US" sz="2800" b="0" i="0" u="none" strike="noStrike" cap="none" dirty="0">
              <a:solidFill>
                <a:srgbClr val="000000"/>
              </a:solidFill>
              <a:latin typeface="Garamond"/>
              <a:ea typeface="Garamond"/>
              <a:cs typeface="Garamond"/>
              <a:sym typeface="Garamond"/>
            </a:endParaRPr>
          </a:p>
          <a:p>
            <a:endParaRPr lang="en-IN" dirty="0"/>
          </a:p>
          <a:p>
            <a:endParaRPr lang="en-IN" dirty="0"/>
          </a:p>
        </p:txBody>
      </p:sp>
      <p:sp>
        <p:nvSpPr>
          <p:cNvPr id="285" name="Google Shape;285;g2b644f38ce0_0_159"/>
          <p:cNvSpPr txBox="1"/>
          <p:nvPr/>
        </p:nvSpPr>
        <p:spPr>
          <a:xfrm>
            <a:off x="2242247" y="1027906"/>
            <a:ext cx="97155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2400" b="0" i="0" u="none" strike="noStrike" cap="none" baseline="-25000" dirty="0">
                <a:solidFill>
                  <a:srgbClr val="2A2A2A"/>
                </a:solidFill>
                <a:latin typeface="Garamond"/>
                <a:ea typeface="Garamond"/>
                <a:cs typeface="Garamond"/>
                <a:sym typeface="Garamond"/>
              </a:rPr>
              <a:t>Source: Howard Zehr &amp; Ali Gohar, The Little Book on Restorative Justice (2003) pp. 19-20</a:t>
            </a:r>
            <a:endParaRPr sz="2400" b="0" i="0" u="none" strike="noStrike" cap="none" baseline="-25000" dirty="0">
              <a:solidFill>
                <a:srgbClr val="000000"/>
              </a:solidFill>
              <a:latin typeface="Garamond"/>
              <a:ea typeface="Garamond"/>
              <a:cs typeface="Garamond"/>
              <a:sym typeface="Garamond"/>
            </a:endParaRPr>
          </a:p>
        </p:txBody>
      </p:sp>
      <p:sp>
        <p:nvSpPr>
          <p:cNvPr id="2" name="Slide Number Placeholder 1">
            <a:extLst>
              <a:ext uri="{FF2B5EF4-FFF2-40B4-BE49-F238E27FC236}">
                <a16:creationId xmlns:a16="http://schemas.microsoft.com/office/drawing/2014/main" id="{CE968E71-D4E3-AB0E-5FF4-6F03A539DCD0}"/>
              </a:ext>
            </a:extLst>
          </p:cNvPr>
          <p:cNvSpPr>
            <a:spLocks noGrp="1"/>
          </p:cNvSpPr>
          <p:nvPr>
            <p:ph type="sldNum" sz="quarter" idx="12"/>
          </p:nvPr>
        </p:nvSpPr>
        <p:spPr/>
        <p:txBody>
          <a:bodyPr/>
          <a:lstStyle/>
          <a:p>
            <a:fld id="{0BCE396B-49E4-4351-9D2C-F9AC65DFF791}" type="slidenum">
              <a:rPr lang="en-IN" smtClean="0"/>
              <a:t>30</a:t>
            </a:fld>
            <a:endParaRPr lang="en-IN"/>
          </a:p>
        </p:txBody>
      </p:sp>
      <p:sp>
        <p:nvSpPr>
          <p:cNvPr id="3" name="Footer Placeholder 2">
            <a:extLst>
              <a:ext uri="{FF2B5EF4-FFF2-40B4-BE49-F238E27FC236}">
                <a16:creationId xmlns:a16="http://schemas.microsoft.com/office/drawing/2014/main" id="{A8A051EA-A130-05FA-984D-A3C0DE52CD29}"/>
              </a:ext>
            </a:extLst>
          </p:cNvPr>
          <p:cNvSpPr>
            <a:spLocks noGrp="1"/>
          </p:cNvSpPr>
          <p:nvPr>
            <p:ph type="ftr" sz="quarter" idx="11"/>
          </p:nvPr>
        </p:nvSpPr>
        <p:spPr/>
        <p:txBody>
          <a:bodyPr/>
          <a:lstStyle/>
          <a:p>
            <a:r>
              <a:rPr lang="en-IN"/>
              <a:t>Enfold India May 2025</a:t>
            </a:r>
          </a:p>
        </p:txBody>
      </p:sp>
    </p:spTree>
    <p:extLst>
      <p:ext uri="{BB962C8B-B14F-4D97-AF65-F5344CB8AC3E}">
        <p14:creationId xmlns:p14="http://schemas.microsoft.com/office/powerpoint/2010/main" val="35863618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sp>
        <p:nvSpPr>
          <p:cNvPr id="314" name="Google Shape;314;p9"/>
          <p:cNvSpPr txBox="1">
            <a:spLocks noGrp="1"/>
          </p:cNvSpPr>
          <p:nvPr>
            <p:ph type="title"/>
          </p:nvPr>
        </p:nvSpPr>
        <p:spPr>
          <a:xfrm>
            <a:off x="304800" y="365126"/>
            <a:ext cx="11701670" cy="642040"/>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SzPts val="1800"/>
              <a:buNone/>
            </a:pPr>
            <a:r>
              <a:rPr lang="en-US" b="1" dirty="0">
                <a:latin typeface="Garamond" panose="02020404030301010803" pitchFamily="18" charset="0"/>
              </a:rPr>
              <a:t>Justice as Repairing Harm &amp; Healing: Howard Zehr</a:t>
            </a:r>
            <a:endParaRPr b="1" dirty="0">
              <a:latin typeface="Garamond" panose="02020404030301010803" pitchFamily="18" charset="0"/>
            </a:endParaRPr>
          </a:p>
        </p:txBody>
      </p:sp>
      <p:sp>
        <p:nvSpPr>
          <p:cNvPr id="315" name="Google Shape;315;p9"/>
          <p:cNvSpPr txBox="1">
            <a:spLocks noGrp="1"/>
          </p:cNvSpPr>
          <p:nvPr>
            <p:ph type="body" idx="1"/>
          </p:nvPr>
        </p:nvSpPr>
        <p:spPr>
          <a:xfrm>
            <a:off x="0" y="1007166"/>
            <a:ext cx="12192000" cy="3114260"/>
          </a:xfrm>
          <a:prstGeom prst="rect">
            <a:avLst/>
          </a:prstGeom>
          <a:noFill/>
          <a:ln>
            <a:noFill/>
          </a:ln>
        </p:spPr>
        <p:txBody>
          <a:bodyPr spcFirstLastPara="1" wrap="square" lIns="91425" tIns="45700" rIns="91425" bIns="45700" anchor="t" anchorCtr="0">
            <a:noAutofit/>
          </a:bodyPr>
          <a:lstStyle/>
          <a:p>
            <a:pPr algn="ctr">
              <a:buSzPts val="1800"/>
            </a:pPr>
            <a:r>
              <a:rPr lang="en-US" sz="3600" b="1" dirty="0">
                <a:latin typeface="Garamond"/>
                <a:ea typeface="Garamond"/>
                <a:cs typeface="Garamond"/>
                <a:sym typeface="Garamond"/>
              </a:rPr>
              <a:t>Crime is a violation of people and relationships</a:t>
            </a:r>
            <a:endParaRPr b="1" dirty="0"/>
          </a:p>
          <a:p>
            <a:pPr algn="ctr">
              <a:buSzPts val="1800"/>
            </a:pPr>
            <a:r>
              <a:rPr lang="en-US" sz="3600" b="1" dirty="0">
                <a:latin typeface="Garamond"/>
                <a:ea typeface="Garamond"/>
                <a:cs typeface="Garamond"/>
                <a:sym typeface="Garamond"/>
              </a:rPr>
              <a:t>↓ </a:t>
            </a:r>
            <a:endParaRPr b="1" dirty="0"/>
          </a:p>
          <a:p>
            <a:pPr algn="ctr">
              <a:buSzPts val="1800"/>
            </a:pPr>
            <a:r>
              <a:rPr lang="en-US" sz="3600" b="1" dirty="0">
                <a:latin typeface="Garamond"/>
                <a:ea typeface="Garamond"/>
                <a:cs typeface="Garamond"/>
                <a:sym typeface="Garamond"/>
              </a:rPr>
              <a:t>Those violations create obligations</a:t>
            </a:r>
            <a:endParaRPr b="1" dirty="0"/>
          </a:p>
          <a:p>
            <a:pPr algn="ctr">
              <a:buSzPts val="1800"/>
            </a:pPr>
            <a:r>
              <a:rPr lang="en-US" sz="3600" b="1" dirty="0">
                <a:latin typeface="Garamond"/>
                <a:ea typeface="Garamond"/>
                <a:cs typeface="Garamond"/>
                <a:sym typeface="Garamond"/>
              </a:rPr>
              <a:t>↓</a:t>
            </a:r>
            <a:endParaRPr b="1" dirty="0"/>
          </a:p>
          <a:p>
            <a:pPr algn="ctr">
              <a:buSzPts val="1800"/>
            </a:pPr>
            <a:r>
              <a:rPr lang="en-US" sz="3600" b="1" dirty="0">
                <a:latin typeface="Garamond"/>
                <a:ea typeface="Garamond"/>
                <a:cs typeface="Garamond"/>
                <a:sym typeface="Garamond"/>
              </a:rPr>
              <a:t>The central obligation is to do right by those you’ve harmed</a:t>
            </a:r>
            <a:endParaRPr sz="3600" dirty="0">
              <a:latin typeface="Garamond"/>
              <a:ea typeface="Garamond"/>
              <a:cs typeface="Garamond"/>
              <a:sym typeface="Garamond"/>
            </a:endParaRPr>
          </a:p>
        </p:txBody>
      </p:sp>
      <p:sp>
        <p:nvSpPr>
          <p:cNvPr id="2" name="Slide Number Placeholder 1">
            <a:extLst>
              <a:ext uri="{FF2B5EF4-FFF2-40B4-BE49-F238E27FC236}">
                <a16:creationId xmlns:a16="http://schemas.microsoft.com/office/drawing/2014/main" id="{ABF1C194-6049-3684-F29E-9B4045770B4C}"/>
              </a:ext>
            </a:extLst>
          </p:cNvPr>
          <p:cNvSpPr>
            <a:spLocks noGrp="1"/>
          </p:cNvSpPr>
          <p:nvPr>
            <p:ph type="sldNum" sz="quarter" idx="12"/>
          </p:nvPr>
        </p:nvSpPr>
        <p:spPr/>
        <p:txBody>
          <a:bodyPr/>
          <a:lstStyle/>
          <a:p>
            <a:fld id="{0BCE396B-49E4-4351-9D2C-F9AC65DFF791}" type="slidenum">
              <a:rPr lang="en-IN" smtClean="0"/>
              <a:t>31</a:t>
            </a:fld>
            <a:endParaRPr lang="en-IN"/>
          </a:p>
        </p:txBody>
      </p:sp>
      <p:sp>
        <p:nvSpPr>
          <p:cNvPr id="3" name="Footer Placeholder 2">
            <a:extLst>
              <a:ext uri="{FF2B5EF4-FFF2-40B4-BE49-F238E27FC236}">
                <a16:creationId xmlns:a16="http://schemas.microsoft.com/office/drawing/2014/main" id="{98EC8A43-560C-35CB-C5B7-78FBCA18C750}"/>
              </a:ext>
            </a:extLst>
          </p:cNvPr>
          <p:cNvSpPr>
            <a:spLocks noGrp="1"/>
          </p:cNvSpPr>
          <p:nvPr>
            <p:ph type="ftr" sz="quarter" idx="11"/>
          </p:nvPr>
        </p:nvSpPr>
        <p:spPr/>
        <p:txBody>
          <a:bodyPr/>
          <a:lstStyle/>
          <a:p>
            <a:r>
              <a:rPr lang="en-IN"/>
              <a:t>Enfold India May 2025</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15">
                                            <p:txEl>
                                              <p:pRg st="0" end="0"/>
                                            </p:txEl>
                                          </p:spTgt>
                                        </p:tgtEl>
                                        <p:attrNameLst>
                                          <p:attrName>style.visibility</p:attrName>
                                        </p:attrNameLst>
                                      </p:cBhvr>
                                      <p:to>
                                        <p:strVal val="visible"/>
                                      </p:to>
                                    </p:set>
                                    <p:anim calcmode="lin" valueType="num">
                                      <p:cBhvr additive="base">
                                        <p:cTn id="7" dur="500" fill="hold"/>
                                        <p:tgtEl>
                                          <p:spTgt spid="31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1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15">
                                            <p:txEl>
                                              <p:pRg st="1" end="1"/>
                                            </p:txEl>
                                          </p:spTgt>
                                        </p:tgtEl>
                                        <p:attrNameLst>
                                          <p:attrName>style.visibility</p:attrName>
                                        </p:attrNameLst>
                                      </p:cBhvr>
                                      <p:to>
                                        <p:strVal val="visible"/>
                                      </p:to>
                                    </p:set>
                                    <p:anim calcmode="lin" valueType="num">
                                      <p:cBhvr additive="base">
                                        <p:cTn id="13" dur="500" fill="hold"/>
                                        <p:tgtEl>
                                          <p:spTgt spid="31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1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15">
                                            <p:txEl>
                                              <p:pRg st="2" end="2"/>
                                            </p:txEl>
                                          </p:spTgt>
                                        </p:tgtEl>
                                        <p:attrNameLst>
                                          <p:attrName>style.visibility</p:attrName>
                                        </p:attrNameLst>
                                      </p:cBhvr>
                                      <p:to>
                                        <p:strVal val="visible"/>
                                      </p:to>
                                    </p:set>
                                    <p:anim calcmode="lin" valueType="num">
                                      <p:cBhvr additive="base">
                                        <p:cTn id="19" dur="500" fill="hold"/>
                                        <p:tgtEl>
                                          <p:spTgt spid="31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1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15">
                                            <p:txEl>
                                              <p:pRg st="3" end="3"/>
                                            </p:txEl>
                                          </p:spTgt>
                                        </p:tgtEl>
                                        <p:attrNameLst>
                                          <p:attrName>style.visibility</p:attrName>
                                        </p:attrNameLst>
                                      </p:cBhvr>
                                      <p:to>
                                        <p:strVal val="visible"/>
                                      </p:to>
                                    </p:set>
                                    <p:anim calcmode="lin" valueType="num">
                                      <p:cBhvr additive="base">
                                        <p:cTn id="25" dur="500" fill="hold"/>
                                        <p:tgtEl>
                                          <p:spTgt spid="31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1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15">
                                            <p:txEl>
                                              <p:pRg st="4" end="4"/>
                                            </p:txEl>
                                          </p:spTgt>
                                        </p:tgtEl>
                                        <p:attrNameLst>
                                          <p:attrName>style.visibility</p:attrName>
                                        </p:attrNameLst>
                                      </p:cBhvr>
                                      <p:to>
                                        <p:strVal val="visible"/>
                                      </p:to>
                                    </p:set>
                                    <p:anim calcmode="lin" valueType="num">
                                      <p:cBhvr additive="base">
                                        <p:cTn id="31" dur="500" fill="hold"/>
                                        <p:tgtEl>
                                          <p:spTgt spid="31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1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5"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13058AB-6296-10F7-EB71-738C1590B588}"/>
              </a:ext>
            </a:extLst>
          </p:cNvPr>
          <p:cNvPicPr>
            <a:picLocks noChangeAspect="1"/>
          </p:cNvPicPr>
          <p:nvPr/>
        </p:nvPicPr>
        <p:blipFill>
          <a:blip r:embed="rId2"/>
          <a:stretch>
            <a:fillRect/>
          </a:stretch>
        </p:blipFill>
        <p:spPr>
          <a:xfrm>
            <a:off x="-1" y="4973445"/>
            <a:ext cx="3584125" cy="1884556"/>
          </a:xfrm>
          <a:prstGeom prst="rect">
            <a:avLst/>
          </a:prstGeom>
        </p:spPr>
      </p:pic>
      <p:sp>
        <p:nvSpPr>
          <p:cNvPr id="4" name="Content Placeholder 3">
            <a:extLst>
              <a:ext uri="{FF2B5EF4-FFF2-40B4-BE49-F238E27FC236}">
                <a16:creationId xmlns:a16="http://schemas.microsoft.com/office/drawing/2014/main" id="{70E80EF9-86CA-9E27-ABC7-B5E701DD95EA}"/>
              </a:ext>
            </a:extLst>
          </p:cNvPr>
          <p:cNvSpPr txBox="1">
            <a:spLocks noGrp="1"/>
          </p:cNvSpPr>
          <p:nvPr>
            <p:ph idx="1"/>
          </p:nvPr>
        </p:nvSpPr>
        <p:spPr>
          <a:xfrm>
            <a:off x="2174489" y="189569"/>
            <a:ext cx="10017512" cy="5210144"/>
          </a:xfrm>
          <a:prstGeom prst="rect">
            <a:avLst/>
          </a:prstGeom>
          <a:noFill/>
        </p:spPr>
        <p:txBody>
          <a:bodyPr wrap="square" rtlCol="0">
            <a:spAutoFit/>
          </a:bodyPr>
          <a:lstStyle/>
          <a:p>
            <a:r>
              <a:rPr lang="en-US" sz="2700" b="1" dirty="0"/>
              <a:t>At its core, Restorative Justice is about relationships</a:t>
            </a:r>
            <a:r>
              <a:rPr lang="en-US" sz="2700" dirty="0"/>
              <a:t>—how you create them, maintain them, mend them. It’s based on the philosophy that we are all interconnected, that we live in relationship with one another, &amp; that </a:t>
            </a:r>
            <a:r>
              <a:rPr lang="en-US" sz="2700" b="1" dirty="0"/>
              <a:t>our actions impact each other</a:t>
            </a:r>
            <a:r>
              <a:rPr lang="en-US" sz="2700" dirty="0"/>
              <a:t>. </a:t>
            </a:r>
          </a:p>
          <a:p>
            <a:r>
              <a:rPr lang="en-US" sz="2700" dirty="0"/>
              <a:t>Grounded in the idea of interconnectedness, </a:t>
            </a:r>
            <a:r>
              <a:rPr lang="en-US" sz="2700" b="1" dirty="0"/>
              <a:t>restorative justice is able to provide an alternative way of addressing wrongdoing or harm</a:t>
            </a:r>
            <a:r>
              <a:rPr lang="en-US" sz="2700" dirty="0"/>
              <a:t>. </a:t>
            </a:r>
            <a:r>
              <a:rPr lang="en-US" sz="2700" b="1" dirty="0">
                <a:solidFill>
                  <a:schemeClr val="accent1"/>
                </a:solidFill>
              </a:rPr>
              <a:t>Harm is seen as damaged relationship</a:t>
            </a:r>
            <a:r>
              <a:rPr lang="en-US" sz="2700" dirty="0"/>
              <a:t>. We are in direct relationship with the people we harm—sometimes we know the person we harmed, sometimes we don’t and the relationship begins at the moment of harm. </a:t>
            </a:r>
          </a:p>
          <a:p>
            <a:r>
              <a:rPr lang="en-US" sz="2700" dirty="0"/>
              <a:t>In recognizing that, Howard Zehr really </a:t>
            </a:r>
            <a:r>
              <a:rPr lang="en-US" sz="2700" b="1" dirty="0"/>
              <a:t>calls us to a paradigm shift in how we look at and frame justice </a:t>
            </a:r>
            <a:r>
              <a:rPr lang="en-US" sz="2700" dirty="0"/>
              <a:t>as a concern for healing or repairing harm directly to the person harmed as much as possible. </a:t>
            </a:r>
            <a:endParaRPr lang="en-IN" sz="2700" dirty="0"/>
          </a:p>
        </p:txBody>
      </p:sp>
      <p:sp>
        <p:nvSpPr>
          <p:cNvPr id="3" name="Slide Number Placeholder 2">
            <a:extLst>
              <a:ext uri="{FF2B5EF4-FFF2-40B4-BE49-F238E27FC236}">
                <a16:creationId xmlns:a16="http://schemas.microsoft.com/office/drawing/2014/main" id="{A114A91C-C7B0-726C-C049-694F30463DE0}"/>
              </a:ext>
            </a:extLst>
          </p:cNvPr>
          <p:cNvSpPr>
            <a:spLocks noGrp="1"/>
          </p:cNvSpPr>
          <p:nvPr>
            <p:ph type="sldNum" sz="quarter" idx="12"/>
          </p:nvPr>
        </p:nvSpPr>
        <p:spPr/>
        <p:txBody>
          <a:bodyPr/>
          <a:lstStyle/>
          <a:p>
            <a:fld id="{0BCE396B-49E4-4351-9D2C-F9AC65DFF791}" type="slidenum">
              <a:rPr lang="en-IN" smtClean="0"/>
              <a:t>32</a:t>
            </a:fld>
            <a:endParaRPr lang="en-IN"/>
          </a:p>
        </p:txBody>
      </p:sp>
      <p:sp>
        <p:nvSpPr>
          <p:cNvPr id="5" name="Footer Placeholder 4">
            <a:extLst>
              <a:ext uri="{FF2B5EF4-FFF2-40B4-BE49-F238E27FC236}">
                <a16:creationId xmlns:a16="http://schemas.microsoft.com/office/drawing/2014/main" id="{EEA6D682-1D42-44B8-669D-EE89AEC9803D}"/>
              </a:ext>
            </a:extLst>
          </p:cNvPr>
          <p:cNvSpPr>
            <a:spLocks noGrp="1"/>
          </p:cNvSpPr>
          <p:nvPr>
            <p:ph type="ftr" sz="quarter" idx="11"/>
          </p:nvPr>
        </p:nvSpPr>
        <p:spPr/>
        <p:txBody>
          <a:bodyPr/>
          <a:lstStyle/>
          <a:p>
            <a:r>
              <a:rPr lang="en-IN"/>
              <a:t>Enfold India May 2025</a:t>
            </a:r>
          </a:p>
        </p:txBody>
      </p:sp>
    </p:spTree>
    <p:extLst>
      <p:ext uri="{BB962C8B-B14F-4D97-AF65-F5344CB8AC3E}">
        <p14:creationId xmlns:p14="http://schemas.microsoft.com/office/powerpoint/2010/main" val="228679453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cxnSp>
        <p:nvCxnSpPr>
          <p:cNvPr id="320" name="Google Shape;320;p11"/>
          <p:cNvCxnSpPr/>
          <p:nvPr/>
        </p:nvCxnSpPr>
        <p:spPr>
          <a:xfrm>
            <a:off x="0" y="1473502"/>
            <a:ext cx="12192000" cy="0"/>
          </a:xfrm>
          <a:prstGeom prst="straightConnector1">
            <a:avLst/>
          </a:prstGeom>
          <a:noFill/>
          <a:ln w="9525" cap="rnd" cmpd="sng">
            <a:solidFill>
              <a:srgbClr val="2A2A2A"/>
            </a:solidFill>
            <a:prstDash val="solid"/>
            <a:round/>
            <a:headEnd type="none" w="sm" len="sm"/>
            <a:tailEnd type="none" w="sm" len="sm"/>
          </a:ln>
        </p:spPr>
      </p:cxnSp>
      <p:sp>
        <p:nvSpPr>
          <p:cNvPr id="321" name="Google Shape;321;p11"/>
          <p:cNvSpPr txBox="1"/>
          <p:nvPr/>
        </p:nvSpPr>
        <p:spPr>
          <a:xfrm>
            <a:off x="685800" y="6512837"/>
            <a:ext cx="9715500" cy="189475"/>
          </a:xfrm>
          <a:prstGeom prst="rect">
            <a:avLst/>
          </a:prstGeom>
          <a:noFill/>
          <a:ln>
            <a:noFill/>
          </a:ln>
        </p:spPr>
        <p:txBody>
          <a:bodyPr spcFirstLastPara="1" wrap="square" lIns="0" tIns="0" rIns="0" bIns="0" anchor="t" anchorCtr="0">
            <a:spAutoFit/>
          </a:bodyPr>
          <a:lstStyle/>
          <a:p>
            <a:pPr marL="0" marR="0" lvl="0" indent="0" algn="l" rtl="0">
              <a:lnSpc>
                <a:spcPct val="77777"/>
              </a:lnSpc>
              <a:spcBef>
                <a:spcPts val="0"/>
              </a:spcBef>
              <a:spcAft>
                <a:spcPts val="0"/>
              </a:spcAft>
              <a:buClr>
                <a:srgbClr val="000000"/>
              </a:buClr>
              <a:buSzPts val="1800"/>
              <a:buFont typeface="Arial"/>
              <a:buNone/>
            </a:pPr>
            <a:r>
              <a:rPr lang="en-US" sz="1800" b="0" i="0" u="none" strike="noStrike" cap="none">
                <a:solidFill>
                  <a:srgbClr val="2A2A2A"/>
                </a:solidFill>
                <a:latin typeface="Arial"/>
                <a:ea typeface="Arial"/>
                <a:cs typeface="Arial"/>
                <a:sym typeface="Arial"/>
              </a:rPr>
              <a:t>Source: UNODC, Handbook on Restorative Justice Programs (2006) p. 17</a:t>
            </a:r>
            <a:endParaRPr sz="1400" b="0" i="0" u="none" strike="noStrike" cap="none">
              <a:solidFill>
                <a:srgbClr val="000000"/>
              </a:solidFill>
              <a:latin typeface="Arial"/>
              <a:ea typeface="Arial"/>
              <a:cs typeface="Arial"/>
              <a:sym typeface="Arial"/>
            </a:endParaRPr>
          </a:p>
        </p:txBody>
      </p:sp>
      <p:sp>
        <p:nvSpPr>
          <p:cNvPr id="322" name="Google Shape;322;p11"/>
          <p:cNvSpPr txBox="1"/>
          <p:nvPr/>
        </p:nvSpPr>
        <p:spPr>
          <a:xfrm>
            <a:off x="685800" y="172687"/>
            <a:ext cx="10935293" cy="718145"/>
          </a:xfrm>
          <a:prstGeom prst="rect">
            <a:avLst/>
          </a:prstGeom>
          <a:noFill/>
          <a:ln>
            <a:noFill/>
          </a:ln>
        </p:spPr>
        <p:txBody>
          <a:bodyPr spcFirstLastPara="1" wrap="square" lIns="0" tIns="0" rIns="0" bIns="0" anchor="t" anchorCtr="0">
            <a:spAutoFit/>
          </a:bodyPr>
          <a:lstStyle/>
          <a:p>
            <a:pPr marL="0" marR="0" lvl="0" indent="0" algn="ctr" rtl="0">
              <a:lnSpc>
                <a:spcPct val="119991"/>
              </a:lnSpc>
              <a:spcBef>
                <a:spcPts val="0"/>
              </a:spcBef>
              <a:spcAft>
                <a:spcPts val="0"/>
              </a:spcAft>
              <a:buClr>
                <a:srgbClr val="000000"/>
              </a:buClr>
              <a:buSzPts val="4667"/>
              <a:buFont typeface="Arial"/>
              <a:buNone/>
            </a:pPr>
            <a:r>
              <a:rPr lang="en-US" sz="4667" b="1" i="0" u="none" strike="noStrike" cap="none">
                <a:solidFill>
                  <a:srgbClr val="2A2A2A"/>
                </a:solidFill>
                <a:latin typeface="Arial"/>
                <a:ea typeface="Arial"/>
                <a:cs typeface="Arial"/>
                <a:sym typeface="Arial"/>
              </a:rPr>
              <a:t>Common Attributes of RJ Processes</a:t>
            </a:r>
            <a:endParaRPr sz="1400" b="0" i="0" u="none" strike="noStrike" cap="none">
              <a:solidFill>
                <a:srgbClr val="000000"/>
              </a:solidFill>
              <a:latin typeface="Arial"/>
              <a:ea typeface="Arial"/>
              <a:cs typeface="Arial"/>
              <a:sym typeface="Arial"/>
            </a:endParaRPr>
          </a:p>
        </p:txBody>
      </p:sp>
      <p:sp>
        <p:nvSpPr>
          <p:cNvPr id="323" name="Google Shape;323;p11"/>
          <p:cNvSpPr txBox="1"/>
          <p:nvPr/>
        </p:nvSpPr>
        <p:spPr>
          <a:xfrm>
            <a:off x="685800" y="2167130"/>
            <a:ext cx="5410200" cy="572593"/>
          </a:xfrm>
          <a:prstGeom prst="rect">
            <a:avLst/>
          </a:prstGeom>
          <a:noFill/>
          <a:ln>
            <a:noFill/>
          </a:ln>
        </p:spPr>
        <p:txBody>
          <a:bodyPr spcFirstLastPara="1" wrap="square" lIns="0" tIns="0" rIns="0" bIns="0" anchor="t" anchorCtr="0">
            <a:spAutoFit/>
          </a:bodyPr>
          <a:lstStyle/>
          <a:p>
            <a:pPr marL="0" marR="0" lvl="0" indent="0" algn="l" rtl="0">
              <a:lnSpc>
                <a:spcPct val="140036"/>
              </a:lnSpc>
              <a:spcBef>
                <a:spcPts val="0"/>
              </a:spcBef>
              <a:spcAft>
                <a:spcPts val="0"/>
              </a:spcAft>
              <a:buClr>
                <a:srgbClr val="000000"/>
              </a:buClr>
              <a:buSzPts val="1666"/>
              <a:buFont typeface="Arial"/>
              <a:buNone/>
            </a:pPr>
            <a:r>
              <a:rPr lang="en-US" sz="1666" b="0" i="0" u="none" strike="noStrike" cap="none">
                <a:solidFill>
                  <a:srgbClr val="2A2A2A"/>
                </a:solidFill>
                <a:latin typeface="Arial"/>
                <a:ea typeface="Arial"/>
                <a:cs typeface="Arial"/>
                <a:sym typeface="Arial"/>
              </a:rPr>
              <a:t>Be directly involved in resolving the situation and addressing the consequences of the harm/offence</a:t>
            </a:r>
            <a:endParaRPr sz="1400" b="0" i="0" u="none" strike="noStrike" cap="none">
              <a:solidFill>
                <a:srgbClr val="000000"/>
              </a:solidFill>
              <a:latin typeface="Arial"/>
              <a:ea typeface="Arial"/>
              <a:cs typeface="Arial"/>
              <a:sym typeface="Arial"/>
            </a:endParaRPr>
          </a:p>
        </p:txBody>
      </p:sp>
      <p:sp>
        <p:nvSpPr>
          <p:cNvPr id="324" name="Google Shape;324;p11"/>
          <p:cNvSpPr txBox="1"/>
          <p:nvPr/>
        </p:nvSpPr>
        <p:spPr>
          <a:xfrm>
            <a:off x="635000" y="1524660"/>
            <a:ext cx="5410200" cy="348300"/>
          </a:xfrm>
          <a:prstGeom prst="rect">
            <a:avLst/>
          </a:prstGeom>
          <a:noFill/>
          <a:ln>
            <a:noFill/>
          </a:ln>
        </p:spPr>
        <p:txBody>
          <a:bodyPr spcFirstLastPara="1" wrap="square" lIns="0" tIns="0" rIns="0" bIns="0" anchor="t" anchorCtr="0">
            <a:spAutoFit/>
          </a:bodyPr>
          <a:lstStyle/>
          <a:p>
            <a:pPr marL="0" marR="0" lvl="0" indent="0" algn="l" rtl="0">
              <a:lnSpc>
                <a:spcPct val="120017"/>
              </a:lnSpc>
              <a:spcBef>
                <a:spcPts val="0"/>
              </a:spcBef>
              <a:spcAft>
                <a:spcPts val="0"/>
              </a:spcAft>
              <a:buClr>
                <a:srgbClr val="000000"/>
              </a:buClr>
              <a:buSzPts val="2333"/>
              <a:buFont typeface="Arial"/>
              <a:buNone/>
            </a:pPr>
            <a:r>
              <a:rPr lang="en-US" sz="2333" b="1" i="0" u="none" strike="noStrike" cap="none">
                <a:solidFill>
                  <a:srgbClr val="399D4E"/>
                </a:solidFill>
                <a:latin typeface="Arial"/>
                <a:ea typeface="Arial"/>
                <a:cs typeface="Arial"/>
                <a:sym typeface="Arial"/>
              </a:rPr>
              <a:t>Victims provided an opportunity to</a:t>
            </a:r>
            <a:endParaRPr sz="1400" b="0" i="0" u="none" strike="noStrike" cap="none">
              <a:solidFill>
                <a:srgbClr val="000000"/>
              </a:solidFill>
              <a:latin typeface="Arial"/>
              <a:ea typeface="Arial"/>
              <a:cs typeface="Arial"/>
              <a:sym typeface="Arial"/>
            </a:endParaRPr>
          </a:p>
        </p:txBody>
      </p:sp>
      <p:sp>
        <p:nvSpPr>
          <p:cNvPr id="325" name="Google Shape;325;p11"/>
          <p:cNvSpPr txBox="1"/>
          <p:nvPr/>
        </p:nvSpPr>
        <p:spPr>
          <a:xfrm>
            <a:off x="6441449" y="2167130"/>
            <a:ext cx="5473574" cy="572593"/>
          </a:xfrm>
          <a:prstGeom prst="rect">
            <a:avLst/>
          </a:prstGeom>
          <a:noFill/>
          <a:ln>
            <a:noFill/>
          </a:ln>
        </p:spPr>
        <p:txBody>
          <a:bodyPr spcFirstLastPara="1" wrap="square" lIns="0" tIns="0" rIns="0" bIns="0" anchor="t" anchorCtr="0">
            <a:spAutoFit/>
          </a:bodyPr>
          <a:lstStyle/>
          <a:p>
            <a:pPr marL="0" marR="0" lvl="0" indent="0" algn="l" rtl="0">
              <a:lnSpc>
                <a:spcPct val="140036"/>
              </a:lnSpc>
              <a:spcBef>
                <a:spcPts val="0"/>
              </a:spcBef>
              <a:spcAft>
                <a:spcPts val="0"/>
              </a:spcAft>
              <a:buClr>
                <a:srgbClr val="000000"/>
              </a:buClr>
              <a:buSzPts val="1666"/>
              <a:buFont typeface="Arial"/>
              <a:buNone/>
            </a:pPr>
            <a:r>
              <a:rPr lang="en-US" sz="1666" b="0" i="0" u="none" strike="noStrike" cap="none">
                <a:solidFill>
                  <a:srgbClr val="2A2A2A"/>
                </a:solidFill>
                <a:latin typeface="Arial"/>
                <a:ea typeface="Arial"/>
                <a:cs typeface="Arial"/>
                <a:sym typeface="Arial"/>
              </a:rPr>
              <a:t>Acknowledge responsibility for harm/offence and understand the effects of the offence on the victim</a:t>
            </a:r>
            <a:endParaRPr sz="1400" b="0" i="0" u="none" strike="noStrike" cap="none">
              <a:solidFill>
                <a:srgbClr val="000000"/>
              </a:solidFill>
              <a:latin typeface="Arial"/>
              <a:ea typeface="Arial"/>
              <a:cs typeface="Arial"/>
              <a:sym typeface="Arial"/>
            </a:endParaRPr>
          </a:p>
        </p:txBody>
      </p:sp>
      <p:sp>
        <p:nvSpPr>
          <p:cNvPr id="326" name="Google Shape;326;p11"/>
          <p:cNvSpPr txBox="1"/>
          <p:nvPr/>
        </p:nvSpPr>
        <p:spPr>
          <a:xfrm>
            <a:off x="6441449" y="1524660"/>
            <a:ext cx="5750551" cy="348300"/>
          </a:xfrm>
          <a:prstGeom prst="rect">
            <a:avLst/>
          </a:prstGeom>
          <a:noFill/>
          <a:ln>
            <a:noFill/>
          </a:ln>
        </p:spPr>
        <p:txBody>
          <a:bodyPr spcFirstLastPara="1" wrap="square" lIns="0" tIns="0" rIns="0" bIns="0" anchor="t" anchorCtr="0">
            <a:spAutoFit/>
          </a:bodyPr>
          <a:lstStyle/>
          <a:p>
            <a:pPr marL="0" marR="0" lvl="0" indent="0" algn="l" rtl="0">
              <a:lnSpc>
                <a:spcPct val="120017"/>
              </a:lnSpc>
              <a:spcBef>
                <a:spcPts val="0"/>
              </a:spcBef>
              <a:spcAft>
                <a:spcPts val="0"/>
              </a:spcAft>
              <a:buClr>
                <a:srgbClr val="000000"/>
              </a:buClr>
              <a:buSzPts val="2333"/>
              <a:buFont typeface="Arial"/>
              <a:buNone/>
            </a:pPr>
            <a:r>
              <a:rPr lang="en-US" sz="2333" b="1" i="0" u="none" strike="noStrike" cap="none">
                <a:solidFill>
                  <a:srgbClr val="399D4E"/>
                </a:solidFill>
                <a:latin typeface="Arial"/>
                <a:ea typeface="Arial"/>
                <a:cs typeface="Arial"/>
                <a:sym typeface="Arial"/>
              </a:rPr>
              <a:t>Offenders provided an opportunity to</a:t>
            </a:r>
            <a:endParaRPr sz="1400" b="0" i="0" u="none" strike="noStrike" cap="none">
              <a:solidFill>
                <a:srgbClr val="000000"/>
              </a:solidFill>
              <a:latin typeface="Arial"/>
              <a:ea typeface="Arial"/>
              <a:cs typeface="Arial"/>
              <a:sym typeface="Arial"/>
            </a:endParaRPr>
          </a:p>
        </p:txBody>
      </p:sp>
      <p:sp>
        <p:nvSpPr>
          <p:cNvPr id="327" name="Google Shape;327;p11"/>
          <p:cNvSpPr txBox="1"/>
          <p:nvPr/>
        </p:nvSpPr>
        <p:spPr>
          <a:xfrm>
            <a:off x="685800" y="3030733"/>
            <a:ext cx="4857750" cy="572593"/>
          </a:xfrm>
          <a:prstGeom prst="rect">
            <a:avLst/>
          </a:prstGeom>
          <a:noFill/>
          <a:ln>
            <a:noFill/>
          </a:ln>
        </p:spPr>
        <p:txBody>
          <a:bodyPr spcFirstLastPara="1" wrap="square" lIns="0" tIns="0" rIns="0" bIns="0" anchor="t" anchorCtr="0">
            <a:spAutoFit/>
          </a:bodyPr>
          <a:lstStyle/>
          <a:p>
            <a:pPr marL="0" marR="0" lvl="0" indent="0" algn="l" rtl="0">
              <a:lnSpc>
                <a:spcPct val="140036"/>
              </a:lnSpc>
              <a:spcBef>
                <a:spcPts val="0"/>
              </a:spcBef>
              <a:spcAft>
                <a:spcPts val="0"/>
              </a:spcAft>
              <a:buClr>
                <a:srgbClr val="000000"/>
              </a:buClr>
              <a:buSzPts val="1666"/>
              <a:buFont typeface="Arial"/>
              <a:buNone/>
            </a:pPr>
            <a:r>
              <a:rPr lang="en-US" sz="1666" b="0" i="0" u="none" strike="noStrike" cap="none" dirty="0">
                <a:solidFill>
                  <a:srgbClr val="2A2A2A"/>
                </a:solidFill>
                <a:latin typeface="Arial"/>
                <a:ea typeface="Arial"/>
                <a:cs typeface="Arial"/>
                <a:sym typeface="Arial"/>
              </a:rPr>
              <a:t>Receive answers to their questions</a:t>
            </a:r>
            <a:endParaRPr sz="1400" b="0" i="0" u="none" strike="noStrike" cap="none" dirty="0">
              <a:solidFill>
                <a:srgbClr val="000000"/>
              </a:solidFill>
              <a:latin typeface="Arial"/>
              <a:ea typeface="Arial"/>
              <a:cs typeface="Arial"/>
              <a:sym typeface="Arial"/>
            </a:endParaRPr>
          </a:p>
          <a:p>
            <a:pPr marL="0" marR="0" lvl="0" indent="0" algn="l" rtl="0">
              <a:lnSpc>
                <a:spcPct val="140036"/>
              </a:lnSpc>
              <a:spcBef>
                <a:spcPts val="0"/>
              </a:spcBef>
              <a:spcAft>
                <a:spcPts val="0"/>
              </a:spcAft>
              <a:buClr>
                <a:srgbClr val="000000"/>
              </a:buClr>
              <a:buSzPts val="1666"/>
              <a:buFont typeface="Arial"/>
              <a:buNone/>
            </a:pPr>
            <a:r>
              <a:rPr lang="en-US" sz="1666" b="0" i="0" u="none" strike="noStrike" cap="none" dirty="0">
                <a:solidFill>
                  <a:srgbClr val="2A2A2A"/>
                </a:solidFill>
                <a:latin typeface="Arial"/>
                <a:ea typeface="Arial"/>
                <a:cs typeface="Arial"/>
                <a:sym typeface="Arial"/>
              </a:rPr>
              <a:t>about the harm/crime and the offender</a:t>
            </a:r>
            <a:endParaRPr sz="1400" b="0" i="0" u="none" strike="noStrike" cap="none" dirty="0">
              <a:solidFill>
                <a:srgbClr val="000000"/>
              </a:solidFill>
              <a:latin typeface="Arial"/>
              <a:ea typeface="Arial"/>
              <a:cs typeface="Arial"/>
              <a:sym typeface="Arial"/>
            </a:endParaRPr>
          </a:p>
        </p:txBody>
      </p:sp>
      <p:sp>
        <p:nvSpPr>
          <p:cNvPr id="328" name="Google Shape;328;p11"/>
          <p:cNvSpPr txBox="1"/>
          <p:nvPr/>
        </p:nvSpPr>
        <p:spPr>
          <a:xfrm>
            <a:off x="6441449" y="3030733"/>
            <a:ext cx="5473574" cy="566886"/>
          </a:xfrm>
          <a:prstGeom prst="rect">
            <a:avLst/>
          </a:prstGeom>
          <a:noFill/>
          <a:ln>
            <a:noFill/>
          </a:ln>
        </p:spPr>
        <p:txBody>
          <a:bodyPr spcFirstLastPara="1" wrap="square" lIns="0" tIns="0" rIns="0" bIns="0" anchor="t" anchorCtr="0">
            <a:spAutoFit/>
          </a:bodyPr>
          <a:lstStyle/>
          <a:p>
            <a:pPr marL="0" marR="0" lvl="0" indent="0" algn="l" rtl="0">
              <a:lnSpc>
                <a:spcPct val="140036"/>
              </a:lnSpc>
              <a:spcBef>
                <a:spcPts val="0"/>
              </a:spcBef>
              <a:spcAft>
                <a:spcPts val="0"/>
              </a:spcAft>
              <a:buClr>
                <a:srgbClr val="000000"/>
              </a:buClr>
              <a:buSzPts val="1666"/>
              <a:buFont typeface="Arial"/>
              <a:buNone/>
            </a:pPr>
            <a:r>
              <a:rPr lang="en-US" sz="1666" b="0" i="0" u="none" strike="noStrike" cap="none">
                <a:solidFill>
                  <a:srgbClr val="2A2A2A"/>
                </a:solidFill>
                <a:latin typeface="Arial"/>
                <a:ea typeface="Arial"/>
                <a:cs typeface="Arial"/>
                <a:sym typeface="Arial"/>
              </a:rPr>
              <a:t>Express emotions (even remorse) about the harm/offence</a:t>
            </a:r>
            <a:endParaRPr sz="1400" b="0" i="0" u="none" strike="noStrike" cap="none">
              <a:solidFill>
                <a:srgbClr val="000000"/>
              </a:solidFill>
              <a:latin typeface="Arial"/>
              <a:ea typeface="Arial"/>
              <a:cs typeface="Arial"/>
              <a:sym typeface="Arial"/>
            </a:endParaRPr>
          </a:p>
        </p:txBody>
      </p:sp>
      <p:sp>
        <p:nvSpPr>
          <p:cNvPr id="329" name="Google Shape;329;p11"/>
          <p:cNvSpPr txBox="1"/>
          <p:nvPr/>
        </p:nvSpPr>
        <p:spPr>
          <a:xfrm>
            <a:off x="685801" y="3850466"/>
            <a:ext cx="4585367" cy="566886"/>
          </a:xfrm>
          <a:prstGeom prst="rect">
            <a:avLst/>
          </a:prstGeom>
          <a:noFill/>
          <a:ln>
            <a:noFill/>
          </a:ln>
        </p:spPr>
        <p:txBody>
          <a:bodyPr spcFirstLastPara="1" wrap="square" lIns="0" tIns="0" rIns="0" bIns="0" anchor="t" anchorCtr="0">
            <a:spAutoFit/>
          </a:bodyPr>
          <a:lstStyle/>
          <a:p>
            <a:pPr marL="0" marR="0" lvl="0" indent="0" algn="l" rtl="0">
              <a:lnSpc>
                <a:spcPct val="140036"/>
              </a:lnSpc>
              <a:spcBef>
                <a:spcPts val="0"/>
              </a:spcBef>
              <a:spcAft>
                <a:spcPts val="0"/>
              </a:spcAft>
              <a:buClr>
                <a:srgbClr val="000000"/>
              </a:buClr>
              <a:buSzPts val="1666"/>
              <a:buFont typeface="Arial"/>
              <a:buNone/>
            </a:pPr>
            <a:r>
              <a:rPr lang="en-US" sz="1666" b="0" i="0" u="none" strike="noStrike" cap="none">
                <a:solidFill>
                  <a:srgbClr val="2A2A2A"/>
                </a:solidFill>
                <a:latin typeface="Arial"/>
                <a:ea typeface="Arial"/>
                <a:cs typeface="Arial"/>
                <a:sym typeface="Arial"/>
              </a:rPr>
              <a:t>Express themselves about the impact of the offence</a:t>
            </a:r>
            <a:endParaRPr sz="1400" b="0" i="0" u="none" strike="noStrike" cap="none">
              <a:solidFill>
                <a:srgbClr val="000000"/>
              </a:solidFill>
              <a:latin typeface="Arial"/>
              <a:ea typeface="Arial"/>
              <a:cs typeface="Arial"/>
              <a:sym typeface="Arial"/>
            </a:endParaRPr>
          </a:p>
        </p:txBody>
      </p:sp>
      <p:sp>
        <p:nvSpPr>
          <p:cNvPr id="330" name="Google Shape;330;p11"/>
          <p:cNvSpPr txBox="1"/>
          <p:nvPr/>
        </p:nvSpPr>
        <p:spPr>
          <a:xfrm>
            <a:off x="6441449" y="3704434"/>
            <a:ext cx="5473574" cy="861839"/>
          </a:xfrm>
          <a:prstGeom prst="rect">
            <a:avLst/>
          </a:prstGeom>
          <a:noFill/>
          <a:ln>
            <a:noFill/>
          </a:ln>
        </p:spPr>
        <p:txBody>
          <a:bodyPr spcFirstLastPara="1" wrap="square" lIns="0" tIns="0" rIns="0" bIns="0" anchor="t" anchorCtr="0">
            <a:spAutoFit/>
          </a:bodyPr>
          <a:lstStyle/>
          <a:p>
            <a:pPr marL="0" marR="0" lvl="0" indent="0" algn="l" rtl="0">
              <a:lnSpc>
                <a:spcPct val="140036"/>
              </a:lnSpc>
              <a:spcBef>
                <a:spcPts val="0"/>
              </a:spcBef>
              <a:spcAft>
                <a:spcPts val="0"/>
              </a:spcAft>
              <a:buClr>
                <a:srgbClr val="000000"/>
              </a:buClr>
              <a:buSzPts val="1666"/>
              <a:buFont typeface="Arial"/>
              <a:buNone/>
            </a:pPr>
            <a:r>
              <a:rPr lang="en-US" sz="1666" b="0" i="0" u="none" strike="noStrike" cap="none">
                <a:solidFill>
                  <a:srgbClr val="2A2A2A"/>
                </a:solidFill>
                <a:latin typeface="Arial"/>
                <a:ea typeface="Arial"/>
                <a:cs typeface="Arial"/>
                <a:sym typeface="Arial"/>
              </a:rPr>
              <a:t>Receive support to repair harm caused to victim, victim’s family, community or even oneself &amp; one’s family</a:t>
            </a:r>
            <a:endParaRPr sz="1400" b="0" i="0" u="none" strike="noStrike" cap="none">
              <a:solidFill>
                <a:srgbClr val="000000"/>
              </a:solidFill>
              <a:latin typeface="Arial"/>
              <a:ea typeface="Arial"/>
              <a:cs typeface="Arial"/>
              <a:sym typeface="Arial"/>
            </a:endParaRPr>
          </a:p>
        </p:txBody>
      </p:sp>
      <p:sp>
        <p:nvSpPr>
          <p:cNvPr id="331" name="Google Shape;331;p11"/>
          <p:cNvSpPr txBox="1"/>
          <p:nvPr/>
        </p:nvSpPr>
        <p:spPr>
          <a:xfrm>
            <a:off x="685800" y="4724342"/>
            <a:ext cx="4857750" cy="277640"/>
          </a:xfrm>
          <a:prstGeom prst="rect">
            <a:avLst/>
          </a:prstGeom>
          <a:noFill/>
          <a:ln>
            <a:noFill/>
          </a:ln>
        </p:spPr>
        <p:txBody>
          <a:bodyPr spcFirstLastPara="1" wrap="square" lIns="0" tIns="0" rIns="0" bIns="0" anchor="t" anchorCtr="0">
            <a:spAutoFit/>
          </a:bodyPr>
          <a:lstStyle/>
          <a:p>
            <a:pPr marL="0" marR="0" lvl="0" indent="0" algn="l" rtl="0">
              <a:lnSpc>
                <a:spcPct val="140036"/>
              </a:lnSpc>
              <a:spcBef>
                <a:spcPts val="0"/>
              </a:spcBef>
              <a:spcAft>
                <a:spcPts val="0"/>
              </a:spcAft>
              <a:buClr>
                <a:srgbClr val="000000"/>
              </a:buClr>
              <a:buSzPts val="1666"/>
              <a:buFont typeface="Arial"/>
              <a:buNone/>
            </a:pPr>
            <a:r>
              <a:rPr lang="en-US" sz="1666" b="0" i="0" u="none" strike="noStrike" cap="none">
                <a:solidFill>
                  <a:srgbClr val="2A2A2A"/>
                </a:solidFill>
                <a:latin typeface="Arial"/>
                <a:ea typeface="Arial"/>
                <a:cs typeface="Arial"/>
                <a:sym typeface="Arial"/>
              </a:rPr>
              <a:t>Receive restitution or reparation</a:t>
            </a:r>
            <a:endParaRPr sz="1400" b="0" i="0" u="none" strike="noStrike" cap="none">
              <a:solidFill>
                <a:srgbClr val="000000"/>
              </a:solidFill>
              <a:latin typeface="Arial"/>
              <a:ea typeface="Arial"/>
              <a:cs typeface="Arial"/>
              <a:sym typeface="Arial"/>
            </a:endParaRPr>
          </a:p>
        </p:txBody>
      </p:sp>
      <p:sp>
        <p:nvSpPr>
          <p:cNvPr id="332" name="Google Shape;332;p11"/>
          <p:cNvSpPr txBox="1"/>
          <p:nvPr/>
        </p:nvSpPr>
        <p:spPr>
          <a:xfrm>
            <a:off x="6441449" y="4741258"/>
            <a:ext cx="4857750" cy="277640"/>
          </a:xfrm>
          <a:prstGeom prst="rect">
            <a:avLst/>
          </a:prstGeom>
          <a:noFill/>
          <a:ln>
            <a:noFill/>
          </a:ln>
        </p:spPr>
        <p:txBody>
          <a:bodyPr spcFirstLastPara="1" wrap="square" lIns="0" tIns="0" rIns="0" bIns="0" anchor="t" anchorCtr="0">
            <a:spAutoFit/>
          </a:bodyPr>
          <a:lstStyle/>
          <a:p>
            <a:pPr marL="0" marR="0" lvl="0" indent="0" algn="l" rtl="0">
              <a:lnSpc>
                <a:spcPct val="140036"/>
              </a:lnSpc>
              <a:spcBef>
                <a:spcPts val="0"/>
              </a:spcBef>
              <a:spcAft>
                <a:spcPts val="0"/>
              </a:spcAft>
              <a:buClr>
                <a:srgbClr val="000000"/>
              </a:buClr>
              <a:buSzPts val="1666"/>
              <a:buFont typeface="Arial"/>
              <a:buNone/>
            </a:pPr>
            <a:r>
              <a:rPr lang="en-US" sz="1666" b="0" i="0" u="none" strike="noStrike" cap="none">
                <a:solidFill>
                  <a:srgbClr val="2A2A2A"/>
                </a:solidFill>
                <a:latin typeface="Arial"/>
                <a:ea typeface="Arial"/>
                <a:cs typeface="Arial"/>
                <a:sym typeface="Arial"/>
              </a:rPr>
              <a:t>Make amends or restitution/reparation</a:t>
            </a:r>
            <a:endParaRPr sz="1400" b="0" i="0" u="none" strike="noStrike" cap="none">
              <a:solidFill>
                <a:srgbClr val="000000"/>
              </a:solidFill>
              <a:latin typeface="Arial"/>
              <a:ea typeface="Arial"/>
              <a:cs typeface="Arial"/>
              <a:sym typeface="Arial"/>
            </a:endParaRPr>
          </a:p>
        </p:txBody>
      </p:sp>
      <p:cxnSp>
        <p:nvCxnSpPr>
          <p:cNvPr id="333" name="Google Shape;333;p11"/>
          <p:cNvCxnSpPr/>
          <p:nvPr/>
        </p:nvCxnSpPr>
        <p:spPr>
          <a:xfrm rot="5397687">
            <a:off x="3788657" y="3830785"/>
            <a:ext cx="4720919" cy="0"/>
          </a:xfrm>
          <a:prstGeom prst="straightConnector1">
            <a:avLst/>
          </a:prstGeom>
          <a:noFill/>
          <a:ln w="9525" cap="rnd" cmpd="sng">
            <a:solidFill>
              <a:srgbClr val="2A2A2A"/>
            </a:solidFill>
            <a:prstDash val="solid"/>
            <a:round/>
            <a:headEnd type="none" w="sm" len="sm"/>
            <a:tailEnd type="none" w="sm" len="sm"/>
          </a:ln>
        </p:spPr>
      </p:cxnSp>
      <p:sp>
        <p:nvSpPr>
          <p:cNvPr id="334" name="Google Shape;334;p11"/>
          <p:cNvSpPr txBox="1"/>
          <p:nvPr/>
        </p:nvSpPr>
        <p:spPr>
          <a:xfrm>
            <a:off x="685800" y="5166191"/>
            <a:ext cx="4857750" cy="277640"/>
          </a:xfrm>
          <a:prstGeom prst="rect">
            <a:avLst/>
          </a:prstGeom>
          <a:noFill/>
          <a:ln>
            <a:noFill/>
          </a:ln>
        </p:spPr>
        <p:txBody>
          <a:bodyPr spcFirstLastPara="1" wrap="square" lIns="0" tIns="0" rIns="0" bIns="0" anchor="t" anchorCtr="0">
            <a:spAutoFit/>
          </a:bodyPr>
          <a:lstStyle/>
          <a:p>
            <a:pPr marL="0" marR="0" lvl="0" indent="0" algn="l" rtl="0">
              <a:lnSpc>
                <a:spcPct val="140036"/>
              </a:lnSpc>
              <a:spcBef>
                <a:spcPts val="0"/>
              </a:spcBef>
              <a:spcAft>
                <a:spcPts val="0"/>
              </a:spcAft>
              <a:buClr>
                <a:srgbClr val="000000"/>
              </a:buClr>
              <a:buSzPts val="1666"/>
              <a:buFont typeface="Arial"/>
              <a:buNone/>
            </a:pPr>
            <a:r>
              <a:rPr lang="en-US" sz="1666" b="0" i="0" u="none" strike="noStrike" cap="none">
                <a:solidFill>
                  <a:srgbClr val="2A2A2A"/>
                </a:solidFill>
                <a:latin typeface="Arial"/>
                <a:ea typeface="Arial"/>
                <a:cs typeface="Arial"/>
                <a:sym typeface="Arial"/>
              </a:rPr>
              <a:t>Receive an apology</a:t>
            </a:r>
            <a:endParaRPr sz="1400" b="0" i="0" u="none" strike="noStrike" cap="none">
              <a:solidFill>
                <a:srgbClr val="000000"/>
              </a:solidFill>
              <a:latin typeface="Arial"/>
              <a:ea typeface="Arial"/>
              <a:cs typeface="Arial"/>
              <a:sym typeface="Arial"/>
            </a:endParaRPr>
          </a:p>
        </p:txBody>
      </p:sp>
      <p:sp>
        <p:nvSpPr>
          <p:cNvPr id="335" name="Google Shape;335;p11"/>
          <p:cNvSpPr txBox="1"/>
          <p:nvPr/>
        </p:nvSpPr>
        <p:spPr>
          <a:xfrm>
            <a:off x="6441449" y="5183106"/>
            <a:ext cx="4857750" cy="277640"/>
          </a:xfrm>
          <a:prstGeom prst="rect">
            <a:avLst/>
          </a:prstGeom>
          <a:noFill/>
          <a:ln>
            <a:noFill/>
          </a:ln>
        </p:spPr>
        <p:txBody>
          <a:bodyPr spcFirstLastPara="1" wrap="square" lIns="0" tIns="0" rIns="0" bIns="0" anchor="t" anchorCtr="0">
            <a:spAutoFit/>
          </a:bodyPr>
          <a:lstStyle/>
          <a:p>
            <a:pPr marL="0" marR="0" lvl="0" indent="0" algn="l" rtl="0">
              <a:lnSpc>
                <a:spcPct val="140036"/>
              </a:lnSpc>
              <a:spcBef>
                <a:spcPts val="0"/>
              </a:spcBef>
              <a:spcAft>
                <a:spcPts val="0"/>
              </a:spcAft>
              <a:buClr>
                <a:srgbClr val="000000"/>
              </a:buClr>
              <a:buSzPts val="1666"/>
              <a:buFont typeface="Arial"/>
              <a:buNone/>
            </a:pPr>
            <a:r>
              <a:rPr lang="en-US" sz="1666" b="0" i="0" u="none" strike="noStrike" cap="none">
                <a:solidFill>
                  <a:srgbClr val="2A2A2A"/>
                </a:solidFill>
                <a:latin typeface="Arial"/>
                <a:ea typeface="Arial"/>
                <a:cs typeface="Arial"/>
                <a:sym typeface="Arial"/>
              </a:rPr>
              <a:t>Apologize to victim/s</a:t>
            </a:r>
            <a:endParaRPr sz="1400" b="0" i="0" u="none" strike="noStrike" cap="none">
              <a:solidFill>
                <a:srgbClr val="000000"/>
              </a:solidFill>
              <a:latin typeface="Arial"/>
              <a:ea typeface="Arial"/>
              <a:cs typeface="Arial"/>
              <a:sym typeface="Arial"/>
            </a:endParaRPr>
          </a:p>
        </p:txBody>
      </p:sp>
      <p:sp>
        <p:nvSpPr>
          <p:cNvPr id="336" name="Google Shape;336;p11"/>
          <p:cNvSpPr txBox="1"/>
          <p:nvPr/>
        </p:nvSpPr>
        <p:spPr>
          <a:xfrm>
            <a:off x="685800" y="5620875"/>
            <a:ext cx="4857750" cy="572593"/>
          </a:xfrm>
          <a:prstGeom prst="rect">
            <a:avLst/>
          </a:prstGeom>
          <a:noFill/>
          <a:ln>
            <a:noFill/>
          </a:ln>
        </p:spPr>
        <p:txBody>
          <a:bodyPr spcFirstLastPara="1" wrap="square" lIns="0" tIns="0" rIns="0" bIns="0" anchor="t" anchorCtr="0">
            <a:spAutoFit/>
          </a:bodyPr>
          <a:lstStyle/>
          <a:p>
            <a:pPr marL="0" marR="0" lvl="0" indent="0" algn="l" rtl="0">
              <a:lnSpc>
                <a:spcPct val="140036"/>
              </a:lnSpc>
              <a:spcBef>
                <a:spcPts val="0"/>
              </a:spcBef>
              <a:spcAft>
                <a:spcPts val="0"/>
              </a:spcAft>
              <a:buClr>
                <a:srgbClr val="000000"/>
              </a:buClr>
              <a:buSzPts val="1666"/>
              <a:buFont typeface="Arial"/>
              <a:buNone/>
            </a:pPr>
            <a:r>
              <a:rPr lang="en-US" sz="1666" b="0" i="0" u="none" strike="noStrike" cap="none">
                <a:solidFill>
                  <a:srgbClr val="2A2A2A"/>
                </a:solidFill>
                <a:latin typeface="Arial"/>
                <a:ea typeface="Arial"/>
                <a:cs typeface="Arial"/>
                <a:sym typeface="Arial"/>
              </a:rPr>
              <a:t>Restore, when appropriate, a relationship with the offender</a:t>
            </a:r>
            <a:endParaRPr sz="1400" b="0" i="0" u="none" strike="noStrike" cap="none">
              <a:solidFill>
                <a:srgbClr val="000000"/>
              </a:solidFill>
              <a:latin typeface="Arial"/>
              <a:ea typeface="Arial"/>
              <a:cs typeface="Arial"/>
              <a:sym typeface="Arial"/>
            </a:endParaRPr>
          </a:p>
        </p:txBody>
      </p:sp>
      <p:sp>
        <p:nvSpPr>
          <p:cNvPr id="337" name="Google Shape;337;p11"/>
          <p:cNvSpPr txBox="1"/>
          <p:nvPr/>
        </p:nvSpPr>
        <p:spPr>
          <a:xfrm>
            <a:off x="6441449" y="5620875"/>
            <a:ext cx="5301875" cy="566886"/>
          </a:xfrm>
          <a:prstGeom prst="rect">
            <a:avLst/>
          </a:prstGeom>
          <a:noFill/>
          <a:ln>
            <a:noFill/>
          </a:ln>
        </p:spPr>
        <p:txBody>
          <a:bodyPr spcFirstLastPara="1" wrap="square" lIns="0" tIns="0" rIns="0" bIns="0" anchor="t" anchorCtr="0">
            <a:spAutoFit/>
          </a:bodyPr>
          <a:lstStyle/>
          <a:p>
            <a:pPr marL="0" marR="0" lvl="0" indent="0" algn="l" rtl="0">
              <a:lnSpc>
                <a:spcPct val="140036"/>
              </a:lnSpc>
              <a:spcBef>
                <a:spcPts val="0"/>
              </a:spcBef>
              <a:spcAft>
                <a:spcPts val="0"/>
              </a:spcAft>
              <a:buClr>
                <a:srgbClr val="000000"/>
              </a:buClr>
              <a:buSzPts val="1666"/>
              <a:buFont typeface="Arial"/>
              <a:buNone/>
            </a:pPr>
            <a:r>
              <a:rPr lang="en-US" sz="1666" b="0" i="0" u="none" strike="noStrike" cap="none">
                <a:solidFill>
                  <a:srgbClr val="2A2A2A"/>
                </a:solidFill>
                <a:latin typeface="Arial"/>
                <a:ea typeface="Arial"/>
                <a:cs typeface="Arial"/>
                <a:sym typeface="Arial"/>
              </a:rPr>
              <a:t>Restore their relationship with the victim, when appropriate</a:t>
            </a:r>
            <a:endParaRPr sz="1400" b="0" i="0" u="none" strike="noStrike" cap="none">
              <a:solidFill>
                <a:srgbClr val="000000"/>
              </a:solidFill>
              <a:latin typeface="Arial"/>
              <a:ea typeface="Arial"/>
              <a:cs typeface="Arial"/>
              <a:sym typeface="Arial"/>
            </a:endParaRPr>
          </a:p>
        </p:txBody>
      </p:sp>
      <p:cxnSp>
        <p:nvCxnSpPr>
          <p:cNvPr id="338" name="Google Shape;338;p11"/>
          <p:cNvCxnSpPr/>
          <p:nvPr/>
        </p:nvCxnSpPr>
        <p:spPr>
          <a:xfrm>
            <a:off x="-38100" y="1985411"/>
            <a:ext cx="12192000" cy="0"/>
          </a:xfrm>
          <a:prstGeom prst="straightConnector1">
            <a:avLst/>
          </a:prstGeom>
          <a:noFill/>
          <a:ln w="9525" cap="rnd" cmpd="sng">
            <a:solidFill>
              <a:srgbClr val="2A2A2A"/>
            </a:solidFill>
            <a:prstDash val="solid"/>
            <a:round/>
            <a:headEnd type="none" w="sm" len="sm"/>
            <a:tailEnd type="none" w="sm" len="sm"/>
          </a:ln>
        </p:spPr>
      </p:cxnSp>
      <p:sp>
        <p:nvSpPr>
          <p:cNvPr id="2" name="Slide Number Placeholder 1">
            <a:extLst>
              <a:ext uri="{FF2B5EF4-FFF2-40B4-BE49-F238E27FC236}">
                <a16:creationId xmlns:a16="http://schemas.microsoft.com/office/drawing/2014/main" id="{713CA4B4-D690-8C9D-E1D6-D9C72194FFED}"/>
              </a:ext>
            </a:extLst>
          </p:cNvPr>
          <p:cNvSpPr>
            <a:spLocks noGrp="1"/>
          </p:cNvSpPr>
          <p:nvPr>
            <p:ph type="sldNum" sz="quarter" idx="12"/>
          </p:nvPr>
        </p:nvSpPr>
        <p:spPr/>
        <p:txBody>
          <a:bodyPr/>
          <a:lstStyle/>
          <a:p>
            <a:fld id="{0BCE396B-49E4-4351-9D2C-F9AC65DFF791}" type="slidenum">
              <a:rPr lang="en-IN" smtClean="0"/>
              <a:t>33</a:t>
            </a:fld>
            <a:endParaRPr lang="en-IN"/>
          </a:p>
        </p:txBody>
      </p:sp>
      <p:sp>
        <p:nvSpPr>
          <p:cNvPr id="3" name="Footer Placeholder 2">
            <a:extLst>
              <a:ext uri="{FF2B5EF4-FFF2-40B4-BE49-F238E27FC236}">
                <a16:creationId xmlns:a16="http://schemas.microsoft.com/office/drawing/2014/main" id="{8C1A8B71-BAE4-0D26-2B40-521A2C7B32C4}"/>
              </a:ext>
            </a:extLst>
          </p:cNvPr>
          <p:cNvSpPr>
            <a:spLocks noGrp="1"/>
          </p:cNvSpPr>
          <p:nvPr>
            <p:ph type="ftr" sz="quarter" idx="11"/>
          </p:nvPr>
        </p:nvSpPr>
        <p:spPr/>
        <p:txBody>
          <a:bodyPr/>
          <a:lstStyle/>
          <a:p>
            <a:r>
              <a:rPr lang="en-IN"/>
              <a:t>Enfold India May 2025</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sp>
        <p:nvSpPr>
          <p:cNvPr id="400" name="Google Shape;400;g2bd87a2eea4_0_346"/>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en-US" b="1" dirty="0"/>
              <a:t>Pair Share Activity</a:t>
            </a:r>
            <a:endParaRPr b="1" dirty="0"/>
          </a:p>
        </p:txBody>
      </p:sp>
      <p:sp>
        <p:nvSpPr>
          <p:cNvPr id="401" name="Google Shape;401;g2bd87a2eea4_0_346"/>
          <p:cNvSpPr txBox="1">
            <a:spLocks noGrp="1"/>
          </p:cNvSpPr>
          <p:nvPr>
            <p:ph type="body" idx="1"/>
          </p:nvPr>
        </p:nvSpPr>
        <p:spPr>
          <a:xfrm>
            <a:off x="748991" y="1690825"/>
            <a:ext cx="10515600" cy="43512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r>
              <a:rPr lang="en-US" dirty="0"/>
              <a:t>Think of a time when you were harmed by someone else (a mild harm, perhaps 3 or 4 on a scale of 10, not something that triggers you). </a:t>
            </a:r>
          </a:p>
          <a:p>
            <a:pPr marL="0" lvl="0" indent="0" algn="l" rtl="0">
              <a:spcBef>
                <a:spcPts val="1000"/>
              </a:spcBef>
              <a:spcAft>
                <a:spcPts val="0"/>
              </a:spcAft>
              <a:buNone/>
            </a:pPr>
            <a:endParaRPr lang="en-US" dirty="0"/>
          </a:p>
          <a:p>
            <a:pPr marL="0" lvl="0" indent="0" algn="l" rtl="0">
              <a:spcBef>
                <a:spcPts val="1000"/>
              </a:spcBef>
              <a:spcAft>
                <a:spcPts val="0"/>
              </a:spcAft>
              <a:buNone/>
            </a:pPr>
            <a:r>
              <a:rPr lang="en-US" dirty="0"/>
              <a:t>Think of a time when you caused harm to someone else. </a:t>
            </a:r>
            <a:endParaRPr dirty="0"/>
          </a:p>
        </p:txBody>
      </p:sp>
      <p:pic>
        <p:nvPicPr>
          <p:cNvPr id="2" name="Picture 1">
            <a:extLst>
              <a:ext uri="{FF2B5EF4-FFF2-40B4-BE49-F238E27FC236}">
                <a16:creationId xmlns:a16="http://schemas.microsoft.com/office/drawing/2014/main" id="{04B569B4-C88B-B957-F4F4-9621F9E3A93B}"/>
              </a:ext>
            </a:extLst>
          </p:cNvPr>
          <p:cNvPicPr>
            <a:picLocks noChangeAspect="1"/>
          </p:cNvPicPr>
          <p:nvPr/>
        </p:nvPicPr>
        <p:blipFill>
          <a:blip r:embed="rId3"/>
          <a:stretch>
            <a:fillRect/>
          </a:stretch>
        </p:blipFill>
        <p:spPr>
          <a:xfrm>
            <a:off x="4444573" y="3996666"/>
            <a:ext cx="2143125" cy="2143125"/>
          </a:xfrm>
          <a:prstGeom prst="rect">
            <a:avLst/>
          </a:prstGeom>
        </p:spPr>
      </p:pic>
      <p:sp>
        <p:nvSpPr>
          <p:cNvPr id="3" name="Slide Number Placeholder 2">
            <a:extLst>
              <a:ext uri="{FF2B5EF4-FFF2-40B4-BE49-F238E27FC236}">
                <a16:creationId xmlns:a16="http://schemas.microsoft.com/office/drawing/2014/main" id="{A7457EE9-3063-DEF0-E7E1-ED694CBC35AC}"/>
              </a:ext>
            </a:extLst>
          </p:cNvPr>
          <p:cNvSpPr>
            <a:spLocks noGrp="1"/>
          </p:cNvSpPr>
          <p:nvPr>
            <p:ph type="sldNum" sz="quarter" idx="12"/>
          </p:nvPr>
        </p:nvSpPr>
        <p:spPr/>
        <p:txBody>
          <a:bodyPr/>
          <a:lstStyle/>
          <a:p>
            <a:fld id="{0BCE396B-49E4-4351-9D2C-F9AC65DFF791}" type="slidenum">
              <a:rPr lang="en-IN" smtClean="0"/>
              <a:t>34</a:t>
            </a:fld>
            <a:endParaRPr lang="en-IN"/>
          </a:p>
        </p:txBody>
      </p:sp>
      <p:sp>
        <p:nvSpPr>
          <p:cNvPr id="4" name="Footer Placeholder 3">
            <a:extLst>
              <a:ext uri="{FF2B5EF4-FFF2-40B4-BE49-F238E27FC236}">
                <a16:creationId xmlns:a16="http://schemas.microsoft.com/office/drawing/2014/main" id="{3F1121ED-6D91-CEDA-A8F5-ED9AD56D62D3}"/>
              </a:ext>
            </a:extLst>
          </p:cNvPr>
          <p:cNvSpPr>
            <a:spLocks noGrp="1"/>
          </p:cNvSpPr>
          <p:nvPr>
            <p:ph type="ftr" sz="quarter" idx="11"/>
          </p:nvPr>
        </p:nvSpPr>
        <p:spPr/>
        <p:txBody>
          <a:bodyPr/>
          <a:lstStyle/>
          <a:p>
            <a:r>
              <a:rPr lang="en-IN"/>
              <a:t>Enfold India May 2025</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01">
                                            <p:txEl>
                                              <p:pRg st="0" end="0"/>
                                            </p:txEl>
                                          </p:spTgt>
                                        </p:tgtEl>
                                        <p:attrNameLst>
                                          <p:attrName>style.visibility</p:attrName>
                                        </p:attrNameLst>
                                      </p:cBhvr>
                                      <p:to>
                                        <p:strVal val="visible"/>
                                      </p:to>
                                    </p:set>
                                    <p:anim calcmode="lin" valueType="num">
                                      <p:cBhvr additive="base">
                                        <p:cTn id="7" dur="500" fill="hold"/>
                                        <p:tgtEl>
                                          <p:spTgt spid="40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0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01">
                                            <p:txEl>
                                              <p:pRg st="2" end="2"/>
                                            </p:txEl>
                                          </p:spTgt>
                                        </p:tgtEl>
                                        <p:attrNameLst>
                                          <p:attrName>style.visibility</p:attrName>
                                        </p:attrNameLst>
                                      </p:cBhvr>
                                      <p:to>
                                        <p:strVal val="visible"/>
                                      </p:to>
                                    </p:set>
                                    <p:anim calcmode="lin" valueType="num">
                                      <p:cBhvr additive="base">
                                        <p:cTn id="13" dur="500" fill="hold"/>
                                        <p:tgtEl>
                                          <p:spTgt spid="401">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01">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1"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53"/>
        <p:cNvGrpSpPr/>
        <p:nvPr/>
      </p:nvGrpSpPr>
      <p:grpSpPr>
        <a:xfrm>
          <a:off x="0" y="0"/>
          <a:ext cx="0" cy="0"/>
          <a:chOff x="0" y="0"/>
          <a:chExt cx="0" cy="0"/>
        </a:xfrm>
      </p:grpSpPr>
      <p:sp>
        <p:nvSpPr>
          <p:cNvPr id="454" name="Google Shape;454;g2bd87a2eea4_0_262"/>
          <p:cNvSpPr/>
          <p:nvPr/>
        </p:nvSpPr>
        <p:spPr>
          <a:xfrm>
            <a:off x="0" y="0"/>
            <a:ext cx="12189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55" name="Google Shape;455;g2bd87a2eea4_0_262"/>
          <p:cNvSpPr/>
          <p:nvPr/>
        </p:nvSpPr>
        <p:spPr>
          <a:xfrm>
            <a:off x="409710" y="1022350"/>
            <a:ext cx="709613" cy="2095500"/>
          </a:xfrm>
          <a:custGeom>
            <a:avLst/>
            <a:gdLst/>
            <a:ahLst/>
            <a:cxnLst/>
            <a:rect l="l" t="t" r="r" b="b"/>
            <a:pathLst>
              <a:path w="447" h="1363" extrusionOk="0">
                <a:moveTo>
                  <a:pt x="447" y="1363"/>
                </a:moveTo>
                <a:lnTo>
                  <a:pt x="0" y="987"/>
                </a:lnTo>
                <a:lnTo>
                  <a:pt x="0" y="0"/>
                </a:lnTo>
                <a:lnTo>
                  <a:pt x="447" y="376"/>
                </a:lnTo>
                <a:lnTo>
                  <a:pt x="447" y="1363"/>
                </a:lnTo>
                <a:close/>
              </a:path>
            </a:pathLst>
          </a:custGeom>
          <a:solidFill>
            <a:srgbClr val="1F3864"/>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456" name="Google Shape;456;g2bd87a2eea4_0_262"/>
          <p:cNvSpPr/>
          <p:nvPr/>
        </p:nvSpPr>
        <p:spPr>
          <a:xfrm>
            <a:off x="409710" y="837744"/>
            <a:ext cx="403225" cy="1705431"/>
          </a:xfrm>
          <a:custGeom>
            <a:avLst/>
            <a:gdLst/>
            <a:ahLst/>
            <a:cxnLst/>
            <a:rect l="l" t="t" r="r" b="b"/>
            <a:pathLst>
              <a:path w="254" h="1109" extrusionOk="0">
                <a:moveTo>
                  <a:pt x="254" y="987"/>
                </a:moveTo>
                <a:lnTo>
                  <a:pt x="0" y="1109"/>
                </a:lnTo>
                <a:lnTo>
                  <a:pt x="0" y="119"/>
                </a:lnTo>
                <a:lnTo>
                  <a:pt x="254" y="0"/>
                </a:lnTo>
                <a:lnTo>
                  <a:pt x="254" y="987"/>
                </a:lnTo>
                <a:close/>
              </a:path>
            </a:pathLst>
          </a:custGeom>
          <a:solidFill>
            <a:srgbClr val="2F5496"/>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457" name="Google Shape;457;g2bd87a2eea4_0_262"/>
          <p:cNvSpPr/>
          <p:nvPr/>
        </p:nvSpPr>
        <p:spPr>
          <a:xfrm>
            <a:off x="644660" y="640894"/>
            <a:ext cx="168275" cy="1713196"/>
          </a:xfrm>
          <a:custGeom>
            <a:avLst/>
            <a:gdLst/>
            <a:ahLst/>
            <a:cxnLst/>
            <a:rect l="l" t="t" r="r" b="b"/>
            <a:pathLst>
              <a:path w="106" h="1114" extrusionOk="0">
                <a:moveTo>
                  <a:pt x="106" y="1114"/>
                </a:moveTo>
                <a:lnTo>
                  <a:pt x="0" y="1005"/>
                </a:lnTo>
                <a:lnTo>
                  <a:pt x="0" y="0"/>
                </a:lnTo>
                <a:lnTo>
                  <a:pt x="106" y="110"/>
                </a:lnTo>
                <a:lnTo>
                  <a:pt x="106" y="1114"/>
                </a:lnTo>
                <a:close/>
              </a:path>
            </a:pathLst>
          </a:custGeom>
          <a:solidFill>
            <a:srgbClr val="1F3864"/>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458" name="Google Shape;458;g2bd87a2eea4_0_262"/>
          <p:cNvSpPr/>
          <p:nvPr/>
        </p:nvSpPr>
        <p:spPr>
          <a:xfrm>
            <a:off x="11223203" y="635716"/>
            <a:ext cx="328612" cy="1742360"/>
          </a:xfrm>
          <a:custGeom>
            <a:avLst/>
            <a:gdLst/>
            <a:ahLst/>
            <a:cxnLst/>
            <a:rect l="l" t="t" r="r" b="b"/>
            <a:pathLst>
              <a:path w="207" h="1114" extrusionOk="0">
                <a:moveTo>
                  <a:pt x="207" y="987"/>
                </a:moveTo>
                <a:lnTo>
                  <a:pt x="0" y="1114"/>
                </a:lnTo>
                <a:lnTo>
                  <a:pt x="0" y="127"/>
                </a:lnTo>
                <a:lnTo>
                  <a:pt x="207" y="0"/>
                </a:lnTo>
                <a:lnTo>
                  <a:pt x="207" y="987"/>
                </a:lnTo>
                <a:close/>
              </a:path>
            </a:pathLst>
          </a:custGeom>
          <a:solidFill>
            <a:srgbClr val="1F3864"/>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459" name="Google Shape;459;g2bd87a2eea4_0_262"/>
          <p:cNvSpPr/>
          <p:nvPr/>
        </p:nvSpPr>
        <p:spPr>
          <a:xfrm>
            <a:off x="644055" y="635715"/>
            <a:ext cx="10908000" cy="15414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460" name="Google Shape;460;g2bd87a2eea4_0_262"/>
          <p:cNvSpPr txBox="1">
            <a:spLocks noGrp="1"/>
          </p:cNvSpPr>
          <p:nvPr>
            <p:ph type="title"/>
          </p:nvPr>
        </p:nvSpPr>
        <p:spPr>
          <a:xfrm>
            <a:off x="958506" y="800392"/>
            <a:ext cx="10264800" cy="12120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rgbClr val="FFFFFF"/>
              </a:buClr>
              <a:buSzPct val="100000"/>
              <a:buFont typeface="Arial"/>
              <a:buNone/>
            </a:pPr>
            <a:r>
              <a:rPr lang="en-US" sz="3100" b="1" dirty="0">
                <a:solidFill>
                  <a:srgbClr val="FFFFFF"/>
                </a:solidFill>
                <a:latin typeface="Arial"/>
                <a:ea typeface="Arial"/>
                <a:cs typeface="Arial"/>
                <a:sym typeface="Arial"/>
              </a:rPr>
              <a:t>United Nations Basic Principles on the Use of Restorative Justice </a:t>
            </a:r>
            <a:r>
              <a:rPr lang="en-US" sz="3100" b="1" dirty="0" err="1">
                <a:solidFill>
                  <a:srgbClr val="FFFFFF"/>
                </a:solidFill>
                <a:latin typeface="Arial"/>
                <a:ea typeface="Arial"/>
                <a:cs typeface="Arial"/>
                <a:sym typeface="Arial"/>
              </a:rPr>
              <a:t>Programmes</a:t>
            </a:r>
            <a:r>
              <a:rPr lang="en-US" sz="3100" b="1" dirty="0">
                <a:solidFill>
                  <a:srgbClr val="FFFFFF"/>
                </a:solidFill>
                <a:latin typeface="Arial"/>
                <a:ea typeface="Arial"/>
                <a:cs typeface="Arial"/>
                <a:sym typeface="Arial"/>
              </a:rPr>
              <a:t> in Criminal Matters, 1999</a:t>
            </a:r>
            <a:endParaRPr dirty="0"/>
          </a:p>
        </p:txBody>
      </p:sp>
      <p:sp>
        <p:nvSpPr>
          <p:cNvPr id="461" name="Google Shape;461;g2bd87a2eea4_0_262"/>
          <p:cNvSpPr txBox="1">
            <a:spLocks noGrp="1"/>
          </p:cNvSpPr>
          <p:nvPr>
            <p:ph type="body" idx="1"/>
          </p:nvPr>
        </p:nvSpPr>
        <p:spPr>
          <a:xfrm>
            <a:off x="1158574" y="2177068"/>
            <a:ext cx="10908000" cy="4680932"/>
          </a:xfrm>
          <a:prstGeom prst="rect">
            <a:avLst/>
          </a:prstGeom>
          <a:noFill/>
          <a:ln>
            <a:noFill/>
          </a:ln>
        </p:spPr>
        <p:txBody>
          <a:bodyPr spcFirstLastPara="1" wrap="square" lIns="91425" tIns="45700" rIns="91425" bIns="45700" anchor="ctr" anchorCtr="0">
            <a:noAutofit/>
          </a:bodyPr>
          <a:lstStyle/>
          <a:p>
            <a:pPr marL="228600" lvl="0" indent="-241300" algn="l" rtl="0">
              <a:lnSpc>
                <a:spcPct val="90000"/>
              </a:lnSpc>
              <a:spcBef>
                <a:spcPts val="1000"/>
              </a:spcBef>
              <a:spcAft>
                <a:spcPts val="0"/>
              </a:spcAft>
              <a:buClr>
                <a:schemeClr val="dk1"/>
              </a:buClr>
              <a:buSzPts val="2200"/>
              <a:buChar char="•"/>
            </a:pPr>
            <a:r>
              <a:rPr lang="en-US" sz="2200" b="1" dirty="0"/>
              <a:t>Free and voluntary consent </a:t>
            </a:r>
            <a:r>
              <a:rPr lang="en-US" sz="2200" dirty="0"/>
              <a:t>of the victim and offender is necessary. </a:t>
            </a:r>
            <a:endParaRPr sz="2200" dirty="0"/>
          </a:p>
          <a:p>
            <a:pPr marL="228600" lvl="0" indent="-241300" algn="l" rtl="0">
              <a:lnSpc>
                <a:spcPct val="90000"/>
              </a:lnSpc>
              <a:spcBef>
                <a:spcPts val="1000"/>
              </a:spcBef>
              <a:spcAft>
                <a:spcPts val="0"/>
              </a:spcAft>
              <a:buClr>
                <a:schemeClr val="dk1"/>
              </a:buClr>
              <a:buSzPts val="2200"/>
              <a:buChar char="•"/>
            </a:pPr>
            <a:r>
              <a:rPr lang="en-US" sz="2200" dirty="0"/>
              <a:t>Agreements - </a:t>
            </a:r>
            <a:r>
              <a:rPr lang="en-US" sz="2200" b="1" dirty="0"/>
              <a:t>voluntary, reasonable &amp; proportionate</a:t>
            </a:r>
            <a:r>
              <a:rPr lang="en-US" sz="2200" dirty="0"/>
              <a:t> obligations.</a:t>
            </a:r>
            <a:endParaRPr sz="2200" dirty="0"/>
          </a:p>
          <a:p>
            <a:pPr marL="228600" lvl="0" indent="-241300" algn="l" rtl="0">
              <a:lnSpc>
                <a:spcPct val="90000"/>
              </a:lnSpc>
              <a:spcBef>
                <a:spcPts val="1000"/>
              </a:spcBef>
              <a:spcAft>
                <a:spcPts val="0"/>
              </a:spcAft>
              <a:buClr>
                <a:schemeClr val="dk1"/>
              </a:buClr>
              <a:buSzPts val="2200"/>
              <a:buChar char="•"/>
            </a:pPr>
            <a:r>
              <a:rPr lang="en-US" sz="2200" dirty="0"/>
              <a:t>Agreement on </a:t>
            </a:r>
            <a:r>
              <a:rPr lang="en-US" sz="2200" b="1" dirty="0"/>
              <a:t>basic facts </a:t>
            </a:r>
            <a:r>
              <a:rPr lang="en-US" sz="2200" dirty="0"/>
              <a:t>of a case should be the basis for participation. </a:t>
            </a:r>
            <a:endParaRPr sz="2200" dirty="0"/>
          </a:p>
          <a:p>
            <a:pPr marL="228600" lvl="0" indent="-241300" algn="l" rtl="0">
              <a:lnSpc>
                <a:spcPct val="90000"/>
              </a:lnSpc>
              <a:spcBef>
                <a:spcPts val="1000"/>
              </a:spcBef>
              <a:spcAft>
                <a:spcPts val="0"/>
              </a:spcAft>
              <a:buClr>
                <a:schemeClr val="dk1"/>
              </a:buClr>
              <a:buSzPts val="2200"/>
              <a:buChar char="•"/>
            </a:pPr>
            <a:r>
              <a:rPr lang="en-US" sz="2200" dirty="0"/>
              <a:t>Participation of the offender </a:t>
            </a:r>
            <a:r>
              <a:rPr lang="en-US" sz="2200" b="1" dirty="0"/>
              <a:t>should not be used as evidence of admission of guilt in subsequent legal proceedings. </a:t>
            </a:r>
            <a:endParaRPr sz="2200" b="1" dirty="0"/>
          </a:p>
          <a:p>
            <a:pPr marL="228600" lvl="0" indent="-241300" algn="l" rtl="0">
              <a:lnSpc>
                <a:spcPct val="90000"/>
              </a:lnSpc>
              <a:spcBef>
                <a:spcPts val="1000"/>
              </a:spcBef>
              <a:spcAft>
                <a:spcPts val="0"/>
              </a:spcAft>
              <a:buClr>
                <a:schemeClr val="dk1"/>
              </a:buClr>
              <a:buSzPts val="2200"/>
              <a:buChar char="•"/>
            </a:pPr>
            <a:r>
              <a:rPr lang="en-US" sz="2200" b="1" dirty="0"/>
              <a:t>Power imbalances, cultural differences </a:t>
            </a:r>
            <a:r>
              <a:rPr lang="en-US" sz="2200" dirty="0"/>
              <a:t>among the parties, and </a:t>
            </a:r>
            <a:r>
              <a:rPr lang="en-US" sz="2200" b="1" dirty="0"/>
              <a:t>safety</a:t>
            </a:r>
            <a:r>
              <a:rPr lang="en-US" sz="2200" dirty="0"/>
              <a:t> of the parties should be considered while referring a case and in conducting a restorative process. </a:t>
            </a:r>
            <a:endParaRPr sz="2200" dirty="0"/>
          </a:p>
          <a:p>
            <a:pPr marL="228600" lvl="0" indent="-101600" algn="l" rtl="0">
              <a:lnSpc>
                <a:spcPct val="90000"/>
              </a:lnSpc>
              <a:spcBef>
                <a:spcPts val="1000"/>
              </a:spcBef>
              <a:spcAft>
                <a:spcPts val="0"/>
              </a:spcAft>
              <a:buClr>
                <a:schemeClr val="dk1"/>
              </a:buClr>
              <a:buSzPts val="2000"/>
              <a:buNone/>
            </a:pPr>
            <a:endParaRPr sz="2200" dirty="0"/>
          </a:p>
        </p:txBody>
      </p:sp>
      <p:sp>
        <p:nvSpPr>
          <p:cNvPr id="2" name="Slide Number Placeholder 1">
            <a:extLst>
              <a:ext uri="{FF2B5EF4-FFF2-40B4-BE49-F238E27FC236}">
                <a16:creationId xmlns:a16="http://schemas.microsoft.com/office/drawing/2014/main" id="{080B3F08-0315-072C-4341-394C019CA46C}"/>
              </a:ext>
            </a:extLst>
          </p:cNvPr>
          <p:cNvSpPr>
            <a:spLocks noGrp="1"/>
          </p:cNvSpPr>
          <p:nvPr>
            <p:ph type="sldNum" sz="quarter" idx="12"/>
          </p:nvPr>
        </p:nvSpPr>
        <p:spPr/>
        <p:txBody>
          <a:bodyPr/>
          <a:lstStyle/>
          <a:p>
            <a:fld id="{0BCE396B-49E4-4351-9D2C-F9AC65DFF791}" type="slidenum">
              <a:rPr lang="en-IN" smtClean="0"/>
              <a:t>35</a:t>
            </a:fld>
            <a:endParaRPr lang="en-IN"/>
          </a:p>
        </p:txBody>
      </p:sp>
      <p:sp>
        <p:nvSpPr>
          <p:cNvPr id="3" name="Footer Placeholder 2">
            <a:extLst>
              <a:ext uri="{FF2B5EF4-FFF2-40B4-BE49-F238E27FC236}">
                <a16:creationId xmlns:a16="http://schemas.microsoft.com/office/drawing/2014/main" id="{FBBC7445-96DD-0285-1D0B-1A4B52195728}"/>
              </a:ext>
            </a:extLst>
          </p:cNvPr>
          <p:cNvSpPr>
            <a:spLocks noGrp="1"/>
          </p:cNvSpPr>
          <p:nvPr>
            <p:ph type="ftr" sz="quarter" idx="11"/>
          </p:nvPr>
        </p:nvSpPr>
        <p:spPr/>
        <p:txBody>
          <a:bodyPr/>
          <a:lstStyle/>
          <a:p>
            <a:r>
              <a:rPr lang="en-IN"/>
              <a:t>Enfold India May 2025</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6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6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6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6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6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66"/>
        <p:cNvGrpSpPr/>
        <p:nvPr/>
      </p:nvGrpSpPr>
      <p:grpSpPr>
        <a:xfrm>
          <a:off x="0" y="0"/>
          <a:ext cx="0" cy="0"/>
          <a:chOff x="0" y="0"/>
          <a:chExt cx="0" cy="0"/>
        </a:xfrm>
      </p:grpSpPr>
      <p:sp>
        <p:nvSpPr>
          <p:cNvPr id="467" name="Google Shape;467;g2bd87a2eea4_0_279"/>
          <p:cNvSpPr txBox="1">
            <a:spLocks noGrp="1"/>
          </p:cNvSpPr>
          <p:nvPr>
            <p:ph type="title"/>
          </p:nvPr>
        </p:nvSpPr>
        <p:spPr>
          <a:xfrm>
            <a:off x="919727" y="0"/>
            <a:ext cx="10515600" cy="909600"/>
          </a:xfrm>
          <a:prstGeom prst="rect">
            <a:avLst/>
          </a:prstGeom>
        </p:spPr>
        <p:txBody>
          <a:bodyPr spcFirstLastPara="1" wrap="square" lIns="91425" tIns="45700" rIns="91425" bIns="45700" anchor="ctr" anchorCtr="0">
            <a:normAutofit fontScale="90000"/>
          </a:bodyPr>
          <a:lstStyle/>
          <a:p>
            <a:pPr marL="0" lvl="0" indent="0" algn="ctr" rtl="0">
              <a:lnSpc>
                <a:spcPct val="115000"/>
              </a:lnSpc>
              <a:spcBef>
                <a:spcPts val="1200"/>
              </a:spcBef>
              <a:spcAft>
                <a:spcPts val="1200"/>
              </a:spcAft>
              <a:buNone/>
            </a:pPr>
            <a:r>
              <a:rPr lang="en-US" sz="3600" b="1" dirty="0">
                <a:solidFill>
                  <a:schemeClr val="accent1"/>
                </a:solidFill>
              </a:rPr>
              <a:t>Basic principles of Restorative Justice</a:t>
            </a:r>
            <a:endParaRPr sz="3600" dirty="0">
              <a:solidFill>
                <a:schemeClr val="accent1"/>
              </a:solidFill>
            </a:endParaRPr>
          </a:p>
        </p:txBody>
      </p:sp>
      <p:sp>
        <p:nvSpPr>
          <p:cNvPr id="468" name="Google Shape;468;g2bd87a2eea4_0_279"/>
          <p:cNvSpPr txBox="1">
            <a:spLocks noGrp="1"/>
          </p:cNvSpPr>
          <p:nvPr>
            <p:ph type="body" idx="1"/>
          </p:nvPr>
        </p:nvSpPr>
        <p:spPr>
          <a:xfrm>
            <a:off x="428098" y="375311"/>
            <a:ext cx="11498857" cy="5948400"/>
          </a:xfrm>
          <a:prstGeom prst="rect">
            <a:avLst/>
          </a:prstGeom>
        </p:spPr>
        <p:txBody>
          <a:bodyPr spcFirstLastPara="1" wrap="square" lIns="91425" tIns="45700" rIns="91425" bIns="45700" anchor="t" anchorCtr="0">
            <a:noAutofit/>
          </a:bodyPr>
          <a:lstStyle/>
          <a:p>
            <a:pPr marL="0" lvl="0" indent="0" algn="l" rtl="0">
              <a:lnSpc>
                <a:spcPct val="100000"/>
              </a:lnSpc>
              <a:spcBef>
                <a:spcPts val="0"/>
              </a:spcBef>
              <a:spcAft>
                <a:spcPts val="0"/>
              </a:spcAft>
              <a:buNone/>
            </a:pPr>
            <a:r>
              <a:rPr lang="en-US" sz="2200" dirty="0">
                <a:latin typeface="Arial"/>
                <a:ea typeface="Arial"/>
                <a:cs typeface="Arial"/>
                <a:sym typeface="Arial"/>
              </a:rPr>
              <a:t>	</a:t>
            </a:r>
            <a:endParaRPr sz="2200" dirty="0">
              <a:latin typeface="Arial"/>
              <a:ea typeface="Arial"/>
              <a:cs typeface="Arial"/>
              <a:sym typeface="Arial"/>
            </a:endParaRPr>
          </a:p>
          <a:p>
            <a:pPr marL="0" lvl="0" indent="0" algn="l" rtl="0">
              <a:lnSpc>
                <a:spcPct val="100000"/>
              </a:lnSpc>
              <a:spcBef>
                <a:spcPts val="0"/>
              </a:spcBef>
              <a:spcAft>
                <a:spcPts val="0"/>
              </a:spcAft>
              <a:buNone/>
            </a:pPr>
            <a:r>
              <a:rPr lang="en-US" sz="2400" dirty="0"/>
              <a:t>13. The core principles of restorative justice are that the parties should be enabled to </a:t>
            </a:r>
            <a:r>
              <a:rPr lang="en-US" sz="2400" b="1" dirty="0"/>
              <a:t>participate actively in the resolution of crime </a:t>
            </a:r>
            <a:r>
              <a:rPr lang="en-US" sz="2400" dirty="0"/>
              <a:t>(the </a:t>
            </a:r>
            <a:r>
              <a:rPr lang="en-US" sz="2400" b="1" dirty="0"/>
              <a:t>principle of stakeholder participation</a:t>
            </a:r>
            <a:r>
              <a:rPr lang="en-US" sz="2400" dirty="0"/>
              <a:t>), &amp; that these responses should be primarily oriented towards addressing &amp; repairing the harm which crime causes to individuals, relationships &amp; wider society (the</a:t>
            </a:r>
            <a:r>
              <a:rPr lang="en-US" sz="2400" b="1" dirty="0"/>
              <a:t> principle of repairing harm</a:t>
            </a:r>
            <a:r>
              <a:rPr lang="en-US" sz="2400" dirty="0"/>
              <a:t>).</a:t>
            </a:r>
          </a:p>
          <a:p>
            <a:pPr marL="0" lvl="0" indent="0" algn="l" rtl="0">
              <a:lnSpc>
                <a:spcPct val="100000"/>
              </a:lnSpc>
              <a:spcBef>
                <a:spcPts val="0"/>
              </a:spcBef>
              <a:spcAft>
                <a:spcPts val="0"/>
              </a:spcAft>
              <a:buNone/>
            </a:pPr>
            <a:r>
              <a:rPr lang="en-US" sz="2400" dirty="0"/>
              <a:t>					</a:t>
            </a:r>
            <a:endParaRPr sz="2400" dirty="0"/>
          </a:p>
          <a:p>
            <a:pPr marL="0" lvl="0" indent="0" algn="l" rtl="0">
              <a:lnSpc>
                <a:spcPct val="100000"/>
              </a:lnSpc>
              <a:spcBef>
                <a:spcPts val="0"/>
              </a:spcBef>
              <a:spcAft>
                <a:spcPts val="0"/>
              </a:spcAft>
              <a:buNone/>
            </a:pPr>
            <a:r>
              <a:rPr lang="en-US" sz="2400" dirty="0"/>
              <a:t>14. Other key RJ principles include: </a:t>
            </a:r>
            <a:r>
              <a:rPr lang="en-US" sz="2400" b="1" dirty="0"/>
              <a:t>voluntariness; deliberative, respectful dialogue; equal concern for the needs &amp; interests of those involved; procedural fairness; collective, consensus-based agreement; a focus on reparation, reintegration &amp; achieving mutual understanding; &amp; avoiding domination</a:t>
            </a:r>
            <a:r>
              <a:rPr lang="en-US" sz="2400" dirty="0"/>
              <a:t>.</a:t>
            </a:r>
          </a:p>
          <a:p>
            <a:pPr marL="0" lvl="0" indent="0" algn="l" rtl="0">
              <a:lnSpc>
                <a:spcPct val="100000"/>
              </a:lnSpc>
              <a:spcBef>
                <a:spcPts val="0"/>
              </a:spcBef>
              <a:spcAft>
                <a:spcPts val="0"/>
              </a:spcAft>
              <a:buNone/>
            </a:pPr>
            <a:r>
              <a:rPr lang="en-US" sz="2400" dirty="0"/>
              <a:t>	</a:t>
            </a:r>
            <a:endParaRPr sz="2400" dirty="0"/>
          </a:p>
          <a:p>
            <a:pPr marL="0" lvl="0" indent="0" algn="l" rtl="0">
              <a:lnSpc>
                <a:spcPct val="100000"/>
              </a:lnSpc>
              <a:spcBef>
                <a:spcPts val="0"/>
              </a:spcBef>
              <a:spcAft>
                <a:spcPts val="0"/>
              </a:spcAft>
              <a:buNone/>
            </a:pPr>
            <a:r>
              <a:rPr lang="en-US" sz="2400" dirty="0"/>
              <a:t>15. RJ </a:t>
            </a:r>
            <a:r>
              <a:rPr lang="en-US" sz="2400" b="1" dirty="0"/>
              <a:t>should not be designed or delivered to promote the interests of either the victim or offender ahead of the other. </a:t>
            </a:r>
            <a:r>
              <a:rPr lang="en-US" sz="2400" dirty="0"/>
              <a:t>Rather, it provides a </a:t>
            </a:r>
            <a:r>
              <a:rPr lang="en-US" sz="2400" b="1" dirty="0"/>
              <a:t>neutral space </a:t>
            </a:r>
            <a:r>
              <a:rPr lang="en-US" sz="2400" dirty="0"/>
              <a:t>where all parties are encouraged &amp; supported to express their needs &amp; to have these satisfied as far as possible.</a:t>
            </a:r>
          </a:p>
          <a:p>
            <a:pPr marL="0" lvl="0" indent="0" algn="l" rtl="0">
              <a:lnSpc>
                <a:spcPct val="100000"/>
              </a:lnSpc>
              <a:spcBef>
                <a:spcPts val="0"/>
              </a:spcBef>
              <a:spcAft>
                <a:spcPts val="0"/>
              </a:spcAft>
              <a:buNone/>
            </a:pPr>
            <a:r>
              <a:rPr lang="en-US" sz="2400" dirty="0"/>
              <a:t> </a:t>
            </a:r>
            <a:endParaRPr sz="2400" dirty="0"/>
          </a:p>
          <a:p>
            <a:pPr marL="0" lvl="0" indent="0" algn="l" rtl="0">
              <a:lnSpc>
                <a:spcPct val="100000"/>
              </a:lnSpc>
              <a:spcBef>
                <a:spcPts val="0"/>
              </a:spcBef>
              <a:spcAft>
                <a:spcPts val="0"/>
              </a:spcAft>
              <a:buNone/>
            </a:pPr>
            <a:r>
              <a:rPr lang="en-US" sz="1400" dirty="0"/>
              <a:t>Source: </a:t>
            </a:r>
            <a:r>
              <a:rPr lang="en-US" sz="1400" dirty="0">
                <a:latin typeface="Arial"/>
                <a:ea typeface="Arial"/>
                <a:cs typeface="Arial"/>
                <a:sym typeface="Arial"/>
              </a:rPr>
              <a:t>Recommendation CM/Rec(2018)8 of the Committee of Ministers to member States concerning restorative justice in criminal matters</a:t>
            </a:r>
            <a:r>
              <a:rPr lang="en-US" sz="1100" dirty="0">
                <a:latin typeface="Arial"/>
                <a:ea typeface="Arial"/>
                <a:cs typeface="Arial"/>
                <a:sym typeface="Arial"/>
              </a:rPr>
              <a:t>			</a:t>
            </a:r>
            <a:endParaRPr sz="1100" dirty="0">
              <a:latin typeface="Arial"/>
              <a:ea typeface="Arial"/>
              <a:cs typeface="Arial"/>
              <a:sym typeface="Arial"/>
            </a:endParaRPr>
          </a:p>
          <a:p>
            <a:pPr marL="0" lvl="0" indent="0" algn="l" rtl="0">
              <a:lnSpc>
                <a:spcPct val="100000"/>
              </a:lnSpc>
              <a:spcBef>
                <a:spcPts val="0"/>
              </a:spcBef>
              <a:spcAft>
                <a:spcPts val="0"/>
              </a:spcAft>
              <a:buNone/>
            </a:pPr>
            <a:r>
              <a:rPr lang="en-US" sz="1100" dirty="0">
                <a:latin typeface="Arial"/>
                <a:ea typeface="Arial"/>
                <a:cs typeface="Arial"/>
                <a:sym typeface="Arial"/>
              </a:rPr>
              <a:t>			</a:t>
            </a:r>
            <a:endParaRPr sz="1100" dirty="0">
              <a:latin typeface="Arial"/>
              <a:ea typeface="Arial"/>
              <a:cs typeface="Arial"/>
              <a:sym typeface="Arial"/>
            </a:endParaRPr>
          </a:p>
          <a:p>
            <a:pPr marL="0" lvl="0" indent="0" algn="l" rtl="0">
              <a:lnSpc>
                <a:spcPct val="100000"/>
              </a:lnSpc>
              <a:spcBef>
                <a:spcPts val="0"/>
              </a:spcBef>
              <a:spcAft>
                <a:spcPts val="0"/>
              </a:spcAft>
              <a:buNone/>
            </a:pPr>
            <a:r>
              <a:rPr lang="en-US" sz="1100" dirty="0">
                <a:latin typeface="Arial"/>
                <a:ea typeface="Arial"/>
                <a:cs typeface="Arial"/>
                <a:sym typeface="Arial"/>
              </a:rPr>
              <a:t>		</a:t>
            </a:r>
            <a:endParaRPr sz="1100" dirty="0">
              <a:latin typeface="Arial"/>
              <a:ea typeface="Arial"/>
              <a:cs typeface="Arial"/>
              <a:sym typeface="Arial"/>
            </a:endParaRPr>
          </a:p>
          <a:p>
            <a:pPr marL="0" lvl="0" indent="0" algn="l" rtl="0">
              <a:lnSpc>
                <a:spcPct val="100000"/>
              </a:lnSpc>
              <a:spcBef>
                <a:spcPts val="0"/>
              </a:spcBef>
              <a:spcAft>
                <a:spcPts val="0"/>
              </a:spcAft>
              <a:buNone/>
            </a:pPr>
            <a:endParaRPr sz="2200" b="1" dirty="0"/>
          </a:p>
          <a:p>
            <a:pPr marL="0" lvl="0" indent="0" algn="l" rtl="0">
              <a:lnSpc>
                <a:spcPct val="100000"/>
              </a:lnSpc>
              <a:spcBef>
                <a:spcPts val="0"/>
              </a:spcBef>
              <a:spcAft>
                <a:spcPts val="0"/>
              </a:spcAft>
              <a:buNone/>
            </a:pPr>
            <a:r>
              <a:rPr lang="en-US" sz="2200" dirty="0">
                <a:latin typeface="Arial"/>
                <a:ea typeface="Arial"/>
                <a:cs typeface="Arial"/>
                <a:sym typeface="Arial"/>
              </a:rPr>
              <a:t>				</a:t>
            </a:r>
            <a:endParaRPr sz="2200" dirty="0">
              <a:latin typeface="Arial"/>
              <a:ea typeface="Arial"/>
              <a:cs typeface="Arial"/>
              <a:sym typeface="Arial"/>
            </a:endParaRPr>
          </a:p>
          <a:p>
            <a:pPr marL="0" lvl="0" indent="0" algn="l" rtl="0">
              <a:lnSpc>
                <a:spcPct val="100000"/>
              </a:lnSpc>
              <a:spcBef>
                <a:spcPts val="0"/>
              </a:spcBef>
              <a:spcAft>
                <a:spcPts val="0"/>
              </a:spcAft>
              <a:buNone/>
            </a:pPr>
            <a:r>
              <a:rPr lang="en-US" sz="2200" dirty="0">
                <a:latin typeface="Arial"/>
                <a:ea typeface="Arial"/>
                <a:cs typeface="Arial"/>
                <a:sym typeface="Arial"/>
              </a:rPr>
              <a:t>			</a:t>
            </a:r>
            <a:endParaRPr sz="2200" dirty="0">
              <a:latin typeface="Arial"/>
              <a:ea typeface="Arial"/>
              <a:cs typeface="Arial"/>
              <a:sym typeface="Arial"/>
            </a:endParaRPr>
          </a:p>
          <a:p>
            <a:pPr marL="0" lvl="0" indent="0" algn="l" rtl="0">
              <a:lnSpc>
                <a:spcPct val="100000"/>
              </a:lnSpc>
              <a:spcBef>
                <a:spcPts val="0"/>
              </a:spcBef>
              <a:spcAft>
                <a:spcPts val="0"/>
              </a:spcAft>
              <a:buNone/>
            </a:pPr>
            <a:r>
              <a:rPr lang="en-US" sz="2200" dirty="0">
                <a:latin typeface="Arial"/>
                <a:ea typeface="Arial"/>
                <a:cs typeface="Arial"/>
                <a:sym typeface="Arial"/>
              </a:rPr>
              <a:t>		</a:t>
            </a:r>
            <a:endParaRPr sz="2200" dirty="0">
              <a:latin typeface="Arial"/>
              <a:ea typeface="Arial"/>
              <a:cs typeface="Arial"/>
              <a:sym typeface="Arial"/>
            </a:endParaRPr>
          </a:p>
          <a:p>
            <a:pPr marL="0" lvl="0" indent="0" algn="l" rtl="0">
              <a:lnSpc>
                <a:spcPct val="100000"/>
              </a:lnSpc>
              <a:spcBef>
                <a:spcPts val="0"/>
              </a:spcBef>
              <a:spcAft>
                <a:spcPts val="0"/>
              </a:spcAft>
              <a:buNone/>
            </a:pPr>
            <a:endParaRPr sz="2200" dirty="0"/>
          </a:p>
        </p:txBody>
      </p:sp>
      <p:sp>
        <p:nvSpPr>
          <p:cNvPr id="2" name="Slide Number Placeholder 1">
            <a:extLst>
              <a:ext uri="{FF2B5EF4-FFF2-40B4-BE49-F238E27FC236}">
                <a16:creationId xmlns:a16="http://schemas.microsoft.com/office/drawing/2014/main" id="{433DC50F-B3F7-B17F-9CA8-D9BCD81CD102}"/>
              </a:ext>
            </a:extLst>
          </p:cNvPr>
          <p:cNvSpPr>
            <a:spLocks noGrp="1"/>
          </p:cNvSpPr>
          <p:nvPr>
            <p:ph type="sldNum" sz="quarter" idx="12"/>
          </p:nvPr>
        </p:nvSpPr>
        <p:spPr/>
        <p:txBody>
          <a:bodyPr/>
          <a:lstStyle/>
          <a:p>
            <a:fld id="{0BCE396B-49E4-4351-9D2C-F9AC65DFF791}" type="slidenum">
              <a:rPr lang="en-IN" smtClean="0"/>
              <a:t>36</a:t>
            </a:fld>
            <a:endParaRPr lang="en-IN"/>
          </a:p>
        </p:txBody>
      </p:sp>
      <p:sp>
        <p:nvSpPr>
          <p:cNvPr id="3" name="Footer Placeholder 2">
            <a:extLst>
              <a:ext uri="{FF2B5EF4-FFF2-40B4-BE49-F238E27FC236}">
                <a16:creationId xmlns:a16="http://schemas.microsoft.com/office/drawing/2014/main" id="{110D2937-DA02-4A9F-BAED-21919649EFD3}"/>
              </a:ext>
            </a:extLst>
          </p:cNvPr>
          <p:cNvSpPr>
            <a:spLocks noGrp="1"/>
          </p:cNvSpPr>
          <p:nvPr>
            <p:ph type="ftr" sz="quarter" idx="11"/>
          </p:nvPr>
        </p:nvSpPr>
        <p:spPr/>
        <p:txBody>
          <a:bodyPr/>
          <a:lstStyle/>
          <a:p>
            <a:r>
              <a:rPr lang="en-IN"/>
              <a:t>Enfold India May 2025</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73"/>
        <p:cNvGrpSpPr/>
        <p:nvPr/>
      </p:nvGrpSpPr>
      <p:grpSpPr>
        <a:xfrm>
          <a:off x="0" y="0"/>
          <a:ext cx="0" cy="0"/>
          <a:chOff x="0" y="0"/>
          <a:chExt cx="0" cy="0"/>
        </a:xfrm>
      </p:grpSpPr>
      <p:sp>
        <p:nvSpPr>
          <p:cNvPr id="474" name="Google Shape;474;g2bd87a2eea4_0_285"/>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en-US" b="1" dirty="0"/>
              <a:t>Restorative Agreements</a:t>
            </a:r>
            <a:endParaRPr b="1" dirty="0"/>
          </a:p>
        </p:txBody>
      </p:sp>
      <p:sp>
        <p:nvSpPr>
          <p:cNvPr id="475" name="Google Shape;475;g2bd87a2eea4_0_285"/>
          <p:cNvSpPr txBox="1">
            <a:spLocks noGrp="1"/>
          </p:cNvSpPr>
          <p:nvPr>
            <p:ph type="body" idx="1"/>
          </p:nvPr>
        </p:nvSpPr>
        <p:spPr>
          <a:xfrm>
            <a:off x="838200" y="1497496"/>
            <a:ext cx="10515600" cy="4679329"/>
          </a:xfrm>
          <a:prstGeom prst="rect">
            <a:avLst/>
          </a:prstGeom>
        </p:spPr>
        <p:txBody>
          <a:bodyPr spcFirstLastPara="1" wrap="square" lIns="91425" tIns="45700" rIns="91425" bIns="45700" anchor="t" anchorCtr="0">
            <a:noAutofit/>
          </a:bodyPr>
          <a:lstStyle/>
          <a:p>
            <a:pPr marL="0" lvl="0" indent="0" algn="l" rtl="0">
              <a:lnSpc>
                <a:spcPct val="115000"/>
              </a:lnSpc>
              <a:spcBef>
                <a:spcPts val="1200"/>
              </a:spcBef>
              <a:spcAft>
                <a:spcPts val="0"/>
              </a:spcAft>
              <a:buNone/>
            </a:pPr>
            <a:r>
              <a:rPr lang="en-US" sz="2400" dirty="0"/>
              <a:t>50. Agreements should only contain </a:t>
            </a:r>
            <a:r>
              <a:rPr lang="en-US" sz="2400" b="1" dirty="0"/>
              <a:t>fair, achievable and proportionate actions</a:t>
            </a:r>
            <a:r>
              <a:rPr lang="en-US" sz="2400" dirty="0"/>
              <a:t> to which </a:t>
            </a:r>
            <a:r>
              <a:rPr lang="en-US" sz="2400" b="1" dirty="0"/>
              <a:t>all parties provide free and informed consent.</a:t>
            </a:r>
            <a:endParaRPr sz="2400" b="1" dirty="0"/>
          </a:p>
          <a:p>
            <a:pPr marL="0" lvl="0" indent="0" algn="l" rtl="0">
              <a:lnSpc>
                <a:spcPct val="115000"/>
              </a:lnSpc>
              <a:spcBef>
                <a:spcPts val="1200"/>
              </a:spcBef>
              <a:spcAft>
                <a:spcPts val="0"/>
              </a:spcAft>
              <a:buNone/>
            </a:pPr>
            <a:r>
              <a:rPr lang="en-US" sz="2400" dirty="0"/>
              <a:t>51.</a:t>
            </a:r>
            <a:r>
              <a:rPr lang="en-US" sz="2400" b="1" dirty="0"/>
              <a:t> Agreements do not have to include tangible outcomes</a:t>
            </a:r>
            <a:r>
              <a:rPr lang="en-US" sz="2400" dirty="0"/>
              <a:t>. The parties are free to agree that the </a:t>
            </a:r>
            <a:r>
              <a:rPr lang="en-US" sz="2400" b="1" dirty="0"/>
              <a:t>dialogue sufficiently satisfied their needs and interests.	</a:t>
            </a:r>
            <a:r>
              <a:rPr lang="en-US" sz="2400" dirty="0"/>
              <a:t>				</a:t>
            </a:r>
            <a:endParaRPr sz="2400" dirty="0">
              <a:highlight>
                <a:srgbClr val="FFFF00"/>
              </a:highlight>
            </a:endParaRPr>
          </a:p>
          <a:p>
            <a:pPr marL="0" lvl="0" indent="0" algn="r" rtl="0">
              <a:lnSpc>
                <a:spcPct val="100000"/>
              </a:lnSpc>
              <a:spcBef>
                <a:spcPts val="1200"/>
              </a:spcBef>
              <a:spcAft>
                <a:spcPts val="0"/>
              </a:spcAft>
              <a:buNone/>
            </a:pPr>
            <a:r>
              <a:rPr lang="en-US" sz="1600" dirty="0"/>
              <a:t>Source: Recommendation CM/Rec(2018)8 of the Committee of Ministers to member States concerning restorative justice in criminal matters </a:t>
            </a:r>
            <a:endParaRPr sz="1600" dirty="0"/>
          </a:p>
          <a:p>
            <a:pPr marL="0" lvl="0" indent="0" algn="l" rtl="0">
              <a:lnSpc>
                <a:spcPct val="100000"/>
              </a:lnSpc>
              <a:spcBef>
                <a:spcPts val="0"/>
              </a:spcBef>
              <a:spcAft>
                <a:spcPts val="0"/>
              </a:spcAft>
              <a:buNone/>
            </a:pPr>
            <a:endParaRPr sz="2400" b="1" dirty="0"/>
          </a:p>
          <a:p>
            <a:pPr marL="0" lvl="0" indent="0" algn="l" rtl="0">
              <a:lnSpc>
                <a:spcPct val="115000"/>
              </a:lnSpc>
              <a:spcBef>
                <a:spcPts val="0"/>
              </a:spcBef>
              <a:spcAft>
                <a:spcPts val="0"/>
              </a:spcAft>
              <a:buNone/>
            </a:pPr>
            <a:r>
              <a:rPr lang="en-US" sz="2400" dirty="0"/>
              <a:t>				</a:t>
            </a:r>
            <a:endParaRPr sz="2400" dirty="0"/>
          </a:p>
          <a:p>
            <a:pPr marL="0" lvl="0" indent="0" algn="l" rtl="0">
              <a:spcBef>
                <a:spcPts val="1000"/>
              </a:spcBef>
              <a:spcAft>
                <a:spcPts val="0"/>
              </a:spcAft>
              <a:buNone/>
            </a:pPr>
            <a:r>
              <a:rPr lang="en-US" sz="2400" dirty="0"/>
              <a:t>			</a:t>
            </a:r>
            <a:endParaRPr sz="2400" dirty="0"/>
          </a:p>
          <a:p>
            <a:pPr marL="0" lvl="0" indent="0" algn="l" rtl="0">
              <a:spcBef>
                <a:spcPts val="1000"/>
              </a:spcBef>
              <a:spcAft>
                <a:spcPts val="0"/>
              </a:spcAft>
              <a:buNone/>
            </a:pPr>
            <a:r>
              <a:rPr lang="en-US" sz="2400" dirty="0"/>
              <a:t>		</a:t>
            </a:r>
            <a:endParaRPr sz="2400" dirty="0"/>
          </a:p>
          <a:p>
            <a:pPr marL="0" lvl="0" indent="0" algn="l" rtl="0">
              <a:spcBef>
                <a:spcPts val="1000"/>
              </a:spcBef>
              <a:spcAft>
                <a:spcPts val="0"/>
              </a:spcAft>
              <a:buNone/>
            </a:pPr>
            <a:endParaRPr sz="2400" dirty="0"/>
          </a:p>
        </p:txBody>
      </p:sp>
      <p:sp>
        <p:nvSpPr>
          <p:cNvPr id="2" name="Slide Number Placeholder 1">
            <a:extLst>
              <a:ext uri="{FF2B5EF4-FFF2-40B4-BE49-F238E27FC236}">
                <a16:creationId xmlns:a16="http://schemas.microsoft.com/office/drawing/2014/main" id="{337707C7-37E0-50EE-3ADB-CF41C8E8B3F9}"/>
              </a:ext>
            </a:extLst>
          </p:cNvPr>
          <p:cNvSpPr>
            <a:spLocks noGrp="1"/>
          </p:cNvSpPr>
          <p:nvPr>
            <p:ph type="sldNum" sz="quarter" idx="12"/>
          </p:nvPr>
        </p:nvSpPr>
        <p:spPr/>
        <p:txBody>
          <a:bodyPr/>
          <a:lstStyle/>
          <a:p>
            <a:fld id="{0BCE396B-49E4-4351-9D2C-F9AC65DFF791}" type="slidenum">
              <a:rPr lang="en-IN" smtClean="0"/>
              <a:t>37</a:t>
            </a:fld>
            <a:endParaRPr lang="en-IN"/>
          </a:p>
        </p:txBody>
      </p:sp>
      <p:sp>
        <p:nvSpPr>
          <p:cNvPr id="3" name="Footer Placeholder 2">
            <a:extLst>
              <a:ext uri="{FF2B5EF4-FFF2-40B4-BE49-F238E27FC236}">
                <a16:creationId xmlns:a16="http://schemas.microsoft.com/office/drawing/2014/main" id="{B7639012-49BB-41A6-8A87-D8355DD10AA9}"/>
              </a:ext>
            </a:extLst>
          </p:cNvPr>
          <p:cNvSpPr>
            <a:spLocks noGrp="1"/>
          </p:cNvSpPr>
          <p:nvPr>
            <p:ph type="ftr" sz="quarter" idx="11"/>
          </p:nvPr>
        </p:nvSpPr>
        <p:spPr/>
        <p:txBody>
          <a:bodyPr/>
          <a:lstStyle/>
          <a:p>
            <a:r>
              <a:rPr lang="en-IN"/>
              <a:t>Enfold India May 2025</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08"/>
        <p:cNvGrpSpPr/>
        <p:nvPr/>
      </p:nvGrpSpPr>
      <p:grpSpPr>
        <a:xfrm>
          <a:off x="0" y="0"/>
          <a:ext cx="0" cy="0"/>
          <a:chOff x="0" y="0"/>
          <a:chExt cx="0" cy="0"/>
        </a:xfrm>
      </p:grpSpPr>
      <p:sp>
        <p:nvSpPr>
          <p:cNvPr id="509" name="Google Shape;509;g2bd87a2eea4_0_108"/>
          <p:cNvSpPr txBox="1">
            <a:spLocks noGrp="1"/>
          </p:cNvSpPr>
          <p:nvPr>
            <p:ph type="title"/>
          </p:nvPr>
        </p:nvSpPr>
        <p:spPr>
          <a:xfrm>
            <a:off x="4965430" y="629268"/>
            <a:ext cx="6586500" cy="12861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4400"/>
              <a:buFont typeface="Garamond"/>
              <a:buNone/>
            </a:pPr>
            <a:r>
              <a:rPr lang="en-US" b="1"/>
              <a:t>Preparation for a Circle</a:t>
            </a:r>
            <a:endParaRPr b="1"/>
          </a:p>
        </p:txBody>
      </p:sp>
      <p:sp>
        <p:nvSpPr>
          <p:cNvPr id="510" name="Google Shape;510;g2bd87a2eea4_0_108"/>
          <p:cNvSpPr txBox="1">
            <a:spLocks noGrp="1"/>
          </p:cNvSpPr>
          <p:nvPr>
            <p:ph type="body" idx="1"/>
          </p:nvPr>
        </p:nvSpPr>
        <p:spPr>
          <a:xfrm>
            <a:off x="4965431" y="2438400"/>
            <a:ext cx="6586500" cy="3785400"/>
          </a:xfrm>
          <a:prstGeom prst="rect">
            <a:avLst/>
          </a:prstGeom>
          <a:noFill/>
          <a:ln>
            <a:noFill/>
          </a:ln>
        </p:spPr>
        <p:txBody>
          <a:bodyPr spcFirstLastPara="1" wrap="square" lIns="91425" tIns="45700" rIns="91425" bIns="45700" anchor="t" anchorCtr="0">
            <a:normAutofit/>
          </a:bodyPr>
          <a:lstStyle/>
          <a:p>
            <a:pPr marL="514350" lvl="0" indent="-514350" algn="l" rtl="0">
              <a:lnSpc>
                <a:spcPct val="90000"/>
              </a:lnSpc>
              <a:spcBef>
                <a:spcPts val="0"/>
              </a:spcBef>
              <a:spcAft>
                <a:spcPts val="0"/>
              </a:spcAft>
              <a:buClr>
                <a:schemeClr val="dk1"/>
              </a:buClr>
              <a:buSzPts val="2400"/>
              <a:buFont typeface="Garamond"/>
              <a:buAutoNum type="arabicPeriod"/>
            </a:pPr>
            <a:r>
              <a:rPr lang="en-US" sz="2400"/>
              <a:t>Suitability of the Circle process</a:t>
            </a:r>
            <a:endParaRPr/>
          </a:p>
          <a:p>
            <a:pPr marL="514350" lvl="0" indent="-514350" algn="l" rtl="0">
              <a:lnSpc>
                <a:spcPct val="90000"/>
              </a:lnSpc>
              <a:spcBef>
                <a:spcPts val="1000"/>
              </a:spcBef>
              <a:spcAft>
                <a:spcPts val="0"/>
              </a:spcAft>
              <a:buClr>
                <a:schemeClr val="dk1"/>
              </a:buClr>
              <a:buSzPts val="2400"/>
              <a:buFont typeface="Garamond"/>
              <a:buAutoNum type="arabicPeriod"/>
            </a:pPr>
            <a:r>
              <a:rPr lang="en-US" sz="2400"/>
              <a:t>Preparing the parties for the Circle</a:t>
            </a:r>
            <a:endParaRPr/>
          </a:p>
          <a:p>
            <a:pPr marL="514350" lvl="0" indent="-514350" algn="l" rtl="0">
              <a:lnSpc>
                <a:spcPct val="90000"/>
              </a:lnSpc>
              <a:spcBef>
                <a:spcPts val="1000"/>
              </a:spcBef>
              <a:spcAft>
                <a:spcPts val="0"/>
              </a:spcAft>
              <a:buClr>
                <a:schemeClr val="dk1"/>
              </a:buClr>
              <a:buSzPts val="2400"/>
              <a:buFont typeface="Garamond"/>
              <a:buAutoNum type="arabicPeriod"/>
            </a:pPr>
            <a:r>
              <a:rPr lang="en-US" sz="2400"/>
              <a:t>Planning the specifics of the Circle</a:t>
            </a:r>
            <a:endParaRPr/>
          </a:p>
          <a:p>
            <a:pPr marL="514350" lvl="0" indent="-514350" algn="l" rtl="0">
              <a:lnSpc>
                <a:spcPct val="90000"/>
              </a:lnSpc>
              <a:spcBef>
                <a:spcPts val="1000"/>
              </a:spcBef>
              <a:spcAft>
                <a:spcPts val="0"/>
              </a:spcAft>
              <a:buClr>
                <a:schemeClr val="dk1"/>
              </a:buClr>
              <a:buSzPts val="2400"/>
              <a:buFont typeface="Garamond"/>
              <a:buAutoNum type="arabicPeriod"/>
            </a:pPr>
            <a:r>
              <a:rPr lang="en-US" sz="2400"/>
              <a:t>Self- preparation</a:t>
            </a:r>
            <a:endParaRPr/>
          </a:p>
          <a:p>
            <a:pPr marL="228600" lvl="0" indent="-76200" algn="l" rtl="0">
              <a:lnSpc>
                <a:spcPct val="90000"/>
              </a:lnSpc>
              <a:spcBef>
                <a:spcPts val="1000"/>
              </a:spcBef>
              <a:spcAft>
                <a:spcPts val="0"/>
              </a:spcAft>
              <a:buClr>
                <a:schemeClr val="dk1"/>
              </a:buClr>
              <a:buSzPts val="2400"/>
              <a:buNone/>
            </a:pPr>
            <a:endParaRPr sz="2400"/>
          </a:p>
        </p:txBody>
      </p:sp>
      <p:pic>
        <p:nvPicPr>
          <p:cNvPr id="511" name="Google Shape;511;g2bd87a2eea4_0_108" descr="Different coloured pieces"/>
          <p:cNvPicPr preferRelativeResize="0"/>
          <p:nvPr/>
        </p:nvPicPr>
        <p:blipFill rotWithShape="1">
          <a:blip r:embed="rId3">
            <a:alphaModFix/>
          </a:blip>
          <a:srcRect l="27120" r="25564"/>
          <a:stretch/>
        </p:blipFill>
        <p:spPr>
          <a:xfrm>
            <a:off x="20" y="10"/>
            <a:ext cx="4635571" cy="6857990"/>
          </a:xfrm>
          <a:prstGeom prst="rect">
            <a:avLst/>
          </a:prstGeom>
          <a:noFill/>
          <a:ln>
            <a:noFill/>
          </a:ln>
        </p:spPr>
      </p:pic>
      <p:cxnSp>
        <p:nvCxnSpPr>
          <p:cNvPr id="512" name="Google Shape;512;g2bd87a2eea4_0_108"/>
          <p:cNvCxnSpPr/>
          <p:nvPr/>
        </p:nvCxnSpPr>
        <p:spPr>
          <a:xfrm>
            <a:off x="5080934" y="2115117"/>
            <a:ext cx="6309300" cy="0"/>
          </a:xfrm>
          <a:prstGeom prst="straightConnector1">
            <a:avLst/>
          </a:prstGeom>
          <a:noFill/>
          <a:ln w="19050" cap="flat" cmpd="sng">
            <a:solidFill>
              <a:srgbClr val="D27D68"/>
            </a:solidFill>
            <a:prstDash val="solid"/>
            <a:miter lim="800000"/>
            <a:headEnd type="none" w="sm" len="sm"/>
            <a:tailEnd type="none" w="sm" len="sm"/>
          </a:ln>
        </p:spPr>
      </p:cxnSp>
      <p:sp>
        <p:nvSpPr>
          <p:cNvPr id="513" name="Google Shape;513;g2bd87a2eea4_0_108"/>
          <p:cNvSpPr txBox="1"/>
          <p:nvPr/>
        </p:nvSpPr>
        <p:spPr>
          <a:xfrm>
            <a:off x="4122057" y="5236419"/>
            <a:ext cx="6096000" cy="369300"/>
          </a:xfrm>
          <a:prstGeom prst="rect">
            <a:avLst/>
          </a:prstGeom>
          <a:noFill/>
          <a:ln>
            <a:noFill/>
          </a:ln>
        </p:spPr>
        <p:txBody>
          <a:bodyPr spcFirstLastPara="1" wrap="square" lIns="91425" tIns="45700" rIns="91425" bIns="45700" anchor="t" anchorCtr="0">
            <a:spAutoFit/>
          </a:bodyPr>
          <a:lstStyle/>
          <a:p>
            <a:pPr marL="914400" marR="0" lvl="2" indent="0" algn="l" rtl="0">
              <a:lnSpc>
                <a:spcPct val="100000"/>
              </a:lnSpc>
              <a:spcBef>
                <a:spcPts val="0"/>
              </a:spcBef>
              <a:spcAft>
                <a:spcPts val="0"/>
              </a:spcAft>
              <a:buClr>
                <a:schemeClr val="dk1"/>
              </a:buClr>
              <a:buSzPts val="1800"/>
              <a:buFont typeface="Garamond"/>
              <a:buNone/>
            </a:pPr>
            <a:r>
              <a:rPr lang="en-US" sz="1800" b="0" i="0" u="none" strike="noStrike" cap="none">
                <a:solidFill>
                  <a:schemeClr val="dk1"/>
                </a:solidFill>
                <a:latin typeface="Garamond"/>
                <a:ea typeface="Garamond"/>
                <a:cs typeface="Garamond"/>
                <a:sym typeface="Garamond"/>
              </a:rPr>
              <a:t>Source: Kay Pranis, </a:t>
            </a:r>
            <a:r>
              <a:rPr lang="en-US" sz="1800" b="0" i="1" u="sng" strike="noStrike" cap="none">
                <a:solidFill>
                  <a:schemeClr val="dk1"/>
                </a:solidFill>
                <a:latin typeface="Garamond"/>
                <a:ea typeface="Garamond"/>
                <a:cs typeface="Garamond"/>
                <a:sym typeface="Garamond"/>
                <a:hlinkClick r:id="rId4">
                  <a:extLst>
                    <a:ext uri="{A12FA001-AC4F-418D-AE19-62706E023703}">
                      <ahyp:hlinkClr xmlns:ahyp="http://schemas.microsoft.com/office/drawing/2018/hyperlinkcolor" val="tx"/>
                    </a:ext>
                  </a:extLst>
                </a:hlinkClick>
              </a:rPr>
              <a:t>Circle Keeper’s Handbook</a:t>
            </a:r>
            <a:r>
              <a:rPr lang="en-US" sz="1800" b="0" i="1" u="none" strike="noStrike" cap="none">
                <a:solidFill>
                  <a:schemeClr val="dk1"/>
                </a:solidFill>
                <a:latin typeface="Garamond"/>
                <a:ea typeface="Garamond"/>
                <a:cs typeface="Garamond"/>
                <a:sym typeface="Garamond"/>
              </a:rPr>
              <a:t> </a:t>
            </a:r>
            <a:r>
              <a:rPr lang="en-US" sz="1800" b="0" i="0" u="none" strike="noStrike" cap="none">
                <a:solidFill>
                  <a:schemeClr val="dk1"/>
                </a:solidFill>
                <a:latin typeface="Garamond"/>
                <a:ea typeface="Garamond"/>
                <a:cs typeface="Garamond"/>
                <a:sym typeface="Garamond"/>
              </a:rPr>
              <a:t>(2014)</a:t>
            </a:r>
            <a:endParaRPr sz="1800" b="0" i="0" u="none" strike="noStrike" cap="none">
              <a:solidFill>
                <a:schemeClr val="dk1"/>
              </a:solidFill>
              <a:latin typeface="Garamond"/>
              <a:ea typeface="Garamond"/>
              <a:cs typeface="Garamond"/>
              <a:sym typeface="Garamond"/>
            </a:endParaRPr>
          </a:p>
        </p:txBody>
      </p:sp>
      <p:sp>
        <p:nvSpPr>
          <p:cNvPr id="2" name="Slide Number Placeholder 1">
            <a:extLst>
              <a:ext uri="{FF2B5EF4-FFF2-40B4-BE49-F238E27FC236}">
                <a16:creationId xmlns:a16="http://schemas.microsoft.com/office/drawing/2014/main" id="{CB59D81B-4465-292F-D53D-6395A9F7BDFE}"/>
              </a:ext>
            </a:extLst>
          </p:cNvPr>
          <p:cNvSpPr>
            <a:spLocks noGrp="1"/>
          </p:cNvSpPr>
          <p:nvPr>
            <p:ph type="sldNum" sz="quarter" idx="12"/>
          </p:nvPr>
        </p:nvSpPr>
        <p:spPr/>
        <p:txBody>
          <a:bodyPr/>
          <a:lstStyle/>
          <a:p>
            <a:fld id="{0BCE396B-49E4-4351-9D2C-F9AC65DFF791}" type="slidenum">
              <a:rPr lang="en-IN" smtClean="0"/>
              <a:t>38</a:t>
            </a:fld>
            <a:endParaRPr lang="en-IN"/>
          </a:p>
        </p:txBody>
      </p:sp>
      <p:sp>
        <p:nvSpPr>
          <p:cNvPr id="3" name="Footer Placeholder 2">
            <a:extLst>
              <a:ext uri="{FF2B5EF4-FFF2-40B4-BE49-F238E27FC236}">
                <a16:creationId xmlns:a16="http://schemas.microsoft.com/office/drawing/2014/main" id="{52BEF754-DD17-AA2C-13D7-CD8E12F3ACB2}"/>
              </a:ext>
            </a:extLst>
          </p:cNvPr>
          <p:cNvSpPr>
            <a:spLocks noGrp="1"/>
          </p:cNvSpPr>
          <p:nvPr>
            <p:ph type="ftr" sz="quarter" idx="11"/>
          </p:nvPr>
        </p:nvSpPr>
        <p:spPr/>
        <p:txBody>
          <a:bodyPr/>
          <a:lstStyle/>
          <a:p>
            <a:r>
              <a:rPr lang="en-IN"/>
              <a:t>Enfold India May 2025</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17"/>
        <p:cNvGrpSpPr/>
        <p:nvPr/>
      </p:nvGrpSpPr>
      <p:grpSpPr>
        <a:xfrm>
          <a:off x="0" y="0"/>
          <a:ext cx="0" cy="0"/>
          <a:chOff x="0" y="0"/>
          <a:chExt cx="0" cy="0"/>
        </a:xfrm>
      </p:grpSpPr>
      <p:sp>
        <p:nvSpPr>
          <p:cNvPr id="518" name="Google Shape;518;g2bd87a2eea4_0_116"/>
          <p:cNvSpPr/>
          <p:nvPr/>
        </p:nvSpPr>
        <p:spPr>
          <a:xfrm>
            <a:off x="0" y="0"/>
            <a:ext cx="12189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aramond"/>
              <a:ea typeface="Garamond"/>
              <a:cs typeface="Garamond"/>
              <a:sym typeface="Garamond"/>
            </a:endParaRPr>
          </a:p>
        </p:txBody>
      </p:sp>
      <p:sp>
        <p:nvSpPr>
          <p:cNvPr id="519" name="Google Shape;519;g2bd87a2eea4_0_116"/>
          <p:cNvSpPr/>
          <p:nvPr/>
        </p:nvSpPr>
        <p:spPr>
          <a:xfrm>
            <a:off x="53540" y="329891"/>
            <a:ext cx="709613" cy="2095500"/>
          </a:xfrm>
          <a:custGeom>
            <a:avLst/>
            <a:gdLst/>
            <a:ahLst/>
            <a:cxnLst/>
            <a:rect l="l" t="t" r="r" b="b"/>
            <a:pathLst>
              <a:path w="447" h="1363" extrusionOk="0">
                <a:moveTo>
                  <a:pt x="447" y="1363"/>
                </a:moveTo>
                <a:lnTo>
                  <a:pt x="0" y="987"/>
                </a:lnTo>
                <a:lnTo>
                  <a:pt x="0" y="0"/>
                </a:lnTo>
                <a:lnTo>
                  <a:pt x="447" y="376"/>
                </a:lnTo>
                <a:lnTo>
                  <a:pt x="447" y="1363"/>
                </a:lnTo>
                <a:close/>
              </a:path>
            </a:pathLst>
          </a:custGeom>
          <a:solidFill>
            <a:srgbClr val="1F3864"/>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aramond"/>
              <a:ea typeface="Garamond"/>
              <a:cs typeface="Garamond"/>
              <a:sym typeface="Garamond"/>
            </a:endParaRPr>
          </a:p>
        </p:txBody>
      </p:sp>
      <p:sp>
        <p:nvSpPr>
          <p:cNvPr id="520" name="Google Shape;520;g2bd87a2eea4_0_116"/>
          <p:cNvSpPr/>
          <p:nvPr/>
        </p:nvSpPr>
        <p:spPr>
          <a:xfrm>
            <a:off x="237514" y="136662"/>
            <a:ext cx="403225" cy="1705431"/>
          </a:xfrm>
          <a:custGeom>
            <a:avLst/>
            <a:gdLst/>
            <a:ahLst/>
            <a:cxnLst/>
            <a:rect l="l" t="t" r="r" b="b"/>
            <a:pathLst>
              <a:path w="254" h="1109" extrusionOk="0">
                <a:moveTo>
                  <a:pt x="254" y="987"/>
                </a:moveTo>
                <a:lnTo>
                  <a:pt x="0" y="1109"/>
                </a:lnTo>
                <a:lnTo>
                  <a:pt x="0" y="119"/>
                </a:lnTo>
                <a:lnTo>
                  <a:pt x="254" y="0"/>
                </a:lnTo>
                <a:lnTo>
                  <a:pt x="254" y="987"/>
                </a:lnTo>
                <a:close/>
              </a:path>
            </a:pathLst>
          </a:custGeom>
          <a:solidFill>
            <a:srgbClr val="2F5496"/>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aramond"/>
              <a:ea typeface="Garamond"/>
              <a:cs typeface="Garamond"/>
              <a:sym typeface="Garamond"/>
            </a:endParaRPr>
          </a:p>
        </p:txBody>
      </p:sp>
      <p:sp>
        <p:nvSpPr>
          <p:cNvPr id="521" name="Google Shape;521;g2bd87a2eea4_0_116"/>
          <p:cNvSpPr/>
          <p:nvPr/>
        </p:nvSpPr>
        <p:spPr>
          <a:xfrm>
            <a:off x="434307" y="295353"/>
            <a:ext cx="168275" cy="1713196"/>
          </a:xfrm>
          <a:custGeom>
            <a:avLst/>
            <a:gdLst/>
            <a:ahLst/>
            <a:cxnLst/>
            <a:rect l="l" t="t" r="r" b="b"/>
            <a:pathLst>
              <a:path w="106" h="1114" extrusionOk="0">
                <a:moveTo>
                  <a:pt x="106" y="1114"/>
                </a:moveTo>
                <a:lnTo>
                  <a:pt x="0" y="1005"/>
                </a:lnTo>
                <a:lnTo>
                  <a:pt x="0" y="0"/>
                </a:lnTo>
                <a:lnTo>
                  <a:pt x="106" y="110"/>
                </a:lnTo>
                <a:lnTo>
                  <a:pt x="106" y="1114"/>
                </a:lnTo>
                <a:close/>
              </a:path>
            </a:pathLst>
          </a:custGeom>
          <a:solidFill>
            <a:srgbClr val="1F3864"/>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aramond"/>
              <a:ea typeface="Garamond"/>
              <a:cs typeface="Garamond"/>
              <a:sym typeface="Garamond"/>
            </a:endParaRPr>
          </a:p>
        </p:txBody>
      </p:sp>
      <p:sp>
        <p:nvSpPr>
          <p:cNvPr id="522" name="Google Shape;522;g2bd87a2eea4_0_116"/>
          <p:cNvSpPr/>
          <p:nvPr/>
        </p:nvSpPr>
        <p:spPr>
          <a:xfrm>
            <a:off x="11391486" y="118197"/>
            <a:ext cx="328612" cy="1742360"/>
          </a:xfrm>
          <a:custGeom>
            <a:avLst/>
            <a:gdLst/>
            <a:ahLst/>
            <a:cxnLst/>
            <a:rect l="l" t="t" r="r" b="b"/>
            <a:pathLst>
              <a:path w="207" h="1114" extrusionOk="0">
                <a:moveTo>
                  <a:pt x="207" y="987"/>
                </a:moveTo>
                <a:lnTo>
                  <a:pt x="0" y="1114"/>
                </a:lnTo>
                <a:lnTo>
                  <a:pt x="0" y="127"/>
                </a:lnTo>
                <a:lnTo>
                  <a:pt x="207" y="0"/>
                </a:lnTo>
                <a:lnTo>
                  <a:pt x="207" y="987"/>
                </a:lnTo>
                <a:close/>
              </a:path>
            </a:pathLst>
          </a:custGeom>
          <a:solidFill>
            <a:srgbClr val="1F3864"/>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aramond"/>
              <a:ea typeface="Garamond"/>
              <a:cs typeface="Garamond"/>
              <a:sym typeface="Garamond"/>
            </a:endParaRPr>
          </a:p>
        </p:txBody>
      </p:sp>
      <p:sp>
        <p:nvSpPr>
          <p:cNvPr id="523" name="Google Shape;523;g2bd87a2eea4_0_116"/>
          <p:cNvSpPr/>
          <p:nvPr/>
        </p:nvSpPr>
        <p:spPr>
          <a:xfrm>
            <a:off x="479508" y="97916"/>
            <a:ext cx="11240589" cy="891461"/>
          </a:xfrm>
          <a:prstGeom prst="rect">
            <a:avLst/>
          </a:pr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aramond"/>
              <a:ea typeface="Garamond"/>
              <a:cs typeface="Garamond"/>
              <a:sym typeface="Garamond"/>
            </a:endParaRPr>
          </a:p>
        </p:txBody>
      </p:sp>
      <p:sp>
        <p:nvSpPr>
          <p:cNvPr id="524" name="Google Shape;524;g2bd87a2eea4_0_116"/>
          <p:cNvSpPr txBox="1">
            <a:spLocks noGrp="1"/>
          </p:cNvSpPr>
          <p:nvPr>
            <p:ph type="title"/>
          </p:nvPr>
        </p:nvSpPr>
        <p:spPr>
          <a:xfrm>
            <a:off x="930410" y="376963"/>
            <a:ext cx="10264800" cy="774988"/>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FFFFFF"/>
              </a:buClr>
              <a:buSzPts val="4000"/>
              <a:buFont typeface="Garamond"/>
              <a:buNone/>
            </a:pPr>
            <a:r>
              <a:rPr lang="en-US" sz="4000" b="1" dirty="0">
                <a:solidFill>
                  <a:srgbClr val="FFFFFF"/>
                </a:solidFill>
              </a:rPr>
              <a:t>1. Suitability of Circle Process</a:t>
            </a:r>
            <a:endParaRPr dirty="0"/>
          </a:p>
        </p:txBody>
      </p:sp>
      <p:sp>
        <p:nvSpPr>
          <p:cNvPr id="525" name="Google Shape;525;g2bd87a2eea4_0_116"/>
          <p:cNvSpPr txBox="1">
            <a:spLocks noGrp="1"/>
          </p:cNvSpPr>
          <p:nvPr>
            <p:ph type="body" idx="1"/>
          </p:nvPr>
        </p:nvSpPr>
        <p:spPr>
          <a:xfrm>
            <a:off x="837532" y="1540116"/>
            <a:ext cx="11300927" cy="4801800"/>
          </a:xfrm>
          <a:prstGeom prst="rect">
            <a:avLst/>
          </a:prstGeom>
          <a:noFill/>
          <a:ln>
            <a:noFill/>
          </a:ln>
        </p:spPr>
        <p:txBody>
          <a:bodyPr spcFirstLastPara="1" wrap="square" lIns="91425" tIns="45700" rIns="91425" bIns="45700" anchor="ctr" anchorCtr="0">
            <a:noAutofit/>
          </a:bodyPr>
          <a:lstStyle/>
          <a:p>
            <a:pPr marL="228600" lvl="0" indent="-246994" algn="l" rtl="0">
              <a:lnSpc>
                <a:spcPct val="90000"/>
              </a:lnSpc>
              <a:spcBef>
                <a:spcPts val="0"/>
              </a:spcBef>
              <a:spcAft>
                <a:spcPts val="0"/>
              </a:spcAft>
              <a:buClr>
                <a:schemeClr val="dk1"/>
              </a:buClr>
              <a:buSzPct val="100000"/>
              <a:buChar char="•"/>
            </a:pPr>
            <a:r>
              <a:rPr lang="en-US" sz="2400" dirty="0"/>
              <a:t>Are there people who are willing to participate?</a:t>
            </a:r>
            <a:endParaRPr sz="2400" dirty="0"/>
          </a:p>
          <a:p>
            <a:pPr marL="228600" lvl="0" indent="-246994" algn="l" rtl="0">
              <a:lnSpc>
                <a:spcPct val="90000"/>
              </a:lnSpc>
              <a:spcBef>
                <a:spcPts val="1000"/>
              </a:spcBef>
              <a:spcAft>
                <a:spcPts val="0"/>
              </a:spcAft>
              <a:buClr>
                <a:schemeClr val="dk1"/>
              </a:buClr>
              <a:buSzPct val="100000"/>
              <a:buChar char="•"/>
            </a:pPr>
            <a:r>
              <a:rPr lang="en-US" sz="2400" dirty="0"/>
              <a:t>Is the person who caused harm willing to be accountable for their actions?</a:t>
            </a:r>
            <a:endParaRPr sz="2400" dirty="0"/>
          </a:p>
          <a:p>
            <a:pPr marL="228600" lvl="0" indent="-246994" algn="l" rtl="0">
              <a:lnSpc>
                <a:spcPct val="90000"/>
              </a:lnSpc>
              <a:spcBef>
                <a:spcPts val="1000"/>
              </a:spcBef>
              <a:spcAft>
                <a:spcPts val="0"/>
              </a:spcAft>
              <a:buClr>
                <a:schemeClr val="dk1"/>
              </a:buClr>
              <a:buSzPct val="100000"/>
              <a:buChar char="•"/>
            </a:pPr>
            <a:r>
              <a:rPr lang="en-US" sz="2400" dirty="0"/>
              <a:t>Has each person made an informed choice to participate?</a:t>
            </a:r>
            <a:endParaRPr sz="2400" dirty="0"/>
          </a:p>
          <a:p>
            <a:pPr marL="228600" lvl="0" indent="-246994" algn="l" rtl="0">
              <a:lnSpc>
                <a:spcPct val="90000"/>
              </a:lnSpc>
              <a:spcBef>
                <a:spcPts val="1000"/>
              </a:spcBef>
              <a:spcAft>
                <a:spcPts val="0"/>
              </a:spcAft>
              <a:buClr>
                <a:schemeClr val="dk1"/>
              </a:buClr>
              <a:buSzPct val="100000"/>
              <a:buChar char="•"/>
            </a:pPr>
            <a:r>
              <a:rPr lang="en-US" sz="2400" dirty="0"/>
              <a:t>Are family members or support persons available for person harmed and person who caused harm?</a:t>
            </a:r>
            <a:endParaRPr sz="2400" dirty="0"/>
          </a:p>
          <a:p>
            <a:pPr marL="228600" lvl="0" indent="-246994" algn="l" rtl="0">
              <a:lnSpc>
                <a:spcPct val="90000"/>
              </a:lnSpc>
              <a:spcBef>
                <a:spcPts val="1000"/>
              </a:spcBef>
              <a:spcAft>
                <a:spcPts val="0"/>
              </a:spcAft>
              <a:buClr>
                <a:schemeClr val="dk1"/>
              </a:buClr>
              <a:buSzPct val="100000"/>
              <a:buChar char="•"/>
            </a:pPr>
            <a:r>
              <a:rPr lang="en-US" sz="2400" dirty="0"/>
              <a:t>Is there a risk of emotional and physical harm and if yes, can it be managed?</a:t>
            </a:r>
            <a:endParaRPr sz="2400" dirty="0"/>
          </a:p>
          <a:p>
            <a:pPr marL="228600" lvl="0" indent="-246994" algn="l" rtl="0">
              <a:lnSpc>
                <a:spcPct val="90000"/>
              </a:lnSpc>
              <a:spcBef>
                <a:spcPts val="1000"/>
              </a:spcBef>
              <a:spcAft>
                <a:spcPts val="0"/>
              </a:spcAft>
              <a:buClr>
                <a:schemeClr val="dk1"/>
              </a:buClr>
              <a:buSzPct val="100000"/>
              <a:buChar char="•"/>
            </a:pPr>
            <a:r>
              <a:rPr lang="en-US" sz="2400" dirty="0"/>
              <a:t>Is the person harmed or person who caused harm dependent on substances or alcohol?</a:t>
            </a:r>
            <a:endParaRPr sz="2400" dirty="0"/>
          </a:p>
          <a:p>
            <a:pPr marL="228600" lvl="0" indent="-246994" algn="l" rtl="0">
              <a:lnSpc>
                <a:spcPct val="90000"/>
              </a:lnSpc>
              <a:spcBef>
                <a:spcPts val="1000"/>
              </a:spcBef>
              <a:spcAft>
                <a:spcPts val="0"/>
              </a:spcAft>
              <a:buClr>
                <a:schemeClr val="dk1"/>
              </a:buClr>
              <a:buSzPct val="100000"/>
              <a:buChar char="•"/>
            </a:pPr>
            <a:r>
              <a:rPr lang="en-US" sz="2400" dirty="0"/>
              <a:t>Is the person who was harmed above x years?</a:t>
            </a:r>
            <a:endParaRPr sz="2400" dirty="0"/>
          </a:p>
          <a:p>
            <a:pPr marL="228600" lvl="0" indent="-246994" algn="l" rtl="0">
              <a:lnSpc>
                <a:spcPct val="90000"/>
              </a:lnSpc>
              <a:spcBef>
                <a:spcPts val="1000"/>
              </a:spcBef>
              <a:spcAft>
                <a:spcPts val="0"/>
              </a:spcAft>
              <a:buClr>
                <a:schemeClr val="dk1"/>
              </a:buClr>
              <a:buSzPct val="100000"/>
              <a:buChar char="•"/>
            </a:pPr>
            <a:r>
              <a:rPr lang="en-US" sz="2400" dirty="0"/>
              <a:t>Is the person who caused harm below/above x years?</a:t>
            </a:r>
            <a:endParaRPr sz="2400" dirty="0"/>
          </a:p>
          <a:p>
            <a:pPr marL="228600" lvl="0" indent="-246994" algn="l" rtl="0">
              <a:lnSpc>
                <a:spcPct val="90000"/>
              </a:lnSpc>
              <a:spcBef>
                <a:spcPts val="1000"/>
              </a:spcBef>
              <a:spcAft>
                <a:spcPts val="0"/>
              </a:spcAft>
              <a:buSzPct val="100000"/>
              <a:buChar char="•"/>
            </a:pPr>
            <a:r>
              <a:rPr lang="en-US" sz="2400" dirty="0"/>
              <a:t>Any other factors that may impede informed participation (addiction, mental health)</a:t>
            </a:r>
            <a:endParaRPr sz="2400" dirty="0"/>
          </a:p>
          <a:p>
            <a:pPr marL="228600" lvl="0" indent="-246994" algn="l" rtl="0">
              <a:lnSpc>
                <a:spcPct val="90000"/>
              </a:lnSpc>
              <a:spcBef>
                <a:spcPts val="1000"/>
              </a:spcBef>
              <a:spcAft>
                <a:spcPts val="0"/>
              </a:spcAft>
              <a:buClr>
                <a:schemeClr val="dk1"/>
              </a:buClr>
              <a:buSzPct val="100000"/>
              <a:buChar char="•"/>
            </a:pPr>
            <a:r>
              <a:rPr lang="en-US" sz="2400" dirty="0"/>
              <a:t>Is the intent respectful of all possible participants?</a:t>
            </a:r>
            <a:endParaRPr sz="2400" dirty="0"/>
          </a:p>
          <a:p>
            <a:pPr marL="228600" lvl="0" indent="-246994" algn="l" rtl="0">
              <a:lnSpc>
                <a:spcPct val="90000"/>
              </a:lnSpc>
              <a:spcBef>
                <a:spcPts val="1000"/>
              </a:spcBef>
              <a:spcAft>
                <a:spcPts val="0"/>
              </a:spcAft>
              <a:buClr>
                <a:schemeClr val="dk1"/>
              </a:buClr>
              <a:buSzPct val="100000"/>
              <a:buChar char="•"/>
            </a:pPr>
            <a:r>
              <a:rPr lang="en-US" sz="2400" dirty="0"/>
              <a:t>Am I (facilitator) hoping to convince others of a particular point of view/change others?</a:t>
            </a:r>
            <a:endParaRPr sz="2400" dirty="0"/>
          </a:p>
        </p:txBody>
      </p:sp>
      <p:sp>
        <p:nvSpPr>
          <p:cNvPr id="2" name="Slide Number Placeholder 1">
            <a:extLst>
              <a:ext uri="{FF2B5EF4-FFF2-40B4-BE49-F238E27FC236}">
                <a16:creationId xmlns:a16="http://schemas.microsoft.com/office/drawing/2014/main" id="{CB70AA73-47EA-38A8-8EC9-24AE544913D0}"/>
              </a:ext>
            </a:extLst>
          </p:cNvPr>
          <p:cNvSpPr>
            <a:spLocks noGrp="1"/>
          </p:cNvSpPr>
          <p:nvPr>
            <p:ph type="sldNum" sz="quarter" idx="12"/>
          </p:nvPr>
        </p:nvSpPr>
        <p:spPr/>
        <p:txBody>
          <a:bodyPr/>
          <a:lstStyle/>
          <a:p>
            <a:fld id="{0BCE396B-49E4-4351-9D2C-F9AC65DFF791}" type="slidenum">
              <a:rPr lang="en-IN" smtClean="0"/>
              <a:t>39</a:t>
            </a:fld>
            <a:endParaRPr lang="en-IN"/>
          </a:p>
        </p:txBody>
      </p:sp>
      <p:sp>
        <p:nvSpPr>
          <p:cNvPr id="3" name="Footer Placeholder 2">
            <a:extLst>
              <a:ext uri="{FF2B5EF4-FFF2-40B4-BE49-F238E27FC236}">
                <a16:creationId xmlns:a16="http://schemas.microsoft.com/office/drawing/2014/main" id="{A76B5FD3-D3B2-5198-9D5C-C54D0790E684}"/>
              </a:ext>
            </a:extLst>
          </p:cNvPr>
          <p:cNvSpPr>
            <a:spLocks noGrp="1"/>
          </p:cNvSpPr>
          <p:nvPr>
            <p:ph type="ftr" sz="quarter" idx="11"/>
          </p:nvPr>
        </p:nvSpPr>
        <p:spPr/>
        <p:txBody>
          <a:bodyPr/>
          <a:lstStyle/>
          <a:p>
            <a:r>
              <a:rPr lang="en-IN"/>
              <a:t>Enfold India May 2025</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DAE21A-B3F9-4692-429F-B067FC7E8425}"/>
              </a:ext>
            </a:extLst>
          </p:cNvPr>
          <p:cNvSpPr>
            <a:spLocks noGrp="1"/>
          </p:cNvSpPr>
          <p:nvPr>
            <p:ph type="title"/>
          </p:nvPr>
        </p:nvSpPr>
        <p:spPr/>
        <p:txBody>
          <a:bodyPr/>
          <a:lstStyle/>
          <a:p>
            <a:pPr algn="ctr"/>
            <a:r>
              <a:rPr lang="en-US" b="1" dirty="0">
                <a:solidFill>
                  <a:srgbClr val="0070C0"/>
                </a:solidFill>
              </a:rPr>
              <a:t>Intentions for this Restorative Circle</a:t>
            </a:r>
            <a:endParaRPr lang="en-IN" b="1" dirty="0">
              <a:solidFill>
                <a:srgbClr val="0070C0"/>
              </a:solidFill>
            </a:endParaRPr>
          </a:p>
        </p:txBody>
      </p:sp>
      <p:sp>
        <p:nvSpPr>
          <p:cNvPr id="3" name="Content Placeholder 2">
            <a:extLst>
              <a:ext uri="{FF2B5EF4-FFF2-40B4-BE49-F238E27FC236}">
                <a16:creationId xmlns:a16="http://schemas.microsoft.com/office/drawing/2014/main" id="{22036440-5797-BD2B-8885-0BA65660385E}"/>
              </a:ext>
            </a:extLst>
          </p:cNvPr>
          <p:cNvSpPr>
            <a:spLocks noGrp="1"/>
          </p:cNvSpPr>
          <p:nvPr>
            <p:ph idx="1"/>
          </p:nvPr>
        </p:nvSpPr>
        <p:spPr/>
        <p:txBody>
          <a:bodyPr/>
          <a:lstStyle/>
          <a:p>
            <a:pPr marL="514350" indent="-514350">
              <a:buAutoNum type="arabicPeriod"/>
            </a:pPr>
            <a:r>
              <a:rPr lang="en-US" dirty="0"/>
              <a:t>To experience a Restorative Circle</a:t>
            </a:r>
          </a:p>
          <a:p>
            <a:pPr marL="514350" indent="-514350">
              <a:buAutoNum type="arabicPeriod"/>
            </a:pPr>
            <a:r>
              <a:rPr lang="en-US" dirty="0"/>
              <a:t>To gain an initial understanding of the power of Circle process – elements of Restorative Circles…</a:t>
            </a:r>
          </a:p>
          <a:p>
            <a:pPr marL="514350" indent="-514350">
              <a:buAutoNum type="arabicPeriod"/>
            </a:pPr>
            <a:r>
              <a:rPr lang="en-US" dirty="0"/>
              <a:t>To collectively explore the Conference theme ‘Asserting agency – Making a Difference’ from our lived experience</a:t>
            </a:r>
          </a:p>
          <a:p>
            <a:pPr marL="514350" indent="-514350">
              <a:buAutoNum type="arabicPeriod"/>
            </a:pPr>
            <a:r>
              <a:rPr lang="en-US" dirty="0"/>
              <a:t>To invite participants to move forward in their journey of rolling the stones away and evolving into more empowered and inspiring Risen Woman!</a:t>
            </a:r>
          </a:p>
          <a:p>
            <a:endParaRPr lang="en-IN" dirty="0"/>
          </a:p>
        </p:txBody>
      </p:sp>
      <p:pic>
        <p:nvPicPr>
          <p:cNvPr id="4" name="Picture 3">
            <a:extLst>
              <a:ext uri="{FF2B5EF4-FFF2-40B4-BE49-F238E27FC236}">
                <a16:creationId xmlns:a16="http://schemas.microsoft.com/office/drawing/2014/main" id="{8AD28530-1669-A114-7BBB-A9C111BB9F6A}"/>
              </a:ext>
            </a:extLst>
          </p:cNvPr>
          <p:cNvPicPr>
            <a:picLocks noChangeAspect="1"/>
          </p:cNvPicPr>
          <p:nvPr/>
        </p:nvPicPr>
        <p:blipFill>
          <a:blip r:embed="rId2"/>
          <a:stretch>
            <a:fillRect/>
          </a:stretch>
        </p:blipFill>
        <p:spPr>
          <a:xfrm>
            <a:off x="10762436" y="214652"/>
            <a:ext cx="1182727" cy="932769"/>
          </a:xfrm>
          <a:prstGeom prst="rect">
            <a:avLst/>
          </a:prstGeom>
        </p:spPr>
      </p:pic>
      <p:pic>
        <p:nvPicPr>
          <p:cNvPr id="5" name="Picture 4">
            <a:extLst>
              <a:ext uri="{FF2B5EF4-FFF2-40B4-BE49-F238E27FC236}">
                <a16:creationId xmlns:a16="http://schemas.microsoft.com/office/drawing/2014/main" id="{E05A262A-740A-5B7F-DBF5-8CB5EFEA9D7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5706113"/>
            <a:ext cx="1344295" cy="1059815"/>
          </a:xfrm>
          <a:prstGeom prst="rect">
            <a:avLst/>
          </a:prstGeom>
          <a:noFill/>
          <a:ln>
            <a:noFill/>
          </a:ln>
        </p:spPr>
      </p:pic>
      <p:sp>
        <p:nvSpPr>
          <p:cNvPr id="6" name="Slide Number Placeholder 5">
            <a:extLst>
              <a:ext uri="{FF2B5EF4-FFF2-40B4-BE49-F238E27FC236}">
                <a16:creationId xmlns:a16="http://schemas.microsoft.com/office/drawing/2014/main" id="{D9298F62-3DCC-85C6-8FB0-D1F79B171A22}"/>
              </a:ext>
            </a:extLst>
          </p:cNvPr>
          <p:cNvSpPr>
            <a:spLocks noGrp="1"/>
          </p:cNvSpPr>
          <p:nvPr>
            <p:ph type="sldNum" sz="quarter" idx="12"/>
          </p:nvPr>
        </p:nvSpPr>
        <p:spPr/>
        <p:txBody>
          <a:bodyPr/>
          <a:lstStyle/>
          <a:p>
            <a:fld id="{0BCE396B-49E4-4351-9D2C-F9AC65DFF791}" type="slidenum">
              <a:rPr lang="en-IN" smtClean="0"/>
              <a:t>4</a:t>
            </a:fld>
            <a:endParaRPr lang="en-IN"/>
          </a:p>
        </p:txBody>
      </p:sp>
      <p:sp>
        <p:nvSpPr>
          <p:cNvPr id="7" name="Footer Placeholder 6">
            <a:extLst>
              <a:ext uri="{FF2B5EF4-FFF2-40B4-BE49-F238E27FC236}">
                <a16:creationId xmlns:a16="http://schemas.microsoft.com/office/drawing/2014/main" id="{B9E75C04-5B73-F9F0-A4D5-50AFF5FFE3A5}"/>
              </a:ext>
            </a:extLst>
          </p:cNvPr>
          <p:cNvSpPr>
            <a:spLocks noGrp="1"/>
          </p:cNvSpPr>
          <p:nvPr>
            <p:ph type="ftr" sz="quarter" idx="11"/>
          </p:nvPr>
        </p:nvSpPr>
        <p:spPr/>
        <p:txBody>
          <a:bodyPr/>
          <a:lstStyle/>
          <a:p>
            <a:r>
              <a:rPr lang="en-IN"/>
              <a:t>Enfold India May 2025</a:t>
            </a:r>
          </a:p>
        </p:txBody>
      </p:sp>
    </p:spTree>
    <p:extLst>
      <p:ext uri="{BB962C8B-B14F-4D97-AF65-F5344CB8AC3E}">
        <p14:creationId xmlns:p14="http://schemas.microsoft.com/office/powerpoint/2010/main" val="1317161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29"/>
        <p:cNvGrpSpPr/>
        <p:nvPr/>
      </p:nvGrpSpPr>
      <p:grpSpPr>
        <a:xfrm>
          <a:off x="0" y="0"/>
          <a:ext cx="0" cy="0"/>
          <a:chOff x="0" y="0"/>
          <a:chExt cx="0" cy="0"/>
        </a:xfrm>
      </p:grpSpPr>
      <p:sp>
        <p:nvSpPr>
          <p:cNvPr id="530" name="Google Shape;530;g2bd87a2eea4_0_127"/>
          <p:cNvSpPr/>
          <p:nvPr/>
        </p:nvSpPr>
        <p:spPr>
          <a:xfrm>
            <a:off x="0" y="0"/>
            <a:ext cx="12189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aramond"/>
              <a:ea typeface="Garamond"/>
              <a:cs typeface="Garamond"/>
              <a:sym typeface="Garamond"/>
            </a:endParaRPr>
          </a:p>
        </p:txBody>
      </p:sp>
      <p:sp>
        <p:nvSpPr>
          <p:cNvPr id="531" name="Google Shape;531;g2bd87a2eea4_0_127"/>
          <p:cNvSpPr/>
          <p:nvPr/>
        </p:nvSpPr>
        <p:spPr>
          <a:xfrm>
            <a:off x="304920" y="410261"/>
            <a:ext cx="709613" cy="2095500"/>
          </a:xfrm>
          <a:custGeom>
            <a:avLst/>
            <a:gdLst/>
            <a:ahLst/>
            <a:cxnLst/>
            <a:rect l="l" t="t" r="r" b="b"/>
            <a:pathLst>
              <a:path w="447" h="1363" extrusionOk="0">
                <a:moveTo>
                  <a:pt x="447" y="1363"/>
                </a:moveTo>
                <a:lnTo>
                  <a:pt x="0" y="987"/>
                </a:lnTo>
                <a:lnTo>
                  <a:pt x="0" y="0"/>
                </a:lnTo>
                <a:lnTo>
                  <a:pt x="447" y="376"/>
                </a:lnTo>
                <a:lnTo>
                  <a:pt x="447" y="1363"/>
                </a:lnTo>
                <a:close/>
              </a:path>
            </a:pathLst>
          </a:custGeom>
          <a:solidFill>
            <a:srgbClr val="1F3864"/>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aramond"/>
              <a:ea typeface="Garamond"/>
              <a:cs typeface="Garamond"/>
              <a:sym typeface="Garamond"/>
            </a:endParaRPr>
          </a:p>
        </p:txBody>
      </p:sp>
      <p:sp>
        <p:nvSpPr>
          <p:cNvPr id="532" name="Google Shape;532;g2bd87a2eea4_0_127"/>
          <p:cNvSpPr/>
          <p:nvPr/>
        </p:nvSpPr>
        <p:spPr>
          <a:xfrm>
            <a:off x="396089" y="0"/>
            <a:ext cx="403225" cy="1705431"/>
          </a:xfrm>
          <a:custGeom>
            <a:avLst/>
            <a:gdLst/>
            <a:ahLst/>
            <a:cxnLst/>
            <a:rect l="l" t="t" r="r" b="b"/>
            <a:pathLst>
              <a:path w="254" h="1109" extrusionOk="0">
                <a:moveTo>
                  <a:pt x="254" y="987"/>
                </a:moveTo>
                <a:lnTo>
                  <a:pt x="0" y="1109"/>
                </a:lnTo>
                <a:lnTo>
                  <a:pt x="0" y="119"/>
                </a:lnTo>
                <a:lnTo>
                  <a:pt x="254" y="0"/>
                </a:lnTo>
                <a:lnTo>
                  <a:pt x="254" y="987"/>
                </a:lnTo>
                <a:close/>
              </a:path>
            </a:pathLst>
          </a:custGeom>
          <a:solidFill>
            <a:srgbClr val="2F5496"/>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aramond"/>
              <a:ea typeface="Garamond"/>
              <a:cs typeface="Garamond"/>
              <a:sym typeface="Garamond"/>
            </a:endParaRPr>
          </a:p>
        </p:txBody>
      </p:sp>
      <p:sp>
        <p:nvSpPr>
          <p:cNvPr id="533" name="Google Shape;533;g2bd87a2eea4_0_127"/>
          <p:cNvSpPr/>
          <p:nvPr/>
        </p:nvSpPr>
        <p:spPr>
          <a:xfrm>
            <a:off x="677173" y="97106"/>
            <a:ext cx="168275" cy="1713196"/>
          </a:xfrm>
          <a:custGeom>
            <a:avLst/>
            <a:gdLst/>
            <a:ahLst/>
            <a:cxnLst/>
            <a:rect l="l" t="t" r="r" b="b"/>
            <a:pathLst>
              <a:path w="106" h="1114" extrusionOk="0">
                <a:moveTo>
                  <a:pt x="106" y="1114"/>
                </a:moveTo>
                <a:lnTo>
                  <a:pt x="0" y="1005"/>
                </a:lnTo>
                <a:lnTo>
                  <a:pt x="0" y="0"/>
                </a:lnTo>
                <a:lnTo>
                  <a:pt x="106" y="110"/>
                </a:lnTo>
                <a:lnTo>
                  <a:pt x="106" y="1114"/>
                </a:lnTo>
                <a:close/>
              </a:path>
            </a:pathLst>
          </a:custGeom>
          <a:solidFill>
            <a:srgbClr val="1F3864"/>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aramond"/>
              <a:ea typeface="Garamond"/>
              <a:cs typeface="Garamond"/>
              <a:sym typeface="Garamond"/>
            </a:endParaRPr>
          </a:p>
        </p:txBody>
      </p:sp>
      <p:sp>
        <p:nvSpPr>
          <p:cNvPr id="534" name="Google Shape;534;g2bd87a2eea4_0_127"/>
          <p:cNvSpPr/>
          <p:nvPr/>
        </p:nvSpPr>
        <p:spPr>
          <a:xfrm>
            <a:off x="11321510" y="131785"/>
            <a:ext cx="328612" cy="1742360"/>
          </a:xfrm>
          <a:custGeom>
            <a:avLst/>
            <a:gdLst/>
            <a:ahLst/>
            <a:cxnLst/>
            <a:rect l="l" t="t" r="r" b="b"/>
            <a:pathLst>
              <a:path w="207" h="1114" extrusionOk="0">
                <a:moveTo>
                  <a:pt x="207" y="987"/>
                </a:moveTo>
                <a:lnTo>
                  <a:pt x="0" y="1114"/>
                </a:lnTo>
                <a:lnTo>
                  <a:pt x="0" y="127"/>
                </a:lnTo>
                <a:lnTo>
                  <a:pt x="207" y="0"/>
                </a:lnTo>
                <a:lnTo>
                  <a:pt x="207" y="987"/>
                </a:lnTo>
                <a:close/>
              </a:path>
            </a:pathLst>
          </a:custGeom>
          <a:solidFill>
            <a:srgbClr val="1F3864"/>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aramond"/>
              <a:ea typeface="Garamond"/>
              <a:cs typeface="Garamond"/>
              <a:sym typeface="Garamond"/>
            </a:endParaRPr>
          </a:p>
        </p:txBody>
      </p:sp>
      <p:sp>
        <p:nvSpPr>
          <p:cNvPr id="535" name="Google Shape;535;g2bd87a2eea4_0_127"/>
          <p:cNvSpPr/>
          <p:nvPr/>
        </p:nvSpPr>
        <p:spPr>
          <a:xfrm>
            <a:off x="728797" y="87763"/>
            <a:ext cx="10908000" cy="1154765"/>
          </a:xfrm>
          <a:prstGeom prst="rect">
            <a:avLst/>
          </a:pr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aramond"/>
              <a:ea typeface="Garamond"/>
              <a:cs typeface="Garamond"/>
              <a:sym typeface="Garamond"/>
            </a:endParaRPr>
          </a:p>
        </p:txBody>
      </p:sp>
      <p:sp>
        <p:nvSpPr>
          <p:cNvPr id="536" name="Google Shape;536;g2bd87a2eea4_0_127"/>
          <p:cNvSpPr txBox="1">
            <a:spLocks noGrp="1"/>
          </p:cNvSpPr>
          <p:nvPr>
            <p:ph type="title"/>
          </p:nvPr>
        </p:nvSpPr>
        <p:spPr>
          <a:xfrm>
            <a:off x="962100" y="165775"/>
            <a:ext cx="10264800" cy="12120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FFFFFF"/>
              </a:buClr>
              <a:buSzPts val="4000"/>
              <a:buFont typeface="Garamond"/>
              <a:buNone/>
            </a:pPr>
            <a:r>
              <a:rPr lang="en-US" sz="4000" b="1" dirty="0">
                <a:solidFill>
                  <a:srgbClr val="FFFFFF"/>
                </a:solidFill>
              </a:rPr>
              <a:t>2. Preparation with Person Harmed</a:t>
            </a:r>
            <a:endParaRPr dirty="0"/>
          </a:p>
        </p:txBody>
      </p:sp>
      <p:sp>
        <p:nvSpPr>
          <p:cNvPr id="537" name="Google Shape;537;g2bd87a2eea4_0_127"/>
          <p:cNvSpPr txBox="1">
            <a:spLocks noGrp="1"/>
          </p:cNvSpPr>
          <p:nvPr>
            <p:ph type="body" idx="1"/>
          </p:nvPr>
        </p:nvSpPr>
        <p:spPr>
          <a:xfrm>
            <a:off x="1328347" y="2091049"/>
            <a:ext cx="9708900" cy="3567300"/>
          </a:xfrm>
          <a:prstGeom prst="rect">
            <a:avLst/>
          </a:prstGeom>
          <a:noFill/>
          <a:ln>
            <a:noFill/>
          </a:ln>
        </p:spPr>
        <p:txBody>
          <a:bodyPr spcFirstLastPara="1" wrap="square" lIns="91425" tIns="45700" rIns="91425" bIns="45700" anchor="ctr" anchorCtr="0">
            <a:noAutofit/>
          </a:bodyPr>
          <a:lstStyle/>
          <a:p>
            <a:pPr marL="600075" lvl="1" indent="-468630" algn="l" rtl="0">
              <a:lnSpc>
                <a:spcPct val="90000"/>
              </a:lnSpc>
              <a:spcBef>
                <a:spcPts val="0"/>
              </a:spcBef>
              <a:spcAft>
                <a:spcPts val="0"/>
              </a:spcAft>
              <a:buClr>
                <a:schemeClr val="dk1"/>
              </a:buClr>
              <a:buSzPts val="2400"/>
              <a:buFont typeface="Garamond"/>
              <a:buAutoNum type="arabicPeriod"/>
            </a:pPr>
            <a:r>
              <a:rPr lang="en-US" sz="2800" dirty="0"/>
              <a:t>Build relationship (values)</a:t>
            </a:r>
            <a:endParaRPr sz="2800" dirty="0"/>
          </a:p>
          <a:p>
            <a:pPr marL="600075" lvl="1" indent="-468630" algn="l" rtl="0">
              <a:lnSpc>
                <a:spcPct val="90000"/>
              </a:lnSpc>
              <a:spcBef>
                <a:spcPts val="500"/>
              </a:spcBef>
              <a:spcAft>
                <a:spcPts val="0"/>
              </a:spcAft>
              <a:buClr>
                <a:schemeClr val="dk1"/>
              </a:buClr>
              <a:buSzPts val="2400"/>
              <a:buFont typeface="Garamond"/>
              <a:buAutoNum type="arabicPeriod"/>
            </a:pPr>
            <a:r>
              <a:rPr lang="en-US" sz="2800" dirty="0"/>
              <a:t>Who are your people?</a:t>
            </a:r>
            <a:endParaRPr sz="2800" dirty="0"/>
          </a:p>
          <a:p>
            <a:pPr marL="600075" lvl="1" indent="-468630" algn="l" rtl="0">
              <a:lnSpc>
                <a:spcPct val="90000"/>
              </a:lnSpc>
              <a:spcBef>
                <a:spcPts val="500"/>
              </a:spcBef>
              <a:spcAft>
                <a:spcPts val="0"/>
              </a:spcAft>
              <a:buClr>
                <a:schemeClr val="dk1"/>
              </a:buClr>
              <a:buSzPts val="2400"/>
              <a:buFont typeface="Garamond"/>
              <a:buAutoNum type="arabicPeriod"/>
            </a:pPr>
            <a:r>
              <a:rPr lang="en-US" sz="2800" dirty="0"/>
              <a:t>Impact Statement</a:t>
            </a:r>
            <a:endParaRPr sz="2800" dirty="0"/>
          </a:p>
          <a:p>
            <a:pPr marL="600075" lvl="1" indent="-468630" algn="l" rtl="0">
              <a:lnSpc>
                <a:spcPct val="90000"/>
              </a:lnSpc>
              <a:spcBef>
                <a:spcPts val="500"/>
              </a:spcBef>
              <a:spcAft>
                <a:spcPts val="0"/>
              </a:spcAft>
              <a:buClr>
                <a:schemeClr val="dk1"/>
              </a:buClr>
              <a:buSzPts val="2400"/>
              <a:buFont typeface="Garamond"/>
              <a:buAutoNum type="arabicPeriod"/>
            </a:pPr>
            <a:r>
              <a:rPr lang="en-US" sz="2800" dirty="0"/>
              <a:t>Explain facilitator’s role</a:t>
            </a:r>
            <a:endParaRPr sz="2800" dirty="0"/>
          </a:p>
          <a:p>
            <a:pPr marL="600075" lvl="1" indent="-468630" algn="l" rtl="0">
              <a:lnSpc>
                <a:spcPct val="90000"/>
              </a:lnSpc>
              <a:spcBef>
                <a:spcPts val="500"/>
              </a:spcBef>
              <a:spcAft>
                <a:spcPts val="0"/>
              </a:spcAft>
              <a:buClr>
                <a:schemeClr val="dk1"/>
              </a:buClr>
              <a:buSzPts val="2400"/>
              <a:buFont typeface="Garamond"/>
              <a:buAutoNum type="arabicPeriod"/>
            </a:pPr>
            <a:r>
              <a:rPr lang="en-US" sz="2800" dirty="0"/>
              <a:t>Describe purpose of Circle</a:t>
            </a:r>
            <a:endParaRPr sz="2800" dirty="0"/>
          </a:p>
          <a:p>
            <a:pPr marL="600075" lvl="1" indent="-468630" algn="l" rtl="0">
              <a:lnSpc>
                <a:spcPct val="90000"/>
              </a:lnSpc>
              <a:spcBef>
                <a:spcPts val="500"/>
              </a:spcBef>
              <a:spcAft>
                <a:spcPts val="0"/>
              </a:spcAft>
              <a:buClr>
                <a:schemeClr val="dk1"/>
              </a:buClr>
              <a:buSzPts val="2400"/>
              <a:buFont typeface="Garamond"/>
              <a:buAutoNum type="arabicPeriod"/>
            </a:pPr>
            <a:r>
              <a:rPr lang="en-US" sz="2800" dirty="0"/>
              <a:t>Listen to their account and create space for venting</a:t>
            </a:r>
            <a:endParaRPr sz="2800" dirty="0"/>
          </a:p>
          <a:p>
            <a:pPr marL="600075" lvl="1" indent="-468630" algn="l" rtl="0">
              <a:lnSpc>
                <a:spcPct val="90000"/>
              </a:lnSpc>
              <a:spcBef>
                <a:spcPts val="500"/>
              </a:spcBef>
              <a:spcAft>
                <a:spcPts val="0"/>
              </a:spcAft>
              <a:buClr>
                <a:schemeClr val="dk1"/>
              </a:buClr>
              <a:buSzPts val="2400"/>
              <a:buFont typeface="Garamond"/>
              <a:buAutoNum type="arabicPeriod"/>
            </a:pPr>
            <a:r>
              <a:rPr lang="en-US" sz="2800" dirty="0"/>
              <a:t>Explain the potential benefits</a:t>
            </a:r>
            <a:endParaRPr sz="2800" dirty="0"/>
          </a:p>
          <a:p>
            <a:pPr marL="600075" lvl="1" indent="-468630" algn="l" rtl="0">
              <a:lnSpc>
                <a:spcPct val="90000"/>
              </a:lnSpc>
              <a:spcBef>
                <a:spcPts val="500"/>
              </a:spcBef>
              <a:spcAft>
                <a:spcPts val="0"/>
              </a:spcAft>
              <a:buClr>
                <a:schemeClr val="dk1"/>
              </a:buClr>
              <a:buSzPts val="2400"/>
              <a:buFont typeface="Garamond"/>
              <a:buAutoNum type="arabicPeriod"/>
            </a:pPr>
            <a:r>
              <a:rPr lang="en-US" sz="2800" dirty="0"/>
              <a:t>Describe the Circle process</a:t>
            </a:r>
            <a:endParaRPr sz="2800" dirty="0"/>
          </a:p>
          <a:p>
            <a:pPr marL="600075" lvl="1" indent="-468630" algn="l" rtl="0">
              <a:lnSpc>
                <a:spcPct val="90000"/>
              </a:lnSpc>
              <a:spcBef>
                <a:spcPts val="500"/>
              </a:spcBef>
              <a:spcAft>
                <a:spcPts val="0"/>
              </a:spcAft>
              <a:buClr>
                <a:schemeClr val="dk1"/>
              </a:buClr>
              <a:buSzPts val="2400"/>
              <a:buFont typeface="Garamond"/>
              <a:buAutoNum type="arabicPeriod"/>
            </a:pPr>
            <a:r>
              <a:rPr lang="en-US" sz="2800" dirty="0"/>
              <a:t>Identify Supporters &amp; Community</a:t>
            </a:r>
            <a:endParaRPr sz="2800" dirty="0"/>
          </a:p>
          <a:p>
            <a:pPr marL="600075" lvl="1" indent="-468630" algn="l" rtl="0">
              <a:lnSpc>
                <a:spcPct val="90000"/>
              </a:lnSpc>
              <a:spcBef>
                <a:spcPts val="500"/>
              </a:spcBef>
              <a:spcAft>
                <a:spcPts val="0"/>
              </a:spcAft>
              <a:buClr>
                <a:schemeClr val="dk1"/>
              </a:buClr>
              <a:buSzPts val="2400"/>
              <a:buFont typeface="Garamond"/>
              <a:buAutoNum type="arabicPeriod"/>
            </a:pPr>
            <a:r>
              <a:rPr lang="en-US" sz="2800" dirty="0"/>
              <a:t>Address questions, barriers, and concerns</a:t>
            </a:r>
            <a:endParaRPr sz="2800" dirty="0"/>
          </a:p>
        </p:txBody>
      </p:sp>
      <p:sp>
        <p:nvSpPr>
          <p:cNvPr id="538" name="Google Shape;538;g2bd87a2eea4_0_127"/>
          <p:cNvSpPr txBox="1"/>
          <p:nvPr/>
        </p:nvSpPr>
        <p:spPr>
          <a:xfrm>
            <a:off x="6182797" y="6186973"/>
            <a:ext cx="54288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dirty="0">
                <a:solidFill>
                  <a:schemeClr val="dk1"/>
                </a:solidFill>
                <a:latin typeface="Garamond"/>
                <a:ea typeface="Garamond"/>
                <a:cs typeface="Garamond"/>
                <a:sym typeface="Garamond"/>
              </a:rPr>
              <a:t>Source: Impact Justice, </a:t>
            </a:r>
            <a:r>
              <a:rPr lang="en-US" sz="1800" b="0" i="1" u="none" strike="noStrike" cap="none" dirty="0">
                <a:solidFill>
                  <a:schemeClr val="dk1"/>
                </a:solidFill>
                <a:latin typeface="Garamond"/>
                <a:ea typeface="Garamond"/>
                <a:cs typeface="Garamond"/>
                <a:sym typeface="Garamond"/>
              </a:rPr>
              <a:t>Harm Circles Participant Guide </a:t>
            </a:r>
            <a:r>
              <a:rPr lang="en-US" sz="1800" b="0" i="0" u="none" strike="noStrike" cap="none" dirty="0">
                <a:solidFill>
                  <a:schemeClr val="dk1"/>
                </a:solidFill>
                <a:latin typeface="Garamond"/>
                <a:ea typeface="Garamond"/>
                <a:cs typeface="Garamond"/>
                <a:sym typeface="Garamond"/>
              </a:rPr>
              <a:t>(2019)</a:t>
            </a:r>
            <a:endParaRPr sz="1400" b="0" i="0" u="none" strike="noStrike" cap="none" dirty="0">
              <a:solidFill>
                <a:srgbClr val="000000"/>
              </a:solidFill>
              <a:latin typeface="Arial"/>
              <a:ea typeface="Arial"/>
              <a:cs typeface="Arial"/>
              <a:sym typeface="Arial"/>
            </a:endParaRPr>
          </a:p>
        </p:txBody>
      </p:sp>
      <p:sp>
        <p:nvSpPr>
          <p:cNvPr id="2" name="Slide Number Placeholder 1">
            <a:extLst>
              <a:ext uri="{FF2B5EF4-FFF2-40B4-BE49-F238E27FC236}">
                <a16:creationId xmlns:a16="http://schemas.microsoft.com/office/drawing/2014/main" id="{AE3DD330-9BB3-6F55-907D-EA229A98E133}"/>
              </a:ext>
            </a:extLst>
          </p:cNvPr>
          <p:cNvSpPr>
            <a:spLocks noGrp="1"/>
          </p:cNvSpPr>
          <p:nvPr>
            <p:ph type="sldNum" sz="quarter" idx="12"/>
          </p:nvPr>
        </p:nvSpPr>
        <p:spPr/>
        <p:txBody>
          <a:bodyPr/>
          <a:lstStyle/>
          <a:p>
            <a:fld id="{0BCE396B-49E4-4351-9D2C-F9AC65DFF791}" type="slidenum">
              <a:rPr lang="en-IN" smtClean="0"/>
              <a:t>40</a:t>
            </a:fld>
            <a:endParaRPr lang="en-IN"/>
          </a:p>
        </p:txBody>
      </p:sp>
      <p:sp>
        <p:nvSpPr>
          <p:cNvPr id="3" name="Footer Placeholder 2">
            <a:extLst>
              <a:ext uri="{FF2B5EF4-FFF2-40B4-BE49-F238E27FC236}">
                <a16:creationId xmlns:a16="http://schemas.microsoft.com/office/drawing/2014/main" id="{67026051-36B4-EC9B-A932-122ABFDDF15B}"/>
              </a:ext>
            </a:extLst>
          </p:cNvPr>
          <p:cNvSpPr>
            <a:spLocks noGrp="1"/>
          </p:cNvSpPr>
          <p:nvPr>
            <p:ph type="ftr" sz="quarter" idx="11"/>
          </p:nvPr>
        </p:nvSpPr>
        <p:spPr/>
        <p:txBody>
          <a:bodyPr/>
          <a:lstStyle/>
          <a:p>
            <a:r>
              <a:rPr lang="en-IN"/>
              <a:t>Enfold India May 2025</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48"/>
        <p:cNvGrpSpPr/>
        <p:nvPr/>
      </p:nvGrpSpPr>
      <p:grpSpPr>
        <a:xfrm>
          <a:off x="0" y="0"/>
          <a:ext cx="0" cy="0"/>
          <a:chOff x="0" y="0"/>
          <a:chExt cx="0" cy="0"/>
        </a:xfrm>
      </p:grpSpPr>
      <p:sp>
        <p:nvSpPr>
          <p:cNvPr id="549" name="Google Shape;549;g2bd87a2eea4_0_144"/>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Garamond"/>
              <a:buNone/>
            </a:pPr>
            <a:r>
              <a:rPr lang="en-US" b="1"/>
              <a:t>Impact Statement (prep)</a:t>
            </a:r>
            <a:endParaRPr/>
          </a:p>
        </p:txBody>
      </p:sp>
      <p:sp>
        <p:nvSpPr>
          <p:cNvPr id="550" name="Google Shape;550;g2bd87a2eea4_0_144"/>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en-US"/>
              <a:t>What happened?</a:t>
            </a:r>
            <a:endParaRPr/>
          </a:p>
          <a:p>
            <a:pPr marL="228600" lvl="0" indent="-228600" algn="l" rtl="0">
              <a:lnSpc>
                <a:spcPct val="90000"/>
              </a:lnSpc>
              <a:spcBef>
                <a:spcPts val="1000"/>
              </a:spcBef>
              <a:spcAft>
                <a:spcPts val="0"/>
              </a:spcAft>
              <a:buClr>
                <a:schemeClr val="dk1"/>
              </a:buClr>
              <a:buSzPts val="2800"/>
              <a:buChar char="•"/>
            </a:pPr>
            <a:r>
              <a:rPr lang="en-US"/>
              <a:t>How is this incident affecting you?</a:t>
            </a:r>
            <a:endParaRPr/>
          </a:p>
          <a:p>
            <a:pPr marL="228600" lvl="0" indent="-228600" algn="l" rtl="0">
              <a:lnSpc>
                <a:spcPct val="90000"/>
              </a:lnSpc>
              <a:spcBef>
                <a:spcPts val="1000"/>
              </a:spcBef>
              <a:spcAft>
                <a:spcPts val="0"/>
              </a:spcAft>
              <a:buClr>
                <a:schemeClr val="dk1"/>
              </a:buClr>
              <a:buSzPts val="2800"/>
              <a:buChar char="•"/>
            </a:pPr>
            <a:r>
              <a:rPr lang="en-US"/>
              <a:t>How is it affecting your family?</a:t>
            </a:r>
            <a:endParaRPr/>
          </a:p>
          <a:p>
            <a:pPr marL="228600" lvl="0" indent="-228600" algn="l" rtl="0">
              <a:lnSpc>
                <a:spcPct val="90000"/>
              </a:lnSpc>
              <a:spcBef>
                <a:spcPts val="1000"/>
              </a:spcBef>
              <a:spcAft>
                <a:spcPts val="0"/>
              </a:spcAft>
              <a:buClr>
                <a:schemeClr val="dk1"/>
              </a:buClr>
              <a:buSzPts val="2800"/>
              <a:buChar char="•"/>
            </a:pPr>
            <a:r>
              <a:rPr lang="en-US"/>
              <a:t>What concerns do you have today, if any?</a:t>
            </a:r>
            <a:endParaRPr/>
          </a:p>
          <a:p>
            <a:pPr marL="228600" lvl="0" indent="-228600" algn="l" rtl="0">
              <a:lnSpc>
                <a:spcPct val="90000"/>
              </a:lnSpc>
              <a:spcBef>
                <a:spcPts val="1000"/>
              </a:spcBef>
              <a:spcAft>
                <a:spcPts val="0"/>
              </a:spcAft>
              <a:buClr>
                <a:schemeClr val="dk1"/>
              </a:buClr>
              <a:buSzPts val="2800"/>
              <a:buChar char="•"/>
            </a:pPr>
            <a:r>
              <a:rPr lang="en-US"/>
              <a:t>What would you like the person who caused harm to know?</a:t>
            </a:r>
            <a:endParaRPr/>
          </a:p>
          <a:p>
            <a:pPr marL="228600" lvl="0" indent="-228600" algn="l" rtl="0">
              <a:lnSpc>
                <a:spcPct val="90000"/>
              </a:lnSpc>
              <a:spcBef>
                <a:spcPts val="1000"/>
              </a:spcBef>
              <a:spcAft>
                <a:spcPts val="0"/>
              </a:spcAft>
              <a:buClr>
                <a:schemeClr val="dk1"/>
              </a:buClr>
              <a:buSzPts val="2800"/>
              <a:buChar char="•"/>
            </a:pPr>
            <a:r>
              <a:rPr lang="en-US"/>
              <a:t>What would you like to happen now to make things right for you and your family?</a:t>
            </a:r>
            <a:endParaRPr/>
          </a:p>
          <a:p>
            <a:pPr marL="228600" lvl="0" indent="-228600" algn="l" rtl="0">
              <a:lnSpc>
                <a:spcPct val="90000"/>
              </a:lnSpc>
              <a:spcBef>
                <a:spcPts val="1000"/>
              </a:spcBef>
              <a:spcAft>
                <a:spcPts val="0"/>
              </a:spcAft>
              <a:buClr>
                <a:schemeClr val="dk1"/>
              </a:buClr>
              <a:buSzPts val="2800"/>
              <a:buChar char="•"/>
            </a:pPr>
            <a:r>
              <a:rPr lang="en-US"/>
              <a:t>Is there any other information you would like to share regarding this incident and its impact on you and your family?</a:t>
            </a:r>
            <a:endParaRPr/>
          </a:p>
        </p:txBody>
      </p:sp>
      <p:sp>
        <p:nvSpPr>
          <p:cNvPr id="551" name="Google Shape;551;g2bd87a2eea4_0_144"/>
          <p:cNvSpPr txBox="1"/>
          <p:nvPr/>
        </p:nvSpPr>
        <p:spPr>
          <a:xfrm>
            <a:off x="885371" y="6328229"/>
            <a:ext cx="54288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Garamond"/>
                <a:ea typeface="Garamond"/>
                <a:cs typeface="Garamond"/>
                <a:sym typeface="Garamond"/>
              </a:rPr>
              <a:t>Source: Impact Justice, </a:t>
            </a:r>
            <a:r>
              <a:rPr lang="en-US" sz="1800" b="0" i="1" u="none" strike="noStrike" cap="none">
                <a:solidFill>
                  <a:schemeClr val="dk1"/>
                </a:solidFill>
                <a:latin typeface="Garamond"/>
                <a:ea typeface="Garamond"/>
                <a:cs typeface="Garamond"/>
                <a:sym typeface="Garamond"/>
              </a:rPr>
              <a:t>Harm Circles Participant Guide </a:t>
            </a:r>
            <a:r>
              <a:rPr lang="en-US" sz="1800" b="0" i="0" u="none" strike="noStrike" cap="none">
                <a:solidFill>
                  <a:schemeClr val="dk1"/>
                </a:solidFill>
                <a:latin typeface="Garamond"/>
                <a:ea typeface="Garamond"/>
                <a:cs typeface="Garamond"/>
                <a:sym typeface="Garamond"/>
              </a:rPr>
              <a:t>(2019)</a:t>
            </a:r>
            <a:endParaRPr sz="1400" b="0" i="0" u="none" strike="noStrike" cap="none">
              <a:solidFill>
                <a:srgbClr val="000000"/>
              </a:solidFill>
              <a:latin typeface="Arial"/>
              <a:ea typeface="Arial"/>
              <a:cs typeface="Arial"/>
              <a:sym typeface="Arial"/>
            </a:endParaRPr>
          </a:p>
        </p:txBody>
      </p:sp>
      <p:sp>
        <p:nvSpPr>
          <p:cNvPr id="2" name="Slide Number Placeholder 1">
            <a:extLst>
              <a:ext uri="{FF2B5EF4-FFF2-40B4-BE49-F238E27FC236}">
                <a16:creationId xmlns:a16="http://schemas.microsoft.com/office/drawing/2014/main" id="{54FA0358-B6E6-8D40-EDF1-8B0E8EFEC5B4}"/>
              </a:ext>
            </a:extLst>
          </p:cNvPr>
          <p:cNvSpPr>
            <a:spLocks noGrp="1"/>
          </p:cNvSpPr>
          <p:nvPr>
            <p:ph type="sldNum" sz="quarter" idx="12"/>
          </p:nvPr>
        </p:nvSpPr>
        <p:spPr/>
        <p:txBody>
          <a:bodyPr/>
          <a:lstStyle/>
          <a:p>
            <a:fld id="{0BCE396B-49E4-4351-9D2C-F9AC65DFF791}" type="slidenum">
              <a:rPr lang="en-IN" smtClean="0"/>
              <a:t>41</a:t>
            </a:fld>
            <a:endParaRPr lang="en-IN"/>
          </a:p>
        </p:txBody>
      </p:sp>
      <p:sp>
        <p:nvSpPr>
          <p:cNvPr id="3" name="Footer Placeholder 2">
            <a:extLst>
              <a:ext uri="{FF2B5EF4-FFF2-40B4-BE49-F238E27FC236}">
                <a16:creationId xmlns:a16="http://schemas.microsoft.com/office/drawing/2014/main" id="{2C42184A-6AD4-B421-6809-A91343AD4A71}"/>
              </a:ext>
            </a:extLst>
          </p:cNvPr>
          <p:cNvSpPr>
            <a:spLocks noGrp="1"/>
          </p:cNvSpPr>
          <p:nvPr>
            <p:ph type="ftr" sz="quarter" idx="11"/>
          </p:nvPr>
        </p:nvSpPr>
        <p:spPr/>
        <p:txBody>
          <a:bodyPr/>
          <a:lstStyle/>
          <a:p>
            <a:r>
              <a:rPr lang="en-IN"/>
              <a:t>Enfold India May 2025</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55"/>
        <p:cNvGrpSpPr/>
        <p:nvPr/>
      </p:nvGrpSpPr>
      <p:grpSpPr>
        <a:xfrm>
          <a:off x="0" y="0"/>
          <a:ext cx="0" cy="0"/>
          <a:chOff x="0" y="0"/>
          <a:chExt cx="0" cy="0"/>
        </a:xfrm>
      </p:grpSpPr>
      <p:sp>
        <p:nvSpPr>
          <p:cNvPr id="556" name="Google Shape;556;g2bd87a2eea4_0_150"/>
          <p:cNvSpPr/>
          <p:nvPr/>
        </p:nvSpPr>
        <p:spPr>
          <a:xfrm>
            <a:off x="0" y="0"/>
            <a:ext cx="12189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aramond"/>
              <a:ea typeface="Garamond"/>
              <a:cs typeface="Garamond"/>
              <a:sym typeface="Garamond"/>
            </a:endParaRPr>
          </a:p>
        </p:txBody>
      </p:sp>
      <p:sp>
        <p:nvSpPr>
          <p:cNvPr id="557" name="Google Shape;557;g2bd87a2eea4_0_150"/>
          <p:cNvSpPr/>
          <p:nvPr/>
        </p:nvSpPr>
        <p:spPr>
          <a:xfrm>
            <a:off x="373985" y="0"/>
            <a:ext cx="709613" cy="2095500"/>
          </a:xfrm>
          <a:custGeom>
            <a:avLst/>
            <a:gdLst/>
            <a:ahLst/>
            <a:cxnLst/>
            <a:rect l="l" t="t" r="r" b="b"/>
            <a:pathLst>
              <a:path w="447" h="1363" extrusionOk="0">
                <a:moveTo>
                  <a:pt x="447" y="1363"/>
                </a:moveTo>
                <a:lnTo>
                  <a:pt x="0" y="987"/>
                </a:lnTo>
                <a:lnTo>
                  <a:pt x="0" y="0"/>
                </a:lnTo>
                <a:lnTo>
                  <a:pt x="447" y="376"/>
                </a:lnTo>
                <a:lnTo>
                  <a:pt x="447" y="1363"/>
                </a:lnTo>
                <a:close/>
              </a:path>
            </a:pathLst>
          </a:custGeom>
          <a:solidFill>
            <a:srgbClr val="1F3864"/>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aramond"/>
              <a:ea typeface="Garamond"/>
              <a:cs typeface="Garamond"/>
              <a:sym typeface="Garamond"/>
            </a:endParaRPr>
          </a:p>
        </p:txBody>
      </p:sp>
      <p:sp>
        <p:nvSpPr>
          <p:cNvPr id="558" name="Google Shape;558;g2bd87a2eea4_0_150"/>
          <p:cNvSpPr/>
          <p:nvPr/>
        </p:nvSpPr>
        <p:spPr>
          <a:xfrm>
            <a:off x="409735" y="195032"/>
            <a:ext cx="403225" cy="1705431"/>
          </a:xfrm>
          <a:custGeom>
            <a:avLst/>
            <a:gdLst/>
            <a:ahLst/>
            <a:cxnLst/>
            <a:rect l="l" t="t" r="r" b="b"/>
            <a:pathLst>
              <a:path w="254" h="1109" extrusionOk="0">
                <a:moveTo>
                  <a:pt x="254" y="987"/>
                </a:moveTo>
                <a:lnTo>
                  <a:pt x="0" y="1109"/>
                </a:lnTo>
                <a:lnTo>
                  <a:pt x="0" y="119"/>
                </a:lnTo>
                <a:lnTo>
                  <a:pt x="254" y="0"/>
                </a:lnTo>
                <a:lnTo>
                  <a:pt x="254" y="987"/>
                </a:lnTo>
                <a:close/>
              </a:path>
            </a:pathLst>
          </a:custGeom>
          <a:solidFill>
            <a:srgbClr val="2F5496"/>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aramond"/>
              <a:ea typeface="Garamond"/>
              <a:cs typeface="Garamond"/>
              <a:sym typeface="Garamond"/>
            </a:endParaRPr>
          </a:p>
        </p:txBody>
      </p:sp>
      <p:sp>
        <p:nvSpPr>
          <p:cNvPr id="559" name="Google Shape;559;g2bd87a2eea4_0_150"/>
          <p:cNvSpPr/>
          <p:nvPr/>
        </p:nvSpPr>
        <p:spPr>
          <a:xfrm>
            <a:off x="644685" y="382294"/>
            <a:ext cx="168275" cy="1713196"/>
          </a:xfrm>
          <a:custGeom>
            <a:avLst/>
            <a:gdLst/>
            <a:ahLst/>
            <a:cxnLst/>
            <a:rect l="l" t="t" r="r" b="b"/>
            <a:pathLst>
              <a:path w="106" h="1114" extrusionOk="0">
                <a:moveTo>
                  <a:pt x="106" y="1114"/>
                </a:moveTo>
                <a:lnTo>
                  <a:pt x="0" y="1005"/>
                </a:lnTo>
                <a:lnTo>
                  <a:pt x="0" y="0"/>
                </a:lnTo>
                <a:lnTo>
                  <a:pt x="106" y="110"/>
                </a:lnTo>
                <a:lnTo>
                  <a:pt x="106" y="1114"/>
                </a:lnTo>
                <a:close/>
              </a:path>
            </a:pathLst>
          </a:custGeom>
          <a:solidFill>
            <a:srgbClr val="1F3864"/>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aramond"/>
              <a:ea typeface="Garamond"/>
              <a:cs typeface="Garamond"/>
              <a:sym typeface="Garamond"/>
            </a:endParaRPr>
          </a:p>
        </p:txBody>
      </p:sp>
      <p:sp>
        <p:nvSpPr>
          <p:cNvPr id="560" name="Google Shape;560;g2bd87a2eea4_0_150"/>
          <p:cNvSpPr/>
          <p:nvPr/>
        </p:nvSpPr>
        <p:spPr>
          <a:xfrm>
            <a:off x="11223203" y="635716"/>
            <a:ext cx="328612" cy="1742360"/>
          </a:xfrm>
          <a:custGeom>
            <a:avLst/>
            <a:gdLst/>
            <a:ahLst/>
            <a:cxnLst/>
            <a:rect l="l" t="t" r="r" b="b"/>
            <a:pathLst>
              <a:path w="207" h="1114" extrusionOk="0">
                <a:moveTo>
                  <a:pt x="207" y="987"/>
                </a:moveTo>
                <a:lnTo>
                  <a:pt x="0" y="1114"/>
                </a:lnTo>
                <a:lnTo>
                  <a:pt x="0" y="127"/>
                </a:lnTo>
                <a:lnTo>
                  <a:pt x="207" y="0"/>
                </a:lnTo>
                <a:lnTo>
                  <a:pt x="207" y="987"/>
                </a:lnTo>
                <a:close/>
              </a:path>
            </a:pathLst>
          </a:custGeom>
          <a:solidFill>
            <a:srgbClr val="1F3864"/>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aramond"/>
              <a:ea typeface="Garamond"/>
              <a:cs typeface="Garamond"/>
              <a:sym typeface="Garamond"/>
            </a:endParaRPr>
          </a:p>
        </p:txBody>
      </p:sp>
      <p:sp>
        <p:nvSpPr>
          <p:cNvPr id="561" name="Google Shape;561;g2bd87a2eea4_0_150"/>
          <p:cNvSpPr/>
          <p:nvPr/>
        </p:nvSpPr>
        <p:spPr>
          <a:xfrm>
            <a:off x="642005" y="-10"/>
            <a:ext cx="10908000" cy="15414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aramond"/>
              <a:ea typeface="Garamond"/>
              <a:cs typeface="Garamond"/>
              <a:sym typeface="Garamond"/>
            </a:endParaRPr>
          </a:p>
        </p:txBody>
      </p:sp>
      <p:sp>
        <p:nvSpPr>
          <p:cNvPr id="562" name="Google Shape;562;g2bd87a2eea4_0_150"/>
          <p:cNvSpPr txBox="1">
            <a:spLocks noGrp="1"/>
          </p:cNvSpPr>
          <p:nvPr>
            <p:ph type="title"/>
          </p:nvPr>
        </p:nvSpPr>
        <p:spPr>
          <a:xfrm>
            <a:off x="885668" y="164692"/>
            <a:ext cx="10264800" cy="12120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FFFF"/>
              </a:buClr>
              <a:buSzPts val="4000"/>
              <a:buFont typeface="Garamond"/>
              <a:buNone/>
            </a:pPr>
            <a:r>
              <a:rPr lang="en-US" sz="4000">
                <a:solidFill>
                  <a:srgbClr val="FFFFFF"/>
                </a:solidFill>
              </a:rPr>
              <a:t>2. Preparation with Person who caused Harm</a:t>
            </a:r>
            <a:endParaRPr/>
          </a:p>
        </p:txBody>
      </p:sp>
      <p:sp>
        <p:nvSpPr>
          <p:cNvPr id="563" name="Google Shape;563;g2bd87a2eea4_0_150"/>
          <p:cNvSpPr txBox="1">
            <a:spLocks noGrp="1"/>
          </p:cNvSpPr>
          <p:nvPr>
            <p:ph type="body" idx="1"/>
          </p:nvPr>
        </p:nvSpPr>
        <p:spPr>
          <a:xfrm>
            <a:off x="1120400" y="1541400"/>
            <a:ext cx="10102800" cy="4950900"/>
          </a:xfrm>
          <a:prstGeom prst="rect">
            <a:avLst/>
          </a:prstGeom>
          <a:noFill/>
          <a:ln>
            <a:noFill/>
          </a:ln>
        </p:spPr>
        <p:txBody>
          <a:bodyPr spcFirstLastPara="1" wrap="square" lIns="91425" tIns="45700" rIns="91425" bIns="45700" anchor="ctr" anchorCtr="0">
            <a:normAutofit/>
          </a:bodyPr>
          <a:lstStyle/>
          <a:p>
            <a:pPr marL="600075" lvl="1" indent="-488950" algn="l" rtl="0">
              <a:lnSpc>
                <a:spcPct val="90000"/>
              </a:lnSpc>
              <a:spcBef>
                <a:spcPts val="0"/>
              </a:spcBef>
              <a:spcAft>
                <a:spcPts val="0"/>
              </a:spcAft>
              <a:buClr>
                <a:schemeClr val="dk1"/>
              </a:buClr>
              <a:buSzPts val="2500"/>
              <a:buFont typeface="Garamond"/>
              <a:buAutoNum type="arabicPeriod"/>
            </a:pPr>
            <a:r>
              <a:rPr lang="en-US" sz="2500"/>
              <a:t>Build relationship (values, strengths-based approach)</a:t>
            </a:r>
            <a:endParaRPr sz="2900"/>
          </a:p>
          <a:p>
            <a:pPr marL="600075" lvl="1" indent="-488950" algn="l" rtl="0">
              <a:lnSpc>
                <a:spcPct val="90000"/>
              </a:lnSpc>
              <a:spcBef>
                <a:spcPts val="500"/>
              </a:spcBef>
              <a:spcAft>
                <a:spcPts val="0"/>
              </a:spcAft>
              <a:buClr>
                <a:schemeClr val="dk1"/>
              </a:buClr>
              <a:buSzPts val="2500"/>
              <a:buFont typeface="Garamond"/>
              <a:buAutoNum type="arabicPeriod"/>
            </a:pPr>
            <a:r>
              <a:rPr lang="en-US" sz="2500"/>
              <a:t>Who are your people?</a:t>
            </a:r>
            <a:endParaRPr sz="2900"/>
          </a:p>
          <a:p>
            <a:pPr marL="600075" lvl="1" indent="-488950" algn="l" rtl="0">
              <a:lnSpc>
                <a:spcPct val="90000"/>
              </a:lnSpc>
              <a:spcBef>
                <a:spcPts val="500"/>
              </a:spcBef>
              <a:spcAft>
                <a:spcPts val="0"/>
              </a:spcAft>
              <a:buClr>
                <a:schemeClr val="dk1"/>
              </a:buClr>
              <a:buSzPts val="2500"/>
              <a:buFont typeface="Garamond"/>
              <a:buAutoNum type="arabicPeriod"/>
            </a:pPr>
            <a:r>
              <a:rPr lang="en-US" sz="2500"/>
              <a:t>Letter of Apology</a:t>
            </a:r>
            <a:endParaRPr sz="2900"/>
          </a:p>
          <a:p>
            <a:pPr marL="600075" lvl="1" indent="-488950" algn="l" rtl="0">
              <a:lnSpc>
                <a:spcPct val="90000"/>
              </a:lnSpc>
              <a:spcBef>
                <a:spcPts val="500"/>
              </a:spcBef>
              <a:spcAft>
                <a:spcPts val="0"/>
              </a:spcAft>
              <a:buClr>
                <a:schemeClr val="dk1"/>
              </a:buClr>
              <a:buSzPts val="2500"/>
              <a:buFont typeface="Garamond"/>
              <a:buAutoNum type="arabicPeriod"/>
            </a:pPr>
            <a:r>
              <a:rPr lang="en-US" sz="2500"/>
              <a:t>Explain facilitator’s role</a:t>
            </a:r>
            <a:endParaRPr sz="2900"/>
          </a:p>
          <a:p>
            <a:pPr marL="600075" lvl="1" indent="-488950" algn="l" rtl="0">
              <a:lnSpc>
                <a:spcPct val="90000"/>
              </a:lnSpc>
              <a:spcBef>
                <a:spcPts val="500"/>
              </a:spcBef>
              <a:spcAft>
                <a:spcPts val="0"/>
              </a:spcAft>
              <a:buClr>
                <a:schemeClr val="dk1"/>
              </a:buClr>
              <a:buSzPts val="2500"/>
              <a:buFont typeface="Garamond"/>
              <a:buAutoNum type="arabicPeriod"/>
            </a:pPr>
            <a:r>
              <a:rPr lang="en-US" sz="2500"/>
              <a:t>Describe purpose of Circle</a:t>
            </a:r>
            <a:endParaRPr sz="2900"/>
          </a:p>
          <a:p>
            <a:pPr marL="600075" lvl="1" indent="-488950" algn="l" rtl="0">
              <a:lnSpc>
                <a:spcPct val="90000"/>
              </a:lnSpc>
              <a:spcBef>
                <a:spcPts val="500"/>
              </a:spcBef>
              <a:spcAft>
                <a:spcPts val="0"/>
              </a:spcAft>
              <a:buClr>
                <a:schemeClr val="dk1"/>
              </a:buClr>
              <a:buSzPts val="2500"/>
              <a:buFont typeface="Garamond"/>
              <a:buAutoNum type="arabicPeriod"/>
            </a:pPr>
            <a:r>
              <a:rPr lang="en-US" sz="2500"/>
              <a:t>How would they like to repair the harm of all impacted, including themselves</a:t>
            </a:r>
            <a:endParaRPr sz="2900"/>
          </a:p>
          <a:p>
            <a:pPr marL="600075" lvl="1" indent="-488950" algn="l" rtl="0">
              <a:lnSpc>
                <a:spcPct val="90000"/>
              </a:lnSpc>
              <a:spcBef>
                <a:spcPts val="500"/>
              </a:spcBef>
              <a:spcAft>
                <a:spcPts val="0"/>
              </a:spcAft>
              <a:buClr>
                <a:schemeClr val="dk1"/>
              </a:buClr>
              <a:buSzPts val="2500"/>
              <a:buFont typeface="Garamond"/>
              <a:buAutoNum type="arabicPeriod"/>
            </a:pPr>
            <a:r>
              <a:rPr lang="en-US" sz="2500"/>
              <a:t>Explain the potential benefits</a:t>
            </a:r>
            <a:endParaRPr sz="2900"/>
          </a:p>
          <a:p>
            <a:pPr marL="600075" lvl="1" indent="-488950" algn="l" rtl="0">
              <a:lnSpc>
                <a:spcPct val="90000"/>
              </a:lnSpc>
              <a:spcBef>
                <a:spcPts val="500"/>
              </a:spcBef>
              <a:spcAft>
                <a:spcPts val="0"/>
              </a:spcAft>
              <a:buClr>
                <a:schemeClr val="dk1"/>
              </a:buClr>
              <a:buSzPts val="2500"/>
              <a:buFont typeface="Garamond"/>
              <a:buAutoNum type="arabicPeriod"/>
            </a:pPr>
            <a:r>
              <a:rPr lang="en-US" sz="2500"/>
              <a:t>Describe the Circle process</a:t>
            </a:r>
            <a:endParaRPr sz="2900"/>
          </a:p>
          <a:p>
            <a:pPr marL="600075" lvl="1" indent="-488950" algn="l" rtl="0">
              <a:lnSpc>
                <a:spcPct val="90000"/>
              </a:lnSpc>
              <a:spcBef>
                <a:spcPts val="500"/>
              </a:spcBef>
              <a:spcAft>
                <a:spcPts val="0"/>
              </a:spcAft>
              <a:buClr>
                <a:schemeClr val="dk1"/>
              </a:buClr>
              <a:buSzPts val="2500"/>
              <a:buFont typeface="Garamond"/>
              <a:buAutoNum type="arabicPeriod"/>
            </a:pPr>
            <a:r>
              <a:rPr lang="en-US" sz="2500"/>
              <a:t>Identify Supporters &amp; Community</a:t>
            </a:r>
            <a:endParaRPr sz="2900"/>
          </a:p>
          <a:p>
            <a:pPr marL="600075" lvl="1" indent="-488950" algn="l" rtl="0">
              <a:lnSpc>
                <a:spcPct val="90000"/>
              </a:lnSpc>
              <a:spcBef>
                <a:spcPts val="500"/>
              </a:spcBef>
              <a:spcAft>
                <a:spcPts val="0"/>
              </a:spcAft>
              <a:buClr>
                <a:schemeClr val="dk1"/>
              </a:buClr>
              <a:buSzPts val="2500"/>
              <a:buFont typeface="Garamond"/>
              <a:buAutoNum type="arabicPeriod"/>
            </a:pPr>
            <a:r>
              <a:rPr lang="en-US" sz="2500"/>
              <a:t>Address questions and concerns</a:t>
            </a:r>
            <a:endParaRPr sz="2900"/>
          </a:p>
        </p:txBody>
      </p:sp>
      <p:sp>
        <p:nvSpPr>
          <p:cNvPr id="564" name="Google Shape;564;g2bd87a2eea4_0_150"/>
          <p:cNvSpPr txBox="1"/>
          <p:nvPr/>
        </p:nvSpPr>
        <p:spPr>
          <a:xfrm>
            <a:off x="885371" y="6328229"/>
            <a:ext cx="54288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Garamond"/>
                <a:ea typeface="Garamond"/>
                <a:cs typeface="Garamond"/>
                <a:sym typeface="Garamond"/>
              </a:rPr>
              <a:t>Source: Impact Justice, </a:t>
            </a:r>
            <a:r>
              <a:rPr lang="en-US" sz="1800" b="0" i="1" u="none" strike="noStrike" cap="none">
                <a:solidFill>
                  <a:schemeClr val="dk1"/>
                </a:solidFill>
                <a:latin typeface="Garamond"/>
                <a:ea typeface="Garamond"/>
                <a:cs typeface="Garamond"/>
                <a:sym typeface="Garamond"/>
              </a:rPr>
              <a:t>Harm Circles Participant Guide </a:t>
            </a:r>
            <a:r>
              <a:rPr lang="en-US" sz="1800" b="0" i="0" u="none" strike="noStrike" cap="none">
                <a:solidFill>
                  <a:schemeClr val="dk1"/>
                </a:solidFill>
                <a:latin typeface="Garamond"/>
                <a:ea typeface="Garamond"/>
                <a:cs typeface="Garamond"/>
                <a:sym typeface="Garamond"/>
              </a:rPr>
              <a:t>(2019)</a:t>
            </a:r>
            <a:endParaRPr sz="1400" b="0" i="0" u="none" strike="noStrike" cap="none">
              <a:solidFill>
                <a:srgbClr val="000000"/>
              </a:solidFill>
              <a:latin typeface="Arial"/>
              <a:ea typeface="Arial"/>
              <a:cs typeface="Arial"/>
              <a:sym typeface="Arial"/>
            </a:endParaRPr>
          </a:p>
        </p:txBody>
      </p:sp>
      <p:sp>
        <p:nvSpPr>
          <p:cNvPr id="2" name="Slide Number Placeholder 1">
            <a:extLst>
              <a:ext uri="{FF2B5EF4-FFF2-40B4-BE49-F238E27FC236}">
                <a16:creationId xmlns:a16="http://schemas.microsoft.com/office/drawing/2014/main" id="{D8C5D3A9-6F09-C516-A1E6-7342DE1B9FB2}"/>
              </a:ext>
            </a:extLst>
          </p:cNvPr>
          <p:cNvSpPr>
            <a:spLocks noGrp="1"/>
          </p:cNvSpPr>
          <p:nvPr>
            <p:ph type="sldNum" sz="quarter" idx="12"/>
          </p:nvPr>
        </p:nvSpPr>
        <p:spPr/>
        <p:txBody>
          <a:bodyPr/>
          <a:lstStyle/>
          <a:p>
            <a:fld id="{0BCE396B-49E4-4351-9D2C-F9AC65DFF791}" type="slidenum">
              <a:rPr lang="en-IN" smtClean="0"/>
              <a:t>42</a:t>
            </a:fld>
            <a:endParaRPr lang="en-IN"/>
          </a:p>
        </p:txBody>
      </p:sp>
      <p:sp>
        <p:nvSpPr>
          <p:cNvPr id="3" name="Footer Placeholder 2">
            <a:extLst>
              <a:ext uri="{FF2B5EF4-FFF2-40B4-BE49-F238E27FC236}">
                <a16:creationId xmlns:a16="http://schemas.microsoft.com/office/drawing/2014/main" id="{E1C766C6-2F9E-3FE4-709C-E41E4FD9310A}"/>
              </a:ext>
            </a:extLst>
          </p:cNvPr>
          <p:cNvSpPr>
            <a:spLocks noGrp="1"/>
          </p:cNvSpPr>
          <p:nvPr>
            <p:ph type="ftr" sz="quarter" idx="11"/>
          </p:nvPr>
        </p:nvSpPr>
        <p:spPr/>
        <p:txBody>
          <a:bodyPr/>
          <a:lstStyle/>
          <a:p>
            <a:r>
              <a:rPr lang="en-IN"/>
              <a:t>Enfold India May 2025</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630"/>
        <p:cNvGrpSpPr/>
        <p:nvPr/>
      </p:nvGrpSpPr>
      <p:grpSpPr>
        <a:xfrm>
          <a:off x="0" y="0"/>
          <a:ext cx="0" cy="0"/>
          <a:chOff x="0" y="0"/>
          <a:chExt cx="0" cy="0"/>
        </a:xfrm>
      </p:grpSpPr>
      <p:sp>
        <p:nvSpPr>
          <p:cNvPr id="631" name="Google Shape;631;g2bd87a2eea4_0_193"/>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Garamond"/>
              <a:buNone/>
            </a:pPr>
            <a:r>
              <a:rPr lang="en-US" b="1" dirty="0"/>
              <a:t>Questions in a RJ Harm Circle	</a:t>
            </a:r>
            <a:endParaRPr dirty="0"/>
          </a:p>
        </p:txBody>
      </p:sp>
      <p:sp>
        <p:nvSpPr>
          <p:cNvPr id="632" name="Google Shape;632;g2bd87a2eea4_0_193"/>
          <p:cNvSpPr txBox="1">
            <a:spLocks noGrp="1"/>
          </p:cNvSpPr>
          <p:nvPr>
            <p:ph type="body" idx="1"/>
          </p:nvPr>
        </p:nvSpPr>
        <p:spPr>
          <a:xfrm>
            <a:off x="423746" y="1825625"/>
            <a:ext cx="11463454" cy="4351200"/>
          </a:xfrm>
          <a:prstGeom prst="rect">
            <a:avLst/>
          </a:prstGeom>
          <a:noFill/>
          <a:ln>
            <a:noFill/>
          </a:ln>
        </p:spPr>
        <p:txBody>
          <a:bodyPr spcFirstLastPara="1" wrap="square" lIns="91425" tIns="45700" rIns="91425" bIns="45700" anchor="t" anchorCtr="0">
            <a:normAutofit fontScale="92500"/>
          </a:bodyPr>
          <a:lstStyle/>
          <a:p>
            <a:pPr marL="228600" lvl="0" indent="-228600" algn="l" rtl="0">
              <a:lnSpc>
                <a:spcPct val="90000"/>
              </a:lnSpc>
              <a:spcBef>
                <a:spcPts val="0"/>
              </a:spcBef>
              <a:spcAft>
                <a:spcPts val="0"/>
              </a:spcAft>
              <a:buClr>
                <a:schemeClr val="dk1"/>
              </a:buClr>
              <a:buSzPct val="100000"/>
              <a:buChar char="•"/>
            </a:pPr>
            <a:r>
              <a:rPr lang="en-US" dirty="0"/>
              <a:t>What happened? </a:t>
            </a:r>
            <a:endParaRPr dirty="0"/>
          </a:p>
          <a:p>
            <a:pPr marL="228600" lvl="0" indent="-228600" algn="l" rtl="0">
              <a:lnSpc>
                <a:spcPct val="90000"/>
              </a:lnSpc>
              <a:spcBef>
                <a:spcPts val="1000"/>
              </a:spcBef>
              <a:spcAft>
                <a:spcPts val="0"/>
              </a:spcAft>
              <a:buClr>
                <a:schemeClr val="dk1"/>
              </a:buClr>
              <a:buSzPct val="100000"/>
              <a:buChar char="•"/>
            </a:pPr>
            <a:r>
              <a:rPr lang="en-US" dirty="0"/>
              <a:t>What has been the impact on you?</a:t>
            </a:r>
            <a:endParaRPr dirty="0"/>
          </a:p>
          <a:p>
            <a:pPr marL="228600" lvl="0" indent="-228600" algn="l" rtl="0">
              <a:lnSpc>
                <a:spcPct val="90000"/>
              </a:lnSpc>
              <a:spcBef>
                <a:spcPts val="1000"/>
              </a:spcBef>
              <a:spcAft>
                <a:spcPts val="0"/>
              </a:spcAft>
              <a:buClr>
                <a:schemeClr val="dk1"/>
              </a:buClr>
              <a:buSzPct val="100000"/>
              <a:buChar char="•"/>
            </a:pPr>
            <a:r>
              <a:rPr lang="en-US" dirty="0"/>
              <a:t>Who else has been impacted?</a:t>
            </a:r>
            <a:endParaRPr dirty="0"/>
          </a:p>
          <a:p>
            <a:pPr marL="228600" lvl="0" indent="-228600" algn="l" rtl="0">
              <a:lnSpc>
                <a:spcPct val="90000"/>
              </a:lnSpc>
              <a:spcBef>
                <a:spcPts val="1000"/>
              </a:spcBef>
              <a:spcAft>
                <a:spcPts val="0"/>
              </a:spcAft>
              <a:buClr>
                <a:schemeClr val="dk1"/>
              </a:buClr>
              <a:buSzPct val="100000"/>
              <a:buChar char="•"/>
            </a:pPr>
            <a:r>
              <a:rPr lang="en-US" dirty="0"/>
              <a:t>What was hard about this for you?</a:t>
            </a:r>
            <a:endParaRPr dirty="0"/>
          </a:p>
          <a:p>
            <a:pPr marL="228600" lvl="0" indent="-228600" algn="l" rtl="0">
              <a:lnSpc>
                <a:spcPct val="90000"/>
              </a:lnSpc>
              <a:spcBef>
                <a:spcPts val="1000"/>
              </a:spcBef>
              <a:spcAft>
                <a:spcPts val="0"/>
              </a:spcAft>
              <a:buClr>
                <a:schemeClr val="dk1"/>
              </a:buClr>
              <a:buSzPct val="100000"/>
              <a:buChar char="•"/>
            </a:pPr>
            <a:r>
              <a:rPr lang="en-US" dirty="0"/>
              <a:t>What were you thinking then and what are you thinking now?</a:t>
            </a:r>
            <a:endParaRPr dirty="0"/>
          </a:p>
          <a:p>
            <a:pPr marL="228600" lvl="0" indent="-228600" algn="l" rtl="0">
              <a:lnSpc>
                <a:spcPct val="90000"/>
              </a:lnSpc>
              <a:spcBef>
                <a:spcPts val="1000"/>
              </a:spcBef>
              <a:spcAft>
                <a:spcPts val="0"/>
              </a:spcAft>
              <a:buClr>
                <a:schemeClr val="dk1"/>
              </a:buClr>
              <a:buSzPct val="100000"/>
              <a:buChar char="•"/>
            </a:pPr>
            <a:r>
              <a:rPr lang="en-US" dirty="0"/>
              <a:t>What is unspoken in the Circle?</a:t>
            </a:r>
            <a:endParaRPr dirty="0"/>
          </a:p>
          <a:p>
            <a:pPr marL="228600" lvl="0" indent="-228600" algn="l" rtl="0">
              <a:lnSpc>
                <a:spcPct val="90000"/>
              </a:lnSpc>
              <a:spcBef>
                <a:spcPts val="1000"/>
              </a:spcBef>
              <a:spcAft>
                <a:spcPts val="0"/>
              </a:spcAft>
              <a:buClr>
                <a:schemeClr val="dk1"/>
              </a:buClr>
              <a:buSzPct val="100000"/>
              <a:buChar char="•"/>
            </a:pPr>
            <a:r>
              <a:rPr lang="en-US" dirty="0"/>
              <a:t>What is needed to be able to move forward in a good way? OR What needs to be done to make things as right as possible?</a:t>
            </a:r>
            <a:endParaRPr dirty="0"/>
          </a:p>
          <a:p>
            <a:pPr marL="228600" lvl="0" indent="-228600" algn="l" rtl="0">
              <a:lnSpc>
                <a:spcPct val="90000"/>
              </a:lnSpc>
              <a:spcBef>
                <a:spcPts val="1000"/>
              </a:spcBef>
              <a:spcAft>
                <a:spcPts val="0"/>
              </a:spcAft>
              <a:buClr>
                <a:schemeClr val="dk1"/>
              </a:buClr>
              <a:buSzPct val="100000"/>
              <a:buChar char="•"/>
            </a:pPr>
            <a:r>
              <a:rPr lang="en-US" dirty="0"/>
              <a:t>What change would you like to see and what can be done to support that change?</a:t>
            </a:r>
            <a:endParaRPr dirty="0"/>
          </a:p>
          <a:p>
            <a:pPr marL="228600" lvl="0" indent="-64135" algn="l" rtl="0">
              <a:lnSpc>
                <a:spcPct val="90000"/>
              </a:lnSpc>
              <a:spcBef>
                <a:spcPts val="1000"/>
              </a:spcBef>
              <a:spcAft>
                <a:spcPts val="0"/>
              </a:spcAft>
              <a:buClr>
                <a:schemeClr val="dk1"/>
              </a:buClr>
              <a:buSzPct val="100000"/>
              <a:buNone/>
            </a:pPr>
            <a:endParaRPr dirty="0"/>
          </a:p>
        </p:txBody>
      </p:sp>
      <p:sp>
        <p:nvSpPr>
          <p:cNvPr id="2" name="Slide Number Placeholder 1">
            <a:extLst>
              <a:ext uri="{FF2B5EF4-FFF2-40B4-BE49-F238E27FC236}">
                <a16:creationId xmlns:a16="http://schemas.microsoft.com/office/drawing/2014/main" id="{5D37A7DC-6001-D05B-E576-E946718D3368}"/>
              </a:ext>
            </a:extLst>
          </p:cNvPr>
          <p:cNvSpPr>
            <a:spLocks noGrp="1"/>
          </p:cNvSpPr>
          <p:nvPr>
            <p:ph type="sldNum" sz="quarter" idx="12"/>
          </p:nvPr>
        </p:nvSpPr>
        <p:spPr/>
        <p:txBody>
          <a:bodyPr/>
          <a:lstStyle/>
          <a:p>
            <a:fld id="{0BCE396B-49E4-4351-9D2C-F9AC65DFF791}" type="slidenum">
              <a:rPr lang="en-IN" smtClean="0"/>
              <a:t>43</a:t>
            </a:fld>
            <a:endParaRPr lang="en-IN"/>
          </a:p>
        </p:txBody>
      </p:sp>
      <p:sp>
        <p:nvSpPr>
          <p:cNvPr id="3" name="Footer Placeholder 2">
            <a:extLst>
              <a:ext uri="{FF2B5EF4-FFF2-40B4-BE49-F238E27FC236}">
                <a16:creationId xmlns:a16="http://schemas.microsoft.com/office/drawing/2014/main" id="{759C8DB5-F4D4-E2D8-17F1-00936E70E0C3}"/>
              </a:ext>
            </a:extLst>
          </p:cNvPr>
          <p:cNvSpPr>
            <a:spLocks noGrp="1"/>
          </p:cNvSpPr>
          <p:nvPr>
            <p:ph type="ftr" sz="quarter" idx="11"/>
          </p:nvPr>
        </p:nvSpPr>
        <p:spPr/>
        <p:txBody>
          <a:bodyPr/>
          <a:lstStyle/>
          <a:p>
            <a:r>
              <a:rPr lang="en-IN"/>
              <a:t>Enfold India May 2025</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pic>
        <p:nvPicPr>
          <p:cNvPr id="225" name="Google Shape;225;g2bc63f199e0_0_40"/>
          <p:cNvPicPr preferRelativeResize="0"/>
          <p:nvPr/>
        </p:nvPicPr>
        <p:blipFill>
          <a:blip r:embed="rId3">
            <a:alphaModFix/>
          </a:blip>
          <a:stretch>
            <a:fillRect/>
          </a:stretch>
        </p:blipFill>
        <p:spPr>
          <a:xfrm>
            <a:off x="698643" y="111303"/>
            <a:ext cx="9544692" cy="6465799"/>
          </a:xfrm>
          <a:prstGeom prst="rect">
            <a:avLst/>
          </a:prstGeom>
          <a:noFill/>
          <a:ln>
            <a:noFill/>
          </a:ln>
        </p:spPr>
      </p:pic>
      <p:sp>
        <p:nvSpPr>
          <p:cNvPr id="226" name="Google Shape;226;g2bc63f199e0_0_40"/>
          <p:cNvSpPr txBox="1"/>
          <p:nvPr/>
        </p:nvSpPr>
        <p:spPr>
          <a:xfrm>
            <a:off x="9360350" y="6029067"/>
            <a:ext cx="2831650" cy="1838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000" dirty="0">
                <a:solidFill>
                  <a:schemeClr val="dk1"/>
                </a:solidFill>
                <a:latin typeface="Garamond"/>
                <a:ea typeface="Garamond"/>
                <a:cs typeface="Garamond"/>
                <a:sym typeface="Garamond"/>
              </a:rPr>
              <a:t>Zehr &amp; Gohar, </a:t>
            </a:r>
            <a:r>
              <a:rPr lang="en-US" sz="2000" i="1" dirty="0">
                <a:solidFill>
                  <a:schemeClr val="dk1"/>
                </a:solidFill>
                <a:latin typeface="Garamond"/>
                <a:ea typeface="Garamond"/>
                <a:cs typeface="Garamond"/>
                <a:sym typeface="Garamond"/>
              </a:rPr>
              <a:t>Little Book of Restorative Justice</a:t>
            </a:r>
            <a:r>
              <a:rPr lang="en-US" sz="2000" dirty="0">
                <a:solidFill>
                  <a:schemeClr val="dk1"/>
                </a:solidFill>
                <a:latin typeface="Garamond"/>
                <a:ea typeface="Garamond"/>
                <a:cs typeface="Garamond"/>
                <a:sym typeface="Garamond"/>
              </a:rPr>
              <a:t>, p.8</a:t>
            </a:r>
            <a:endParaRPr sz="2000" dirty="0">
              <a:solidFill>
                <a:schemeClr val="dk1"/>
              </a:solidFill>
              <a:latin typeface="Garamond"/>
              <a:ea typeface="Garamond"/>
              <a:cs typeface="Garamond"/>
              <a:sym typeface="Garamond"/>
            </a:endParaRPr>
          </a:p>
        </p:txBody>
      </p:sp>
      <p:sp>
        <p:nvSpPr>
          <p:cNvPr id="2" name="Slide Number Placeholder 1">
            <a:extLst>
              <a:ext uri="{FF2B5EF4-FFF2-40B4-BE49-F238E27FC236}">
                <a16:creationId xmlns:a16="http://schemas.microsoft.com/office/drawing/2014/main" id="{C618FDF0-5BEA-E5EB-90DA-7B879699F231}"/>
              </a:ext>
            </a:extLst>
          </p:cNvPr>
          <p:cNvSpPr>
            <a:spLocks noGrp="1"/>
          </p:cNvSpPr>
          <p:nvPr>
            <p:ph type="sldNum" sz="quarter" idx="12"/>
          </p:nvPr>
        </p:nvSpPr>
        <p:spPr/>
        <p:txBody>
          <a:bodyPr/>
          <a:lstStyle/>
          <a:p>
            <a:fld id="{0BCE396B-49E4-4351-9D2C-F9AC65DFF791}" type="slidenum">
              <a:rPr lang="en-IN" smtClean="0"/>
              <a:t>44</a:t>
            </a:fld>
            <a:endParaRPr lang="en-IN"/>
          </a:p>
        </p:txBody>
      </p:sp>
      <p:sp>
        <p:nvSpPr>
          <p:cNvPr id="3" name="Footer Placeholder 2">
            <a:extLst>
              <a:ext uri="{FF2B5EF4-FFF2-40B4-BE49-F238E27FC236}">
                <a16:creationId xmlns:a16="http://schemas.microsoft.com/office/drawing/2014/main" id="{D0254117-A52A-88AD-8CFC-93DAB07720A0}"/>
              </a:ext>
            </a:extLst>
          </p:cNvPr>
          <p:cNvSpPr>
            <a:spLocks noGrp="1"/>
          </p:cNvSpPr>
          <p:nvPr>
            <p:ph type="ftr" sz="quarter" idx="11"/>
          </p:nvPr>
        </p:nvSpPr>
        <p:spPr/>
        <p:txBody>
          <a:bodyPr/>
          <a:lstStyle/>
          <a:p>
            <a:r>
              <a:rPr lang="en-IN"/>
              <a:t>Enfold India May 2025</a:t>
            </a:r>
          </a:p>
        </p:txBody>
      </p:sp>
    </p:spTree>
    <p:extLst>
      <p:ext uri="{BB962C8B-B14F-4D97-AF65-F5344CB8AC3E}">
        <p14:creationId xmlns:p14="http://schemas.microsoft.com/office/powerpoint/2010/main" val="199041207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2" name="Google Shape;232;g2bc63f199e0_0_46"/>
          <p:cNvSpPr txBox="1">
            <a:spLocks noGrp="1"/>
          </p:cNvSpPr>
          <p:nvPr>
            <p:ph type="title"/>
          </p:nvPr>
        </p:nvSpPr>
        <p:spPr>
          <a:xfrm>
            <a:off x="303725" y="365125"/>
            <a:ext cx="11050200" cy="13257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en-US" sz="3800" b="1" dirty="0"/>
              <a:t>Archbishop Desmond Tutu </a:t>
            </a:r>
            <a:br>
              <a:rPr lang="en-US" sz="3800" b="1" dirty="0"/>
            </a:br>
            <a:r>
              <a:rPr lang="en-US" sz="3800" b="1" i="1" dirty="0"/>
              <a:t>No Future without Forgiveness</a:t>
            </a:r>
            <a:r>
              <a:rPr lang="en-US" sz="3800" b="1" dirty="0"/>
              <a:t> (2000)</a:t>
            </a:r>
            <a:endParaRPr sz="3800" b="1" dirty="0"/>
          </a:p>
        </p:txBody>
      </p:sp>
      <p:sp>
        <p:nvSpPr>
          <p:cNvPr id="233" name="Google Shape;233;g2bc63f199e0_0_46"/>
          <p:cNvSpPr txBox="1">
            <a:spLocks noGrp="1"/>
          </p:cNvSpPr>
          <p:nvPr>
            <p:ph type="body" idx="1"/>
          </p:nvPr>
        </p:nvSpPr>
        <p:spPr>
          <a:xfrm>
            <a:off x="838200" y="1825625"/>
            <a:ext cx="10515600" cy="4351200"/>
          </a:xfrm>
          <a:prstGeom prst="rect">
            <a:avLst/>
          </a:prstGeom>
        </p:spPr>
        <p:txBody>
          <a:bodyPr spcFirstLastPara="1" wrap="square" lIns="91425" tIns="45700" rIns="91425" bIns="45700" anchor="t" anchorCtr="0">
            <a:normAutofit/>
          </a:bodyPr>
          <a:lstStyle/>
          <a:p>
            <a:pPr marL="0" lvl="0" indent="0" algn="just" rtl="0">
              <a:spcBef>
                <a:spcPts val="1000"/>
              </a:spcBef>
              <a:spcAft>
                <a:spcPts val="0"/>
              </a:spcAft>
              <a:buNone/>
            </a:pPr>
            <a:r>
              <a:rPr lang="en-US" sz="2400" dirty="0">
                <a:solidFill>
                  <a:srgbClr val="3A3A3A"/>
                </a:solidFill>
                <a:highlight>
                  <a:srgbClr val="FFFFFF"/>
                </a:highlight>
                <a:latin typeface="Georgia"/>
                <a:ea typeface="Georgia"/>
                <a:cs typeface="Georgia"/>
                <a:sym typeface="Georgia"/>
              </a:rPr>
              <a:t>"</a:t>
            </a:r>
            <a:r>
              <a:rPr lang="en-US" sz="2400" b="1" dirty="0">
                <a:solidFill>
                  <a:srgbClr val="3A3A3A"/>
                </a:solidFill>
                <a:highlight>
                  <a:srgbClr val="FFFFFF"/>
                </a:highlight>
                <a:latin typeface="Georgia"/>
                <a:ea typeface="Georgia"/>
                <a:cs typeface="Georgia"/>
                <a:sym typeface="Georgia"/>
              </a:rPr>
              <a:t>In forgiving, people are not being asked to forget</a:t>
            </a:r>
            <a:r>
              <a:rPr lang="en-US" sz="2400" dirty="0">
                <a:solidFill>
                  <a:srgbClr val="3A3A3A"/>
                </a:solidFill>
                <a:highlight>
                  <a:srgbClr val="FFFFFF"/>
                </a:highlight>
                <a:latin typeface="Georgia"/>
                <a:ea typeface="Georgia"/>
                <a:cs typeface="Georgia"/>
                <a:sym typeface="Georgia"/>
              </a:rPr>
              <a:t>. On the contrary, it is important to remember, so that we should not let such atrocities happen again. </a:t>
            </a:r>
            <a:r>
              <a:rPr lang="en-US" sz="2400" dirty="0">
                <a:solidFill>
                  <a:srgbClr val="3A3A3A"/>
                </a:solidFill>
                <a:latin typeface="Georgia"/>
                <a:ea typeface="Georgia"/>
                <a:cs typeface="Georgia"/>
                <a:sym typeface="Georgia"/>
              </a:rPr>
              <a:t>Forgiveness does not mean condoning what has been done. It means taking what happened seriously and not minimizing it; drawing out the sting in the memory that threatens to poison our entire existence. It involves trying to understand the perpetrators and so have empathy, to try to stand in their shoes and appreciate the sort of pressures and influences that might have conditioned them.”</a:t>
            </a:r>
            <a:endParaRPr sz="4000" dirty="0"/>
          </a:p>
        </p:txBody>
      </p:sp>
      <p:pic>
        <p:nvPicPr>
          <p:cNvPr id="2" name="Picture 1">
            <a:extLst>
              <a:ext uri="{FF2B5EF4-FFF2-40B4-BE49-F238E27FC236}">
                <a16:creationId xmlns:a16="http://schemas.microsoft.com/office/drawing/2014/main" id="{C7AE6894-6BDB-2385-1394-AEAAE13B4B24}"/>
              </a:ext>
            </a:extLst>
          </p:cNvPr>
          <p:cNvPicPr>
            <a:picLocks noChangeAspect="1"/>
          </p:cNvPicPr>
          <p:nvPr/>
        </p:nvPicPr>
        <p:blipFill>
          <a:blip r:embed="rId3"/>
          <a:stretch>
            <a:fillRect/>
          </a:stretch>
        </p:blipFill>
        <p:spPr>
          <a:xfrm>
            <a:off x="7955890" y="4407614"/>
            <a:ext cx="3282059" cy="2184061"/>
          </a:xfrm>
          <a:prstGeom prst="rect">
            <a:avLst/>
          </a:prstGeom>
        </p:spPr>
      </p:pic>
      <p:sp>
        <p:nvSpPr>
          <p:cNvPr id="3" name="Slide Number Placeholder 2">
            <a:extLst>
              <a:ext uri="{FF2B5EF4-FFF2-40B4-BE49-F238E27FC236}">
                <a16:creationId xmlns:a16="http://schemas.microsoft.com/office/drawing/2014/main" id="{7338B75A-BEEC-49E4-F4A7-57B6331BB74A}"/>
              </a:ext>
            </a:extLst>
          </p:cNvPr>
          <p:cNvSpPr>
            <a:spLocks noGrp="1"/>
          </p:cNvSpPr>
          <p:nvPr>
            <p:ph type="sldNum" sz="quarter" idx="12"/>
          </p:nvPr>
        </p:nvSpPr>
        <p:spPr/>
        <p:txBody>
          <a:bodyPr/>
          <a:lstStyle/>
          <a:p>
            <a:fld id="{0BCE396B-49E4-4351-9D2C-F9AC65DFF791}" type="slidenum">
              <a:rPr lang="en-IN" smtClean="0"/>
              <a:t>45</a:t>
            </a:fld>
            <a:endParaRPr lang="en-IN"/>
          </a:p>
        </p:txBody>
      </p:sp>
      <p:sp>
        <p:nvSpPr>
          <p:cNvPr id="4" name="Footer Placeholder 3">
            <a:extLst>
              <a:ext uri="{FF2B5EF4-FFF2-40B4-BE49-F238E27FC236}">
                <a16:creationId xmlns:a16="http://schemas.microsoft.com/office/drawing/2014/main" id="{F9259D76-EAD9-85C8-0FEA-2B569224527F}"/>
              </a:ext>
            </a:extLst>
          </p:cNvPr>
          <p:cNvSpPr>
            <a:spLocks noGrp="1"/>
          </p:cNvSpPr>
          <p:nvPr>
            <p:ph type="ftr" sz="quarter" idx="11"/>
          </p:nvPr>
        </p:nvSpPr>
        <p:spPr/>
        <p:txBody>
          <a:bodyPr/>
          <a:lstStyle/>
          <a:p>
            <a:r>
              <a:rPr lang="en-IN"/>
              <a:t>Enfold India May 2025</a:t>
            </a:r>
          </a:p>
        </p:txBody>
      </p:sp>
    </p:spTree>
    <p:extLst>
      <p:ext uri="{BB962C8B-B14F-4D97-AF65-F5344CB8AC3E}">
        <p14:creationId xmlns:p14="http://schemas.microsoft.com/office/powerpoint/2010/main" val="66032714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Shape 237"/>
        <p:cNvGrpSpPr/>
        <p:nvPr/>
      </p:nvGrpSpPr>
      <p:grpSpPr>
        <a:xfrm>
          <a:off x="0" y="0"/>
          <a:ext cx="0" cy="0"/>
          <a:chOff x="0" y="0"/>
          <a:chExt cx="0" cy="0"/>
        </a:xfrm>
      </p:grpSpPr>
      <p:sp>
        <p:nvSpPr>
          <p:cNvPr id="238" name="Google Shape;238;g2bc63f199e0_0_52"/>
          <p:cNvSpPr txBox="1">
            <a:spLocks noGrp="1"/>
          </p:cNvSpPr>
          <p:nvPr>
            <p:ph type="title"/>
          </p:nvPr>
        </p:nvSpPr>
        <p:spPr>
          <a:xfrm>
            <a:off x="4965425" y="239801"/>
            <a:ext cx="6989100" cy="11031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dk1"/>
              </a:buClr>
              <a:buSzPts val="3600"/>
              <a:buFont typeface="Garamond"/>
              <a:buNone/>
            </a:pPr>
            <a:r>
              <a:rPr lang="en-US" sz="3600" b="1"/>
              <a:t>What does forgiveness look like?</a:t>
            </a:r>
            <a:endParaRPr sz="3600"/>
          </a:p>
        </p:txBody>
      </p:sp>
      <p:sp>
        <p:nvSpPr>
          <p:cNvPr id="239" name="Google Shape;239;g2bc63f199e0_0_52"/>
          <p:cNvSpPr txBox="1">
            <a:spLocks noGrp="1"/>
          </p:cNvSpPr>
          <p:nvPr>
            <p:ph type="body" idx="1"/>
          </p:nvPr>
        </p:nvSpPr>
        <p:spPr>
          <a:xfrm>
            <a:off x="4853233" y="2115117"/>
            <a:ext cx="7101291" cy="425299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1900"/>
              <a:buNone/>
            </a:pPr>
            <a:r>
              <a:rPr lang="en-US" sz="2400" dirty="0"/>
              <a:t>“This study and previous psychological work clearly sees </a:t>
            </a:r>
            <a:r>
              <a:rPr lang="en-US" sz="2400" b="1" dirty="0"/>
              <a:t>reduction of revenge feelings, closure and greater feelings of safety as strongly associated with, or even making up forgiveness.</a:t>
            </a:r>
            <a:r>
              <a:rPr lang="en-US" sz="2400" dirty="0"/>
              <a:t> If we were to take this position, </a:t>
            </a:r>
            <a:r>
              <a:rPr lang="en-US" sz="2400" b="1" dirty="0"/>
              <a:t>then restorative justice, because it can encourage these aspects, also produces forgiveness</a:t>
            </a:r>
            <a:r>
              <a:rPr lang="en-US" sz="2400" dirty="0"/>
              <a:t>. Yet, </a:t>
            </a:r>
            <a:r>
              <a:rPr lang="en-US" sz="2400" b="1" dirty="0"/>
              <a:t>victims in our evaluation only very rarely used the word ‘forgive’ and sometimes specifically rebutted ‘forgive’ though they would accept ‘closure’, ‘moving on’, and ‘helped me’.” </a:t>
            </a:r>
            <a:endParaRPr sz="2400" b="1" dirty="0"/>
          </a:p>
          <a:p>
            <a:pPr marL="0" lvl="0" indent="0" algn="r" rtl="0">
              <a:lnSpc>
                <a:spcPct val="90000"/>
              </a:lnSpc>
              <a:spcBef>
                <a:spcPts val="1000"/>
              </a:spcBef>
              <a:spcAft>
                <a:spcPts val="0"/>
              </a:spcAft>
              <a:buClr>
                <a:schemeClr val="dk1"/>
              </a:buClr>
              <a:buSzPts val="1600"/>
              <a:buNone/>
            </a:pPr>
            <a:r>
              <a:rPr lang="en-US" sz="1600" dirty="0"/>
              <a:t>Joanna Shapland, “Forgiveness and Restorative Justice: Is it Necessary? Is it Helpful?”, </a:t>
            </a:r>
            <a:r>
              <a:rPr lang="en-US" sz="1600" i="1" dirty="0"/>
              <a:t>Oxford Journal of Law and Religion</a:t>
            </a:r>
            <a:r>
              <a:rPr lang="en-US" sz="1600" dirty="0"/>
              <a:t>, Volume 5, Issue 1, February 2016, Pages 94–112, </a:t>
            </a:r>
            <a:r>
              <a:rPr lang="en-US" sz="1600" u="sng" dirty="0">
                <a:solidFill>
                  <a:schemeClr val="hlink"/>
                </a:solidFill>
                <a:hlinkClick r:id="rId3"/>
              </a:rPr>
              <a:t>https://academic.oup.com/ojlr/article/5/1/94/1752338</a:t>
            </a:r>
            <a:r>
              <a:rPr lang="en-US" sz="1600" dirty="0"/>
              <a:t>   </a:t>
            </a:r>
            <a:endParaRPr dirty="0"/>
          </a:p>
          <a:p>
            <a:pPr marL="228600" lvl="0" indent="-107950" algn="l" rtl="0">
              <a:lnSpc>
                <a:spcPct val="90000"/>
              </a:lnSpc>
              <a:spcBef>
                <a:spcPts val="1000"/>
              </a:spcBef>
              <a:spcAft>
                <a:spcPts val="0"/>
              </a:spcAft>
              <a:buClr>
                <a:schemeClr val="dk1"/>
              </a:buClr>
              <a:buSzPts val="1900"/>
              <a:buNone/>
            </a:pPr>
            <a:endParaRPr sz="1900" dirty="0"/>
          </a:p>
        </p:txBody>
      </p:sp>
      <p:pic>
        <p:nvPicPr>
          <p:cNvPr id="240" name="Google Shape;240;g2bc63f199e0_0_52" descr="Colourful confetti on pink background"/>
          <p:cNvPicPr preferRelativeResize="0"/>
          <p:nvPr/>
        </p:nvPicPr>
        <p:blipFill rotWithShape="1">
          <a:blip r:embed="rId4">
            <a:alphaModFix/>
          </a:blip>
          <a:srcRect l="22957" r="31922"/>
          <a:stretch/>
        </p:blipFill>
        <p:spPr>
          <a:xfrm>
            <a:off x="20" y="10"/>
            <a:ext cx="4635569" cy="6857989"/>
          </a:xfrm>
          <a:prstGeom prst="rect">
            <a:avLst/>
          </a:prstGeom>
          <a:noFill/>
          <a:ln>
            <a:noFill/>
          </a:ln>
        </p:spPr>
      </p:pic>
      <p:cxnSp>
        <p:nvCxnSpPr>
          <p:cNvPr id="241" name="Google Shape;241;g2bc63f199e0_0_52"/>
          <p:cNvCxnSpPr/>
          <p:nvPr/>
        </p:nvCxnSpPr>
        <p:spPr>
          <a:xfrm>
            <a:off x="5080934" y="2115117"/>
            <a:ext cx="6309300" cy="0"/>
          </a:xfrm>
          <a:prstGeom prst="straightConnector1">
            <a:avLst/>
          </a:prstGeom>
          <a:noFill/>
          <a:ln w="19050" cap="flat" cmpd="sng">
            <a:solidFill>
              <a:srgbClr val="F8A192"/>
            </a:solidFill>
            <a:prstDash val="solid"/>
            <a:miter lim="800000"/>
            <a:headEnd type="none" w="sm" len="sm"/>
            <a:tailEnd type="none" w="sm" len="sm"/>
          </a:ln>
        </p:spPr>
      </p:cxnSp>
      <p:sp>
        <p:nvSpPr>
          <p:cNvPr id="2" name="Slide Number Placeholder 1">
            <a:extLst>
              <a:ext uri="{FF2B5EF4-FFF2-40B4-BE49-F238E27FC236}">
                <a16:creationId xmlns:a16="http://schemas.microsoft.com/office/drawing/2014/main" id="{5E7BCCD9-B6C3-3E5F-A33C-236C3563F4A5}"/>
              </a:ext>
            </a:extLst>
          </p:cNvPr>
          <p:cNvSpPr>
            <a:spLocks noGrp="1"/>
          </p:cNvSpPr>
          <p:nvPr>
            <p:ph type="sldNum" sz="quarter" idx="12"/>
          </p:nvPr>
        </p:nvSpPr>
        <p:spPr/>
        <p:txBody>
          <a:bodyPr/>
          <a:lstStyle/>
          <a:p>
            <a:fld id="{0BCE396B-49E4-4351-9D2C-F9AC65DFF791}" type="slidenum">
              <a:rPr lang="en-IN" smtClean="0"/>
              <a:t>46</a:t>
            </a:fld>
            <a:endParaRPr lang="en-IN"/>
          </a:p>
        </p:txBody>
      </p:sp>
      <p:sp>
        <p:nvSpPr>
          <p:cNvPr id="3" name="Footer Placeholder 2">
            <a:extLst>
              <a:ext uri="{FF2B5EF4-FFF2-40B4-BE49-F238E27FC236}">
                <a16:creationId xmlns:a16="http://schemas.microsoft.com/office/drawing/2014/main" id="{3AE473AB-0393-5AE7-B500-91E8BBB2FB4F}"/>
              </a:ext>
            </a:extLst>
          </p:cNvPr>
          <p:cNvSpPr>
            <a:spLocks noGrp="1"/>
          </p:cNvSpPr>
          <p:nvPr>
            <p:ph type="ftr" sz="quarter" idx="11"/>
          </p:nvPr>
        </p:nvSpPr>
        <p:spPr/>
        <p:txBody>
          <a:bodyPr/>
          <a:lstStyle/>
          <a:p>
            <a:r>
              <a:rPr lang="en-IN"/>
              <a:t>Enfold India May 2025</a:t>
            </a:r>
          </a:p>
        </p:txBody>
      </p:sp>
    </p:spTree>
    <p:extLst>
      <p:ext uri="{BB962C8B-B14F-4D97-AF65-F5344CB8AC3E}">
        <p14:creationId xmlns:p14="http://schemas.microsoft.com/office/powerpoint/2010/main" val="86750637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700"/>
        <p:cNvGrpSpPr/>
        <p:nvPr/>
      </p:nvGrpSpPr>
      <p:grpSpPr>
        <a:xfrm>
          <a:off x="0" y="0"/>
          <a:ext cx="0" cy="0"/>
          <a:chOff x="0" y="0"/>
          <a:chExt cx="0" cy="0"/>
        </a:xfrm>
      </p:grpSpPr>
      <p:sp>
        <p:nvSpPr>
          <p:cNvPr id="701" name="Google Shape;701;g2c5c7af51aa_0_8"/>
          <p:cNvSpPr txBox="1">
            <a:spLocks noGrp="1"/>
          </p:cNvSpPr>
          <p:nvPr>
            <p:ph type="title"/>
          </p:nvPr>
        </p:nvSpPr>
        <p:spPr>
          <a:xfrm>
            <a:off x="4965425" y="629275"/>
            <a:ext cx="7340100" cy="468600"/>
          </a:xfrm>
          <a:prstGeom prst="rect">
            <a:avLst/>
          </a:prstGeom>
          <a:noFill/>
          <a:ln>
            <a:noFill/>
          </a:ln>
        </p:spPr>
        <p:txBody>
          <a:bodyPr spcFirstLastPara="1" wrap="square" lIns="91425" tIns="45700" rIns="91425" bIns="45700" anchor="b" anchorCtr="0">
            <a:normAutofit fontScale="90000"/>
          </a:bodyPr>
          <a:lstStyle/>
          <a:p>
            <a:pPr marL="0" lvl="0" indent="0" algn="l" rtl="0">
              <a:lnSpc>
                <a:spcPct val="90000"/>
              </a:lnSpc>
              <a:spcBef>
                <a:spcPts val="0"/>
              </a:spcBef>
              <a:spcAft>
                <a:spcPts val="0"/>
              </a:spcAft>
              <a:buClr>
                <a:schemeClr val="dk1"/>
              </a:buClr>
              <a:buSzPct val="100000"/>
              <a:buFont typeface="Arial"/>
              <a:buNone/>
            </a:pPr>
            <a:r>
              <a:rPr lang="en-US" sz="4100" b="1"/>
              <a:t>Mediation &amp; Restorative Circles</a:t>
            </a:r>
            <a:endParaRPr/>
          </a:p>
        </p:txBody>
      </p:sp>
      <p:sp>
        <p:nvSpPr>
          <p:cNvPr id="702" name="Google Shape;702;g2c5c7af51aa_0_8"/>
          <p:cNvSpPr txBox="1">
            <a:spLocks noGrp="1"/>
          </p:cNvSpPr>
          <p:nvPr>
            <p:ph type="body" idx="1"/>
          </p:nvPr>
        </p:nvSpPr>
        <p:spPr>
          <a:xfrm>
            <a:off x="4797287" y="1276918"/>
            <a:ext cx="7177038" cy="47430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1800"/>
              <a:buNone/>
            </a:pPr>
            <a:r>
              <a:rPr lang="en-US" sz="2400" b="1" dirty="0"/>
              <a:t>”The main difference between circles, mediation and conferencing lie in the following features of circles:</a:t>
            </a:r>
            <a:endParaRPr sz="2400" b="1" dirty="0"/>
          </a:p>
          <a:p>
            <a:pPr marL="228600" lvl="0" indent="-247650" algn="l" rtl="0">
              <a:lnSpc>
                <a:spcPct val="90000"/>
              </a:lnSpc>
              <a:spcBef>
                <a:spcPts val="1000"/>
              </a:spcBef>
              <a:spcAft>
                <a:spcPts val="0"/>
              </a:spcAft>
              <a:buClr>
                <a:schemeClr val="dk1"/>
              </a:buClr>
              <a:buSzPts val="2100"/>
              <a:buFont typeface="Garamond"/>
              <a:buChar char="•"/>
            </a:pPr>
            <a:r>
              <a:rPr lang="en-US" sz="2400" b="1" dirty="0"/>
              <a:t>Ceremonies and rituals as a framework;</a:t>
            </a:r>
            <a:endParaRPr sz="2400" b="1" dirty="0"/>
          </a:p>
          <a:p>
            <a:pPr marL="228600" lvl="0" indent="-247650" algn="l" rtl="0">
              <a:lnSpc>
                <a:spcPct val="90000"/>
              </a:lnSpc>
              <a:spcBef>
                <a:spcPts val="1000"/>
              </a:spcBef>
              <a:spcAft>
                <a:spcPts val="0"/>
              </a:spcAft>
              <a:buClr>
                <a:schemeClr val="dk1"/>
              </a:buClr>
              <a:buSzPts val="2100"/>
              <a:buFont typeface="Garamond"/>
              <a:buChar char="•"/>
            </a:pPr>
            <a:r>
              <a:rPr lang="en-US" sz="2400" b="1" dirty="0"/>
              <a:t>The circle format that creates a special dynamic in the dialogue;</a:t>
            </a:r>
            <a:endParaRPr sz="2400" b="1" dirty="0"/>
          </a:p>
          <a:p>
            <a:pPr marL="228600" lvl="0" indent="-247650" algn="l" rtl="0">
              <a:lnSpc>
                <a:spcPct val="90000"/>
              </a:lnSpc>
              <a:spcBef>
                <a:spcPts val="1000"/>
              </a:spcBef>
              <a:spcAft>
                <a:spcPts val="0"/>
              </a:spcAft>
              <a:buClr>
                <a:schemeClr val="dk1"/>
              </a:buClr>
              <a:buSzPts val="2100"/>
              <a:buFont typeface="Garamond"/>
              <a:buChar char="•"/>
            </a:pPr>
            <a:r>
              <a:rPr lang="en-US" sz="2400" b="1" dirty="0"/>
              <a:t>The inclusion of the wider community and of the judicial representatives (if possible); </a:t>
            </a:r>
            <a:endParaRPr sz="2400" b="1" dirty="0"/>
          </a:p>
          <a:p>
            <a:pPr marL="228600" lvl="0" indent="-247650" algn="l" rtl="0">
              <a:lnSpc>
                <a:spcPct val="90000"/>
              </a:lnSpc>
              <a:spcBef>
                <a:spcPts val="1000"/>
              </a:spcBef>
              <a:spcAft>
                <a:spcPts val="0"/>
              </a:spcAft>
              <a:buClr>
                <a:schemeClr val="dk1"/>
              </a:buClr>
              <a:buSzPts val="2100"/>
              <a:buFont typeface="Garamond"/>
              <a:buChar char="•"/>
            </a:pPr>
            <a:r>
              <a:rPr lang="en-US" sz="2400" b="1" dirty="0"/>
              <a:t>The potential of circle participants to create the values and rules of the discussion;</a:t>
            </a:r>
            <a:endParaRPr sz="2400" b="1" dirty="0"/>
          </a:p>
          <a:p>
            <a:pPr marL="228600" lvl="0" indent="-247650" algn="l" rtl="0">
              <a:lnSpc>
                <a:spcPct val="90000"/>
              </a:lnSpc>
              <a:spcBef>
                <a:spcPts val="1000"/>
              </a:spcBef>
              <a:spcAft>
                <a:spcPts val="0"/>
              </a:spcAft>
              <a:buClr>
                <a:schemeClr val="dk1"/>
              </a:buClr>
              <a:buSzPts val="2100"/>
              <a:buFont typeface="Garamond"/>
              <a:buChar char="•"/>
            </a:pPr>
            <a:r>
              <a:rPr lang="en-US" sz="2400" b="1" dirty="0"/>
              <a:t>The keeper’s role that is different from a mediator’s or a conference facilitator’s roles; and</a:t>
            </a:r>
            <a:endParaRPr sz="2400" b="1" dirty="0"/>
          </a:p>
          <a:p>
            <a:pPr marL="228600" lvl="0" indent="-247650" algn="l" rtl="0">
              <a:lnSpc>
                <a:spcPct val="90000"/>
              </a:lnSpc>
              <a:spcBef>
                <a:spcPts val="1000"/>
              </a:spcBef>
              <a:spcAft>
                <a:spcPts val="0"/>
              </a:spcAft>
              <a:buClr>
                <a:schemeClr val="dk1"/>
              </a:buClr>
              <a:buSzPts val="2100"/>
              <a:buFont typeface="Garamond"/>
              <a:buChar char="•"/>
            </a:pPr>
            <a:r>
              <a:rPr lang="en-US" sz="2400" b="1" dirty="0"/>
              <a:t>The consensus-based decision making that covers all participants.”</a:t>
            </a:r>
            <a:endParaRPr sz="2400" b="1" dirty="0"/>
          </a:p>
          <a:p>
            <a:pPr marL="0" lvl="0" indent="0" algn="l" rtl="0">
              <a:lnSpc>
                <a:spcPct val="90000"/>
              </a:lnSpc>
              <a:spcBef>
                <a:spcPts val="1000"/>
              </a:spcBef>
              <a:spcAft>
                <a:spcPts val="0"/>
              </a:spcAft>
              <a:buClr>
                <a:schemeClr val="dk1"/>
              </a:buClr>
              <a:buSzPts val="1800"/>
              <a:buNone/>
            </a:pPr>
            <a:r>
              <a:rPr lang="en-US" sz="1800" i="1" u="sng" dirty="0">
                <a:solidFill>
                  <a:schemeClr val="hlink"/>
                </a:solidFill>
                <a:hlinkClick r:id="rId3"/>
              </a:rPr>
              <a:t>Handbook for Facilitating Peacemaking Circles</a:t>
            </a:r>
            <a:endParaRPr sz="1800" i="1" dirty="0"/>
          </a:p>
        </p:txBody>
      </p:sp>
      <p:pic>
        <p:nvPicPr>
          <p:cNvPr id="703" name="Google Shape;703;g2c5c7af51aa_0_8" descr="Stones being balanced"/>
          <p:cNvPicPr preferRelativeResize="0"/>
          <p:nvPr/>
        </p:nvPicPr>
        <p:blipFill rotWithShape="1">
          <a:blip r:embed="rId4">
            <a:alphaModFix/>
          </a:blip>
          <a:srcRect l="21589" r="33292"/>
          <a:stretch/>
        </p:blipFill>
        <p:spPr>
          <a:xfrm>
            <a:off x="20" y="10"/>
            <a:ext cx="4635569" cy="6857989"/>
          </a:xfrm>
          <a:prstGeom prst="rect">
            <a:avLst/>
          </a:prstGeom>
          <a:noFill/>
          <a:ln>
            <a:noFill/>
          </a:ln>
        </p:spPr>
      </p:pic>
      <p:sp>
        <p:nvSpPr>
          <p:cNvPr id="2" name="Slide Number Placeholder 1">
            <a:extLst>
              <a:ext uri="{FF2B5EF4-FFF2-40B4-BE49-F238E27FC236}">
                <a16:creationId xmlns:a16="http://schemas.microsoft.com/office/drawing/2014/main" id="{7BA86D5A-E288-5A9F-CAEF-BE06400C355F}"/>
              </a:ext>
            </a:extLst>
          </p:cNvPr>
          <p:cNvSpPr>
            <a:spLocks noGrp="1"/>
          </p:cNvSpPr>
          <p:nvPr>
            <p:ph type="sldNum" sz="quarter" idx="12"/>
          </p:nvPr>
        </p:nvSpPr>
        <p:spPr/>
        <p:txBody>
          <a:bodyPr/>
          <a:lstStyle/>
          <a:p>
            <a:fld id="{0BCE396B-49E4-4351-9D2C-F9AC65DFF791}" type="slidenum">
              <a:rPr lang="en-IN" smtClean="0"/>
              <a:t>47</a:t>
            </a:fld>
            <a:endParaRPr lang="en-IN"/>
          </a:p>
        </p:txBody>
      </p:sp>
      <p:sp>
        <p:nvSpPr>
          <p:cNvPr id="3" name="Footer Placeholder 2">
            <a:extLst>
              <a:ext uri="{FF2B5EF4-FFF2-40B4-BE49-F238E27FC236}">
                <a16:creationId xmlns:a16="http://schemas.microsoft.com/office/drawing/2014/main" id="{37C7B0C9-999A-3447-E00A-154C8E8FD0E3}"/>
              </a:ext>
            </a:extLst>
          </p:cNvPr>
          <p:cNvSpPr>
            <a:spLocks noGrp="1"/>
          </p:cNvSpPr>
          <p:nvPr>
            <p:ph type="ftr" sz="quarter" idx="11"/>
          </p:nvPr>
        </p:nvSpPr>
        <p:spPr/>
        <p:txBody>
          <a:bodyPr/>
          <a:lstStyle/>
          <a:p>
            <a:r>
              <a:rPr lang="en-IN"/>
              <a:t>Enfold India May 2025</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723"/>
        <p:cNvGrpSpPr/>
        <p:nvPr/>
      </p:nvGrpSpPr>
      <p:grpSpPr>
        <a:xfrm>
          <a:off x="0" y="0"/>
          <a:ext cx="0" cy="0"/>
          <a:chOff x="0" y="0"/>
          <a:chExt cx="0" cy="0"/>
        </a:xfrm>
      </p:grpSpPr>
      <p:sp>
        <p:nvSpPr>
          <p:cNvPr id="724" name="Google Shape;724;g2bd87a2eea4_0_44"/>
          <p:cNvSpPr txBox="1">
            <a:spLocks noGrp="1"/>
          </p:cNvSpPr>
          <p:nvPr>
            <p:ph type="title"/>
          </p:nvPr>
        </p:nvSpPr>
        <p:spPr>
          <a:xfrm>
            <a:off x="92765" y="365125"/>
            <a:ext cx="11926957" cy="787814"/>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en-US" sz="3600" b="1" dirty="0">
                <a:solidFill>
                  <a:schemeClr val="accent1"/>
                </a:solidFill>
              </a:rPr>
              <a:t>What does the evidence on RJ in sexual offence cases tell us?</a:t>
            </a:r>
            <a:endParaRPr sz="3600" dirty="0">
              <a:solidFill>
                <a:schemeClr val="accent1"/>
              </a:solidFill>
            </a:endParaRPr>
          </a:p>
        </p:txBody>
      </p:sp>
      <p:sp>
        <p:nvSpPr>
          <p:cNvPr id="725" name="Google Shape;725;g2bd87a2eea4_0_44"/>
          <p:cNvSpPr txBox="1">
            <a:spLocks noGrp="1"/>
          </p:cNvSpPr>
          <p:nvPr>
            <p:ph type="body" idx="1"/>
          </p:nvPr>
        </p:nvSpPr>
        <p:spPr>
          <a:xfrm>
            <a:off x="649357" y="983318"/>
            <a:ext cx="11092069" cy="4891364"/>
          </a:xfrm>
          <a:prstGeom prst="rect">
            <a:avLst/>
          </a:prstGeom>
        </p:spPr>
        <p:txBody>
          <a:bodyPr spcFirstLastPara="1" wrap="square" lIns="91425" tIns="45700" rIns="91425" bIns="45700" anchor="t" anchorCtr="0">
            <a:noAutofit/>
          </a:bodyPr>
          <a:lstStyle/>
          <a:p>
            <a:pPr marL="0" lvl="0" indent="0" algn="just" rtl="0">
              <a:lnSpc>
                <a:spcPct val="115000"/>
              </a:lnSpc>
              <a:spcBef>
                <a:spcPts val="400"/>
              </a:spcBef>
              <a:spcAft>
                <a:spcPts val="0"/>
              </a:spcAft>
              <a:buClr>
                <a:schemeClr val="dk1"/>
              </a:buClr>
              <a:buSzPts val="1100"/>
              <a:buFont typeface="Arial"/>
              <a:buNone/>
            </a:pPr>
            <a:r>
              <a:rPr lang="en-US" sz="2000" dirty="0"/>
              <a:t>“Daly’s (2006) comparison of cases proven in court and conference cases revealed:</a:t>
            </a:r>
            <a:endParaRPr sz="2000" dirty="0"/>
          </a:p>
          <a:p>
            <a:pPr marL="457200" lvl="0" indent="-355600" algn="just" rtl="0">
              <a:lnSpc>
                <a:spcPct val="115000"/>
              </a:lnSpc>
              <a:spcBef>
                <a:spcPts val="400"/>
              </a:spcBef>
              <a:spcAft>
                <a:spcPts val="0"/>
              </a:spcAft>
              <a:buSzPts val="2000"/>
              <a:buChar char="•"/>
            </a:pPr>
            <a:r>
              <a:rPr lang="en-US" sz="2400" dirty="0"/>
              <a:t>Victims were </a:t>
            </a:r>
            <a:r>
              <a:rPr lang="en-US" sz="2400" b="1" dirty="0"/>
              <a:t>more likely to receive a verbal and written apology than at court</a:t>
            </a:r>
            <a:r>
              <a:rPr lang="en-US" sz="2400" dirty="0"/>
              <a:t> (77 compared to zero, 32 compared to 1, respectively),</a:t>
            </a:r>
            <a:endParaRPr sz="2400" dirty="0"/>
          </a:p>
          <a:p>
            <a:pPr marL="457200" lvl="0" indent="-355600" algn="just" rtl="0">
              <a:lnSpc>
                <a:spcPct val="115000"/>
              </a:lnSpc>
              <a:spcBef>
                <a:spcPts val="0"/>
              </a:spcBef>
              <a:spcAft>
                <a:spcPts val="0"/>
              </a:spcAft>
              <a:buSzPts val="2000"/>
              <a:buChar char="•"/>
            </a:pPr>
            <a:r>
              <a:rPr lang="en-US" sz="2400" dirty="0"/>
              <a:t>Likelihood of</a:t>
            </a:r>
            <a:r>
              <a:rPr lang="en-US" sz="2400" b="1" dirty="0"/>
              <a:t> achieving an agreement from the young offender to stay away from them</a:t>
            </a:r>
            <a:r>
              <a:rPr lang="en-US" sz="2400" dirty="0"/>
              <a:t> higher in conference cases(documented in 23 compared to 10 cases).</a:t>
            </a:r>
            <a:endParaRPr sz="2400" dirty="0"/>
          </a:p>
          <a:p>
            <a:pPr marL="457200" lvl="0" indent="-355600" algn="just" rtl="0">
              <a:lnSpc>
                <a:spcPct val="115000"/>
              </a:lnSpc>
              <a:spcBef>
                <a:spcPts val="0"/>
              </a:spcBef>
              <a:spcAft>
                <a:spcPts val="0"/>
              </a:spcAft>
              <a:buSzPts val="2000"/>
              <a:buChar char="•"/>
            </a:pPr>
            <a:r>
              <a:rPr lang="en-US" sz="2400" b="1" dirty="0"/>
              <a:t>Offenders were more likely to attend counselling </a:t>
            </a:r>
            <a:r>
              <a:rPr lang="en-US" sz="2400" dirty="0"/>
              <a:t>(79 versus 49 counts) and </a:t>
            </a:r>
            <a:r>
              <a:rPr lang="en-US" sz="2400" b="1" dirty="0"/>
              <a:t>specifically specialist sex offender counselling</a:t>
            </a:r>
            <a:r>
              <a:rPr lang="en-US" sz="2400" dirty="0"/>
              <a:t> (52 versus 37 counts).</a:t>
            </a:r>
            <a:endParaRPr sz="2400" dirty="0"/>
          </a:p>
          <a:p>
            <a:pPr marL="457200" lvl="0" indent="-355600" algn="just" rtl="0">
              <a:lnSpc>
                <a:spcPct val="115000"/>
              </a:lnSpc>
              <a:spcBef>
                <a:spcPts val="0"/>
              </a:spcBef>
              <a:spcAft>
                <a:spcPts val="0"/>
              </a:spcAft>
              <a:buSzPts val="2000"/>
              <a:buChar char="•"/>
            </a:pPr>
            <a:r>
              <a:rPr lang="en-US" sz="2400" b="1" dirty="0"/>
              <a:t>Conference cases were </a:t>
            </a:r>
            <a:r>
              <a:rPr lang="en-US" sz="2400" b="1" dirty="0" err="1"/>
              <a:t>finalised</a:t>
            </a:r>
            <a:r>
              <a:rPr lang="en-US" sz="2400" b="1" dirty="0"/>
              <a:t> more quickly from report to </a:t>
            </a:r>
            <a:r>
              <a:rPr lang="en-US" sz="2400" b="1" dirty="0" err="1"/>
              <a:t>finalisation</a:t>
            </a:r>
            <a:r>
              <a:rPr lang="en-US" sz="2400" b="1" dirty="0"/>
              <a:t> </a:t>
            </a:r>
            <a:r>
              <a:rPr lang="en-US" sz="2400" dirty="0"/>
              <a:t>(a median of 2.5 months in conference compared to 5.7 months at court).</a:t>
            </a:r>
            <a:endParaRPr sz="2400" dirty="0"/>
          </a:p>
          <a:p>
            <a:pPr marL="457200" lvl="0" indent="-355600" algn="just" rtl="0">
              <a:lnSpc>
                <a:spcPct val="115000"/>
              </a:lnSpc>
              <a:spcBef>
                <a:spcPts val="0"/>
              </a:spcBef>
              <a:spcAft>
                <a:spcPts val="0"/>
              </a:spcAft>
              <a:buSzPts val="2000"/>
              <a:buChar char="•"/>
            </a:pPr>
            <a:r>
              <a:rPr lang="en-US" sz="2400" dirty="0"/>
              <a:t>M</a:t>
            </a:r>
            <a:r>
              <a:rPr lang="en-US" sz="2400" b="1" dirty="0"/>
              <a:t>uch higher admission of sexual abuse that occurred as part of the family conference</a:t>
            </a:r>
            <a:r>
              <a:rPr lang="en-US" sz="2400" dirty="0"/>
              <a:t> (94%) compared to court where only 51% were </a:t>
            </a:r>
            <a:r>
              <a:rPr lang="en-US" sz="2400" dirty="0" err="1"/>
              <a:t>finalised</a:t>
            </a:r>
            <a:r>
              <a:rPr lang="en-US" sz="2400" dirty="0"/>
              <a:t> with a sexual component proven.”</a:t>
            </a:r>
            <a:endParaRPr sz="2400" dirty="0"/>
          </a:p>
          <a:p>
            <a:pPr marL="114300" lvl="0" indent="0" algn="just" rtl="0">
              <a:lnSpc>
                <a:spcPct val="115000"/>
              </a:lnSpc>
              <a:spcBef>
                <a:spcPts val="400"/>
              </a:spcBef>
              <a:spcAft>
                <a:spcPts val="0"/>
              </a:spcAft>
              <a:buClr>
                <a:schemeClr val="dk1"/>
              </a:buClr>
              <a:buSzPts val="1100"/>
              <a:buFont typeface="Arial"/>
              <a:buNone/>
            </a:pPr>
            <a:r>
              <a:rPr lang="en-US" sz="2000" dirty="0"/>
              <a:t>Report for the Royal Commission into Institutional Responses to Child Sexual Abuse, 2016, p.32.</a:t>
            </a:r>
            <a:endParaRPr sz="2000" dirty="0"/>
          </a:p>
          <a:p>
            <a:pPr marL="0" lvl="0" indent="0" algn="l" rtl="0">
              <a:spcBef>
                <a:spcPts val="1000"/>
              </a:spcBef>
              <a:spcAft>
                <a:spcPts val="0"/>
              </a:spcAft>
              <a:buNone/>
            </a:pPr>
            <a:endParaRPr sz="2000" dirty="0"/>
          </a:p>
        </p:txBody>
      </p:sp>
      <p:sp>
        <p:nvSpPr>
          <p:cNvPr id="2" name="Slide Number Placeholder 1">
            <a:extLst>
              <a:ext uri="{FF2B5EF4-FFF2-40B4-BE49-F238E27FC236}">
                <a16:creationId xmlns:a16="http://schemas.microsoft.com/office/drawing/2014/main" id="{5F00AF00-8654-AA2D-96B9-1721A6A36BAC}"/>
              </a:ext>
            </a:extLst>
          </p:cNvPr>
          <p:cNvSpPr>
            <a:spLocks noGrp="1"/>
          </p:cNvSpPr>
          <p:nvPr>
            <p:ph type="sldNum" sz="quarter" idx="12"/>
          </p:nvPr>
        </p:nvSpPr>
        <p:spPr/>
        <p:txBody>
          <a:bodyPr/>
          <a:lstStyle/>
          <a:p>
            <a:fld id="{0BCE396B-49E4-4351-9D2C-F9AC65DFF791}" type="slidenum">
              <a:rPr lang="en-IN" smtClean="0"/>
              <a:t>48</a:t>
            </a:fld>
            <a:endParaRPr lang="en-IN"/>
          </a:p>
        </p:txBody>
      </p:sp>
      <p:sp>
        <p:nvSpPr>
          <p:cNvPr id="3" name="Footer Placeholder 2">
            <a:extLst>
              <a:ext uri="{FF2B5EF4-FFF2-40B4-BE49-F238E27FC236}">
                <a16:creationId xmlns:a16="http://schemas.microsoft.com/office/drawing/2014/main" id="{64D7647E-52B6-F28D-7AC2-0CDDEFEFC9EA}"/>
              </a:ext>
            </a:extLst>
          </p:cNvPr>
          <p:cNvSpPr>
            <a:spLocks noGrp="1"/>
          </p:cNvSpPr>
          <p:nvPr>
            <p:ph type="ftr" sz="quarter" idx="11"/>
          </p:nvPr>
        </p:nvSpPr>
        <p:spPr/>
        <p:txBody>
          <a:bodyPr/>
          <a:lstStyle/>
          <a:p>
            <a:r>
              <a:rPr lang="en-IN"/>
              <a:t>Enfold India May 2025</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729"/>
        <p:cNvGrpSpPr/>
        <p:nvPr/>
      </p:nvGrpSpPr>
      <p:grpSpPr>
        <a:xfrm>
          <a:off x="0" y="0"/>
          <a:ext cx="0" cy="0"/>
          <a:chOff x="0" y="0"/>
          <a:chExt cx="0" cy="0"/>
        </a:xfrm>
      </p:grpSpPr>
      <p:sp>
        <p:nvSpPr>
          <p:cNvPr id="730" name="Google Shape;730;g2bd87a2eea4_0_52"/>
          <p:cNvSpPr/>
          <p:nvPr/>
        </p:nvSpPr>
        <p:spPr>
          <a:xfrm>
            <a:off x="0" y="0"/>
            <a:ext cx="12189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aramond"/>
              <a:ea typeface="Garamond"/>
              <a:cs typeface="Garamond"/>
              <a:sym typeface="Garamond"/>
            </a:endParaRPr>
          </a:p>
        </p:txBody>
      </p:sp>
      <p:sp>
        <p:nvSpPr>
          <p:cNvPr id="731" name="Google Shape;731;g2bd87a2eea4_0_52"/>
          <p:cNvSpPr/>
          <p:nvPr/>
        </p:nvSpPr>
        <p:spPr>
          <a:xfrm>
            <a:off x="358082" y="359007"/>
            <a:ext cx="709613" cy="2095500"/>
          </a:xfrm>
          <a:custGeom>
            <a:avLst/>
            <a:gdLst/>
            <a:ahLst/>
            <a:cxnLst/>
            <a:rect l="l" t="t" r="r" b="b"/>
            <a:pathLst>
              <a:path w="447" h="1363" extrusionOk="0">
                <a:moveTo>
                  <a:pt x="447" y="1363"/>
                </a:moveTo>
                <a:lnTo>
                  <a:pt x="0" y="987"/>
                </a:lnTo>
                <a:lnTo>
                  <a:pt x="0" y="0"/>
                </a:lnTo>
                <a:lnTo>
                  <a:pt x="447" y="376"/>
                </a:lnTo>
                <a:lnTo>
                  <a:pt x="447" y="1363"/>
                </a:lnTo>
                <a:close/>
              </a:path>
            </a:pathLst>
          </a:custGeom>
          <a:solidFill>
            <a:srgbClr val="1F3864"/>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aramond"/>
              <a:ea typeface="Garamond"/>
              <a:cs typeface="Garamond"/>
              <a:sym typeface="Garamond"/>
            </a:endParaRPr>
          </a:p>
        </p:txBody>
      </p:sp>
      <p:sp>
        <p:nvSpPr>
          <p:cNvPr id="732" name="Google Shape;732;g2bd87a2eea4_0_52"/>
          <p:cNvSpPr/>
          <p:nvPr/>
        </p:nvSpPr>
        <p:spPr>
          <a:xfrm>
            <a:off x="359702" y="130427"/>
            <a:ext cx="403225" cy="1705431"/>
          </a:xfrm>
          <a:custGeom>
            <a:avLst/>
            <a:gdLst/>
            <a:ahLst/>
            <a:cxnLst/>
            <a:rect l="l" t="t" r="r" b="b"/>
            <a:pathLst>
              <a:path w="254" h="1109" extrusionOk="0">
                <a:moveTo>
                  <a:pt x="254" y="987"/>
                </a:moveTo>
                <a:lnTo>
                  <a:pt x="0" y="1109"/>
                </a:lnTo>
                <a:lnTo>
                  <a:pt x="0" y="119"/>
                </a:lnTo>
                <a:lnTo>
                  <a:pt x="254" y="0"/>
                </a:lnTo>
                <a:lnTo>
                  <a:pt x="254" y="987"/>
                </a:lnTo>
                <a:close/>
              </a:path>
            </a:pathLst>
          </a:custGeom>
          <a:solidFill>
            <a:srgbClr val="2F5496"/>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aramond"/>
              <a:ea typeface="Garamond"/>
              <a:cs typeface="Garamond"/>
              <a:sym typeface="Garamond"/>
            </a:endParaRPr>
          </a:p>
        </p:txBody>
      </p:sp>
      <p:sp>
        <p:nvSpPr>
          <p:cNvPr id="733" name="Google Shape;733;g2bd87a2eea4_0_52"/>
          <p:cNvSpPr/>
          <p:nvPr/>
        </p:nvSpPr>
        <p:spPr>
          <a:xfrm>
            <a:off x="644660" y="640894"/>
            <a:ext cx="168275" cy="1713196"/>
          </a:xfrm>
          <a:custGeom>
            <a:avLst/>
            <a:gdLst/>
            <a:ahLst/>
            <a:cxnLst/>
            <a:rect l="l" t="t" r="r" b="b"/>
            <a:pathLst>
              <a:path w="106" h="1114" extrusionOk="0">
                <a:moveTo>
                  <a:pt x="106" y="1114"/>
                </a:moveTo>
                <a:lnTo>
                  <a:pt x="0" y="1005"/>
                </a:lnTo>
                <a:lnTo>
                  <a:pt x="0" y="0"/>
                </a:lnTo>
                <a:lnTo>
                  <a:pt x="106" y="110"/>
                </a:lnTo>
                <a:lnTo>
                  <a:pt x="106" y="1114"/>
                </a:lnTo>
                <a:close/>
              </a:path>
            </a:pathLst>
          </a:custGeom>
          <a:solidFill>
            <a:srgbClr val="1F3864"/>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aramond"/>
              <a:ea typeface="Garamond"/>
              <a:cs typeface="Garamond"/>
              <a:sym typeface="Garamond"/>
            </a:endParaRPr>
          </a:p>
        </p:txBody>
      </p:sp>
      <p:sp>
        <p:nvSpPr>
          <p:cNvPr id="734" name="Google Shape;734;g2bd87a2eea4_0_52"/>
          <p:cNvSpPr/>
          <p:nvPr/>
        </p:nvSpPr>
        <p:spPr>
          <a:xfrm>
            <a:off x="11249615" y="151170"/>
            <a:ext cx="328612" cy="1742360"/>
          </a:xfrm>
          <a:custGeom>
            <a:avLst/>
            <a:gdLst/>
            <a:ahLst/>
            <a:cxnLst/>
            <a:rect l="l" t="t" r="r" b="b"/>
            <a:pathLst>
              <a:path w="207" h="1114" extrusionOk="0">
                <a:moveTo>
                  <a:pt x="207" y="987"/>
                </a:moveTo>
                <a:lnTo>
                  <a:pt x="0" y="1114"/>
                </a:lnTo>
                <a:lnTo>
                  <a:pt x="0" y="127"/>
                </a:lnTo>
                <a:lnTo>
                  <a:pt x="207" y="0"/>
                </a:lnTo>
                <a:lnTo>
                  <a:pt x="207" y="987"/>
                </a:lnTo>
                <a:close/>
              </a:path>
            </a:pathLst>
          </a:custGeom>
          <a:solidFill>
            <a:srgbClr val="1F3864"/>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aramond"/>
              <a:ea typeface="Garamond"/>
              <a:cs typeface="Garamond"/>
              <a:sym typeface="Garamond"/>
            </a:endParaRPr>
          </a:p>
        </p:txBody>
      </p:sp>
      <p:sp>
        <p:nvSpPr>
          <p:cNvPr id="735" name="Google Shape;735;g2bd87a2eea4_0_52"/>
          <p:cNvSpPr/>
          <p:nvPr/>
        </p:nvSpPr>
        <p:spPr>
          <a:xfrm>
            <a:off x="640185" y="136533"/>
            <a:ext cx="10908000" cy="885817"/>
          </a:xfrm>
          <a:prstGeom prst="rect">
            <a:avLst/>
          </a:pr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aramond"/>
              <a:ea typeface="Garamond"/>
              <a:cs typeface="Garamond"/>
              <a:sym typeface="Garamond"/>
            </a:endParaRPr>
          </a:p>
        </p:txBody>
      </p:sp>
      <p:sp>
        <p:nvSpPr>
          <p:cNvPr id="736" name="Google Shape;736;g2bd87a2eea4_0_52"/>
          <p:cNvSpPr txBox="1">
            <a:spLocks noGrp="1"/>
          </p:cNvSpPr>
          <p:nvPr>
            <p:ph type="title"/>
          </p:nvPr>
        </p:nvSpPr>
        <p:spPr>
          <a:xfrm>
            <a:off x="885669" y="324047"/>
            <a:ext cx="10264800" cy="69830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FFFFFF"/>
              </a:buClr>
              <a:buSzPts val="4000"/>
              <a:buFont typeface="Garamond"/>
              <a:buNone/>
            </a:pPr>
            <a:r>
              <a:rPr lang="en-US" sz="4000" b="1" dirty="0">
                <a:solidFill>
                  <a:srgbClr val="FFFFFF"/>
                </a:solidFill>
                <a:latin typeface="Garamond"/>
                <a:ea typeface="Garamond"/>
                <a:cs typeface="Garamond"/>
                <a:sym typeface="Garamond"/>
              </a:rPr>
              <a:t>Evidence of Effectiveness of RJ</a:t>
            </a:r>
            <a:endParaRPr sz="4000" b="1" dirty="0">
              <a:solidFill>
                <a:srgbClr val="FFFFFF"/>
              </a:solidFill>
              <a:latin typeface="Garamond"/>
              <a:ea typeface="Garamond"/>
              <a:cs typeface="Garamond"/>
              <a:sym typeface="Garamond"/>
            </a:endParaRPr>
          </a:p>
        </p:txBody>
      </p:sp>
      <p:sp>
        <p:nvSpPr>
          <p:cNvPr id="737" name="Google Shape;737;g2bd87a2eea4_0_52"/>
          <p:cNvSpPr txBox="1">
            <a:spLocks noGrp="1"/>
          </p:cNvSpPr>
          <p:nvPr>
            <p:ph type="body" idx="1"/>
          </p:nvPr>
        </p:nvSpPr>
        <p:spPr>
          <a:xfrm>
            <a:off x="1047885" y="1381357"/>
            <a:ext cx="10744800" cy="5340110"/>
          </a:xfrm>
          <a:prstGeom prst="rect">
            <a:avLst/>
          </a:prstGeom>
          <a:noFill/>
          <a:ln>
            <a:noFill/>
          </a:ln>
        </p:spPr>
        <p:txBody>
          <a:bodyPr spcFirstLastPara="1" wrap="square" lIns="91425" tIns="45700" rIns="91425" bIns="45700" anchor="ctr" anchorCtr="0">
            <a:normAutofit fontScale="70000" lnSpcReduction="20000"/>
          </a:bodyPr>
          <a:lstStyle/>
          <a:p>
            <a:pPr marL="228600" lvl="0" indent="-228600" algn="l" rtl="0">
              <a:lnSpc>
                <a:spcPct val="90000"/>
              </a:lnSpc>
              <a:spcBef>
                <a:spcPts val="0"/>
              </a:spcBef>
              <a:spcAft>
                <a:spcPts val="0"/>
              </a:spcAft>
              <a:buClr>
                <a:schemeClr val="dk1"/>
              </a:buClr>
              <a:buSzPts val="2000"/>
              <a:buChar char="•"/>
            </a:pPr>
            <a:r>
              <a:rPr lang="en-US" sz="4600" dirty="0">
                <a:latin typeface="Garamond"/>
                <a:ea typeface="Garamond"/>
                <a:cs typeface="Garamond"/>
                <a:sym typeface="Garamond"/>
              </a:rPr>
              <a:t>Substantial </a:t>
            </a:r>
            <a:r>
              <a:rPr lang="en-US" sz="4600" b="1" dirty="0">
                <a:latin typeface="Garamond"/>
                <a:ea typeface="Garamond"/>
                <a:cs typeface="Garamond"/>
                <a:sym typeface="Garamond"/>
              </a:rPr>
              <a:t>reduction in repeat offending</a:t>
            </a:r>
            <a:endParaRPr sz="4600" dirty="0"/>
          </a:p>
          <a:p>
            <a:pPr marL="228600" lvl="0" indent="-228600" algn="l" rtl="0">
              <a:lnSpc>
                <a:spcPct val="90000"/>
              </a:lnSpc>
              <a:spcBef>
                <a:spcPts val="1000"/>
              </a:spcBef>
              <a:spcAft>
                <a:spcPts val="0"/>
              </a:spcAft>
              <a:buClr>
                <a:schemeClr val="dk1"/>
              </a:buClr>
              <a:buSzPts val="2000"/>
              <a:buChar char="•"/>
            </a:pPr>
            <a:r>
              <a:rPr lang="en-US" sz="4600" b="1" dirty="0">
                <a:latin typeface="Garamond"/>
                <a:ea typeface="Garamond"/>
                <a:cs typeface="Garamond"/>
                <a:sym typeface="Garamond"/>
              </a:rPr>
              <a:t>Reduction </a:t>
            </a:r>
            <a:r>
              <a:rPr lang="en-US" sz="4600" dirty="0">
                <a:latin typeface="Garamond"/>
                <a:ea typeface="Garamond"/>
                <a:cs typeface="Garamond"/>
                <a:sym typeface="Garamond"/>
              </a:rPr>
              <a:t>in victims’ </a:t>
            </a:r>
            <a:r>
              <a:rPr lang="en-US" sz="4600" b="1" dirty="0">
                <a:latin typeface="Garamond"/>
                <a:ea typeface="Garamond"/>
                <a:cs typeface="Garamond"/>
                <a:sym typeface="Garamond"/>
              </a:rPr>
              <a:t>post-traumatic stress symptoms</a:t>
            </a:r>
            <a:r>
              <a:rPr lang="en-US" sz="4600" dirty="0">
                <a:latin typeface="Garamond"/>
                <a:ea typeface="Garamond"/>
                <a:cs typeface="Garamond"/>
                <a:sym typeface="Garamond"/>
              </a:rPr>
              <a:t> and related costs;</a:t>
            </a:r>
            <a:endParaRPr sz="4600" dirty="0"/>
          </a:p>
          <a:p>
            <a:pPr marL="228600" lvl="0" indent="-228600" algn="l" rtl="0">
              <a:lnSpc>
                <a:spcPct val="90000"/>
              </a:lnSpc>
              <a:spcBef>
                <a:spcPts val="1000"/>
              </a:spcBef>
              <a:spcAft>
                <a:spcPts val="0"/>
              </a:spcAft>
              <a:buClr>
                <a:schemeClr val="dk1"/>
              </a:buClr>
              <a:buSzPts val="2000"/>
              <a:buChar char="•"/>
            </a:pPr>
            <a:r>
              <a:rPr lang="en-US" sz="4600" dirty="0">
                <a:latin typeface="Garamond"/>
                <a:ea typeface="Garamond"/>
                <a:cs typeface="Garamond"/>
                <a:sym typeface="Garamond"/>
              </a:rPr>
              <a:t>Provided both victims and offenders with </a:t>
            </a:r>
            <a:r>
              <a:rPr lang="en-US" sz="4600" b="1" dirty="0">
                <a:latin typeface="Garamond"/>
                <a:ea typeface="Garamond"/>
                <a:cs typeface="Garamond"/>
                <a:sym typeface="Garamond"/>
              </a:rPr>
              <a:t>more satisfaction </a:t>
            </a:r>
            <a:r>
              <a:rPr lang="en-US" sz="4600" dirty="0">
                <a:latin typeface="Garamond"/>
                <a:ea typeface="Garamond"/>
                <a:cs typeface="Garamond"/>
                <a:sym typeface="Garamond"/>
              </a:rPr>
              <a:t>with justice than the criminal justice system;</a:t>
            </a:r>
            <a:endParaRPr sz="4600" dirty="0"/>
          </a:p>
          <a:p>
            <a:pPr marL="228600" lvl="0" indent="-228600" algn="l" rtl="0">
              <a:lnSpc>
                <a:spcPct val="90000"/>
              </a:lnSpc>
              <a:spcBef>
                <a:spcPts val="1000"/>
              </a:spcBef>
              <a:spcAft>
                <a:spcPts val="0"/>
              </a:spcAft>
              <a:buClr>
                <a:schemeClr val="dk1"/>
              </a:buClr>
              <a:buSzPts val="2000"/>
              <a:buChar char="•"/>
            </a:pPr>
            <a:r>
              <a:rPr lang="en-US" sz="4600" b="1" dirty="0">
                <a:latin typeface="Garamond"/>
                <a:ea typeface="Garamond"/>
                <a:cs typeface="Garamond"/>
                <a:sym typeface="Garamond"/>
              </a:rPr>
              <a:t>Reduced crime victims’ desire for violent revenge </a:t>
            </a:r>
            <a:r>
              <a:rPr lang="en-US" sz="4600" dirty="0">
                <a:latin typeface="Garamond"/>
                <a:ea typeface="Garamond"/>
                <a:cs typeface="Garamond"/>
                <a:sym typeface="Garamond"/>
              </a:rPr>
              <a:t>against their offenders; </a:t>
            </a:r>
            <a:endParaRPr sz="4600" dirty="0"/>
          </a:p>
          <a:p>
            <a:pPr marL="228600" lvl="0" indent="-228600" algn="l" rtl="0">
              <a:lnSpc>
                <a:spcPct val="90000"/>
              </a:lnSpc>
              <a:spcBef>
                <a:spcPts val="1000"/>
              </a:spcBef>
              <a:spcAft>
                <a:spcPts val="0"/>
              </a:spcAft>
              <a:buClr>
                <a:schemeClr val="dk1"/>
              </a:buClr>
              <a:buSzPts val="2000"/>
              <a:buChar char="•"/>
            </a:pPr>
            <a:r>
              <a:rPr lang="en-US" sz="4600" b="1" dirty="0">
                <a:latin typeface="Garamond"/>
                <a:ea typeface="Garamond"/>
                <a:cs typeface="Garamond"/>
                <a:sym typeface="Garamond"/>
              </a:rPr>
              <a:t>Reduced the costs of criminal justice</a:t>
            </a:r>
            <a:r>
              <a:rPr lang="en-US" sz="4600" dirty="0">
                <a:latin typeface="Garamond"/>
                <a:ea typeface="Garamond"/>
                <a:cs typeface="Garamond"/>
                <a:sym typeface="Garamond"/>
              </a:rPr>
              <a:t>, when used as diversion from criminal justice system; </a:t>
            </a:r>
            <a:endParaRPr sz="4600" dirty="0"/>
          </a:p>
          <a:p>
            <a:pPr marL="228600" lvl="0" indent="-228600" algn="l" rtl="0">
              <a:lnSpc>
                <a:spcPct val="90000"/>
              </a:lnSpc>
              <a:spcBef>
                <a:spcPts val="1000"/>
              </a:spcBef>
              <a:spcAft>
                <a:spcPts val="0"/>
              </a:spcAft>
              <a:buClr>
                <a:schemeClr val="dk1"/>
              </a:buClr>
              <a:buSzPts val="2000"/>
              <a:buChar char="•"/>
            </a:pPr>
            <a:r>
              <a:rPr lang="en-US" sz="4600" b="1" dirty="0">
                <a:latin typeface="Garamond"/>
                <a:ea typeface="Garamond"/>
                <a:cs typeface="Garamond"/>
                <a:sym typeface="Garamond"/>
              </a:rPr>
              <a:t>Reduced recidivism </a:t>
            </a:r>
            <a:r>
              <a:rPr lang="en-US" sz="4600" b="1" i="1" dirty="0">
                <a:latin typeface="Garamond"/>
                <a:ea typeface="Garamond"/>
                <a:cs typeface="Garamond"/>
                <a:sym typeface="Garamond"/>
              </a:rPr>
              <a:t>more than </a:t>
            </a:r>
            <a:r>
              <a:rPr lang="en-US" sz="4600" b="1" dirty="0">
                <a:latin typeface="Garamond"/>
                <a:ea typeface="Garamond"/>
                <a:cs typeface="Garamond"/>
                <a:sym typeface="Garamond"/>
              </a:rPr>
              <a:t>prison </a:t>
            </a:r>
            <a:r>
              <a:rPr lang="en-US" sz="4600" dirty="0">
                <a:latin typeface="Garamond"/>
                <a:ea typeface="Garamond"/>
                <a:cs typeface="Garamond"/>
                <a:sym typeface="Garamond"/>
              </a:rPr>
              <a:t>(adults) or </a:t>
            </a:r>
            <a:r>
              <a:rPr lang="en-US" sz="4600" i="1" dirty="0">
                <a:latin typeface="Garamond"/>
                <a:ea typeface="Garamond"/>
                <a:cs typeface="Garamond"/>
                <a:sym typeface="Garamond"/>
              </a:rPr>
              <a:t>as well as </a:t>
            </a:r>
            <a:r>
              <a:rPr lang="en-US" sz="4600" dirty="0">
                <a:latin typeface="Garamond"/>
                <a:ea typeface="Garamond"/>
                <a:cs typeface="Garamond"/>
                <a:sym typeface="Garamond"/>
              </a:rPr>
              <a:t>prison (youths). </a:t>
            </a:r>
            <a:endParaRPr sz="4600" dirty="0"/>
          </a:p>
          <a:p>
            <a:pPr marL="0" lvl="1" indent="0" algn="l" rtl="0">
              <a:lnSpc>
                <a:spcPct val="90000"/>
              </a:lnSpc>
              <a:spcBef>
                <a:spcPts val="500"/>
              </a:spcBef>
              <a:spcAft>
                <a:spcPts val="0"/>
              </a:spcAft>
              <a:buClr>
                <a:schemeClr val="dk1"/>
              </a:buClr>
              <a:buSzPts val="2000"/>
              <a:buNone/>
            </a:pPr>
            <a:r>
              <a:rPr lang="en-US" sz="2000" b="1" dirty="0">
                <a:latin typeface="Garamond"/>
                <a:ea typeface="Garamond"/>
                <a:cs typeface="Garamond"/>
                <a:sym typeface="Garamond"/>
              </a:rPr>
              <a:t>Source: Sherman &amp; Strang, Restorative Justice: The Evidence, The Smith Institute (2007). Based on review of research on 36 comparisons of RJ with criminal justice system in UK and abroad.</a:t>
            </a:r>
            <a:endParaRPr sz="2000" dirty="0"/>
          </a:p>
        </p:txBody>
      </p:sp>
      <p:sp>
        <p:nvSpPr>
          <p:cNvPr id="2" name="Slide Number Placeholder 1">
            <a:extLst>
              <a:ext uri="{FF2B5EF4-FFF2-40B4-BE49-F238E27FC236}">
                <a16:creationId xmlns:a16="http://schemas.microsoft.com/office/drawing/2014/main" id="{7D155156-5456-8317-5976-6D30CE74418B}"/>
              </a:ext>
            </a:extLst>
          </p:cNvPr>
          <p:cNvSpPr>
            <a:spLocks noGrp="1"/>
          </p:cNvSpPr>
          <p:nvPr>
            <p:ph type="sldNum" sz="quarter" idx="12"/>
          </p:nvPr>
        </p:nvSpPr>
        <p:spPr/>
        <p:txBody>
          <a:bodyPr/>
          <a:lstStyle/>
          <a:p>
            <a:fld id="{0BCE396B-49E4-4351-9D2C-F9AC65DFF791}" type="slidenum">
              <a:rPr lang="en-IN" smtClean="0"/>
              <a:t>49</a:t>
            </a:fld>
            <a:endParaRPr lang="en-IN"/>
          </a:p>
        </p:txBody>
      </p:sp>
      <p:sp>
        <p:nvSpPr>
          <p:cNvPr id="3" name="Footer Placeholder 2">
            <a:extLst>
              <a:ext uri="{FF2B5EF4-FFF2-40B4-BE49-F238E27FC236}">
                <a16:creationId xmlns:a16="http://schemas.microsoft.com/office/drawing/2014/main" id="{BDBC5030-AC94-7120-69CD-4D28188BE88E}"/>
              </a:ext>
            </a:extLst>
          </p:cNvPr>
          <p:cNvSpPr>
            <a:spLocks noGrp="1"/>
          </p:cNvSpPr>
          <p:nvPr>
            <p:ph type="ftr" sz="quarter" idx="11"/>
          </p:nvPr>
        </p:nvSpPr>
        <p:spPr/>
        <p:txBody>
          <a:bodyPr/>
          <a:lstStyle/>
          <a:p>
            <a:r>
              <a:rPr lang="en-IN"/>
              <a:t>Enfold India May 2025</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g33267e15da2_1_0"/>
          <p:cNvSpPr txBox="1">
            <a:spLocks noGrp="1"/>
          </p:cNvSpPr>
          <p:nvPr>
            <p:ph type="title"/>
          </p:nvPr>
        </p:nvSpPr>
        <p:spPr>
          <a:xfrm>
            <a:off x="951216" y="352060"/>
            <a:ext cx="10515600" cy="1325700"/>
          </a:xfrm>
          <a:prstGeom prst="rect">
            <a:avLst/>
          </a:prstGeom>
        </p:spPr>
        <p:txBody>
          <a:bodyPr spcFirstLastPara="1" wrap="square" lIns="91425" tIns="45700" rIns="91425" bIns="45700" anchor="ctr" anchorCtr="0">
            <a:normAutofit fontScale="90000"/>
          </a:bodyPr>
          <a:lstStyle/>
          <a:p>
            <a:pPr marL="0" lvl="0" indent="0" algn="ctr" rtl="0">
              <a:spcBef>
                <a:spcPts val="0"/>
              </a:spcBef>
              <a:spcAft>
                <a:spcPts val="0"/>
              </a:spcAft>
              <a:buNone/>
            </a:pPr>
            <a:r>
              <a:rPr lang="en" sz="3700" b="1" dirty="0">
                <a:solidFill>
                  <a:srgbClr val="0070C0"/>
                </a:solidFill>
              </a:rPr>
              <a:t>Co-creation of Shared Values / Agreements </a:t>
            </a:r>
            <a:br>
              <a:rPr lang="en" sz="3700" b="1" dirty="0">
                <a:solidFill>
                  <a:srgbClr val="0070C0"/>
                </a:solidFill>
              </a:rPr>
            </a:br>
            <a:r>
              <a:rPr lang="en" sz="3700" b="1" dirty="0">
                <a:solidFill>
                  <a:srgbClr val="0070C0"/>
                </a:solidFill>
              </a:rPr>
              <a:t>as a foundation for a Co-owned Safe/Brave space in the Circle</a:t>
            </a:r>
            <a:endParaRPr sz="3700" b="1" dirty="0">
              <a:solidFill>
                <a:srgbClr val="0070C0"/>
              </a:solidFill>
            </a:endParaRPr>
          </a:p>
        </p:txBody>
      </p:sp>
      <p:graphicFrame>
        <p:nvGraphicFramePr>
          <p:cNvPr id="110" name="Google Shape;110;g33267e15da2_1_0"/>
          <p:cNvGraphicFramePr/>
          <p:nvPr>
            <p:extLst>
              <p:ext uri="{D42A27DB-BD31-4B8C-83A1-F6EECF244321}">
                <p14:modId xmlns:p14="http://schemas.microsoft.com/office/powerpoint/2010/main" val="948018996"/>
              </p:ext>
            </p:extLst>
          </p:nvPr>
        </p:nvGraphicFramePr>
        <p:xfrm>
          <a:off x="951216" y="1771801"/>
          <a:ext cx="10287000" cy="3840270"/>
        </p:xfrm>
        <a:graphic>
          <a:graphicData uri="http://schemas.openxmlformats.org/drawingml/2006/table">
            <a:tbl>
              <a:tblPr>
                <a:noFill/>
              </a:tblPr>
              <a:tblGrid>
                <a:gridCol w="5143500">
                  <a:extLst>
                    <a:ext uri="{9D8B030D-6E8A-4147-A177-3AD203B41FA5}">
                      <a16:colId xmlns:a16="http://schemas.microsoft.com/office/drawing/2014/main" val="20000"/>
                    </a:ext>
                  </a:extLst>
                </a:gridCol>
                <a:gridCol w="5143500">
                  <a:extLst>
                    <a:ext uri="{9D8B030D-6E8A-4147-A177-3AD203B41FA5}">
                      <a16:colId xmlns:a16="http://schemas.microsoft.com/office/drawing/2014/main" val="20001"/>
                    </a:ext>
                  </a:extLst>
                </a:gridCol>
              </a:tblGrid>
              <a:tr h="381000">
                <a:tc>
                  <a:txBody>
                    <a:bodyPr/>
                    <a:lstStyle/>
                    <a:p>
                      <a:pPr marL="0" lvl="0" indent="0" algn="l" rtl="0">
                        <a:spcBef>
                          <a:spcPts val="0"/>
                        </a:spcBef>
                        <a:spcAft>
                          <a:spcPts val="0"/>
                        </a:spcAft>
                        <a:buNone/>
                      </a:pPr>
                      <a:endParaRPr sz="2400" dirty="0"/>
                    </a:p>
                  </a:txBody>
                  <a:tcPr marL="91425" marR="91425" marT="91425" marB="91425"/>
                </a:tc>
                <a:tc>
                  <a:txBody>
                    <a:bodyPr/>
                    <a:lstStyle/>
                    <a:p>
                      <a:pPr marL="0" lvl="0" indent="0" algn="l" rtl="0">
                        <a:spcBef>
                          <a:spcPts val="0"/>
                        </a:spcBef>
                        <a:spcAft>
                          <a:spcPts val="0"/>
                        </a:spcAft>
                        <a:buNone/>
                      </a:pPr>
                      <a:endParaRPr sz="2400"/>
                    </a:p>
                  </a:txBody>
                  <a:tcPr marL="91425" marR="91425" marT="91425" marB="91425"/>
                </a:tc>
                <a:extLst>
                  <a:ext uri="{0D108BD9-81ED-4DB2-BD59-A6C34878D82A}">
                    <a16:rowId xmlns:a16="http://schemas.microsoft.com/office/drawing/2014/main" val="10000"/>
                  </a:ext>
                </a:extLst>
              </a:tr>
              <a:tr h="381000">
                <a:tc>
                  <a:txBody>
                    <a:bodyPr/>
                    <a:lstStyle/>
                    <a:p>
                      <a:pPr marL="0" lvl="0" indent="0" algn="l" rtl="0">
                        <a:spcBef>
                          <a:spcPts val="0"/>
                        </a:spcBef>
                        <a:spcAft>
                          <a:spcPts val="0"/>
                        </a:spcAft>
                        <a:buNone/>
                      </a:pPr>
                      <a:endParaRPr sz="2400" dirty="0"/>
                    </a:p>
                  </a:txBody>
                  <a:tcPr marL="91425" marR="91425" marT="91425" marB="91425"/>
                </a:tc>
                <a:tc>
                  <a:txBody>
                    <a:bodyPr/>
                    <a:lstStyle/>
                    <a:p>
                      <a:pPr marL="0" lvl="0" indent="0" algn="l" rtl="0">
                        <a:spcBef>
                          <a:spcPts val="0"/>
                        </a:spcBef>
                        <a:spcAft>
                          <a:spcPts val="0"/>
                        </a:spcAft>
                        <a:buNone/>
                      </a:pPr>
                      <a:endParaRPr sz="2400"/>
                    </a:p>
                  </a:txBody>
                  <a:tcPr marL="91425" marR="91425" marT="91425" marB="91425"/>
                </a:tc>
                <a:extLst>
                  <a:ext uri="{0D108BD9-81ED-4DB2-BD59-A6C34878D82A}">
                    <a16:rowId xmlns:a16="http://schemas.microsoft.com/office/drawing/2014/main" val="10001"/>
                  </a:ext>
                </a:extLst>
              </a:tr>
              <a:tr h="381000">
                <a:tc>
                  <a:txBody>
                    <a:bodyPr/>
                    <a:lstStyle/>
                    <a:p>
                      <a:pPr marL="0" lvl="0" indent="0" algn="l" rtl="0">
                        <a:spcBef>
                          <a:spcPts val="0"/>
                        </a:spcBef>
                        <a:spcAft>
                          <a:spcPts val="0"/>
                        </a:spcAft>
                        <a:buNone/>
                      </a:pPr>
                      <a:endParaRPr sz="2400" dirty="0"/>
                    </a:p>
                  </a:txBody>
                  <a:tcPr marL="91425" marR="91425" marT="91425" marB="91425"/>
                </a:tc>
                <a:tc>
                  <a:txBody>
                    <a:bodyPr/>
                    <a:lstStyle/>
                    <a:p>
                      <a:pPr marL="0" lvl="0" indent="0" algn="l" rtl="0">
                        <a:spcBef>
                          <a:spcPts val="0"/>
                        </a:spcBef>
                        <a:spcAft>
                          <a:spcPts val="0"/>
                        </a:spcAft>
                        <a:buNone/>
                      </a:pPr>
                      <a:endParaRPr sz="2400"/>
                    </a:p>
                  </a:txBody>
                  <a:tcPr marL="91425" marR="91425" marT="91425" marB="91425"/>
                </a:tc>
                <a:extLst>
                  <a:ext uri="{0D108BD9-81ED-4DB2-BD59-A6C34878D82A}">
                    <a16:rowId xmlns:a16="http://schemas.microsoft.com/office/drawing/2014/main" val="10002"/>
                  </a:ext>
                </a:extLst>
              </a:tr>
              <a:tr h="381000">
                <a:tc>
                  <a:txBody>
                    <a:bodyPr/>
                    <a:lstStyle/>
                    <a:p>
                      <a:pPr marL="0" lvl="0" indent="0" algn="l" rtl="0">
                        <a:spcBef>
                          <a:spcPts val="0"/>
                        </a:spcBef>
                        <a:spcAft>
                          <a:spcPts val="0"/>
                        </a:spcAft>
                        <a:buNone/>
                      </a:pPr>
                      <a:endParaRPr sz="2400" dirty="0"/>
                    </a:p>
                  </a:txBody>
                  <a:tcPr marL="91425" marR="91425" marT="91425" marB="91425"/>
                </a:tc>
                <a:tc>
                  <a:txBody>
                    <a:bodyPr/>
                    <a:lstStyle/>
                    <a:p>
                      <a:pPr marL="0" lvl="0" indent="0" algn="l" rtl="0">
                        <a:spcBef>
                          <a:spcPts val="0"/>
                        </a:spcBef>
                        <a:spcAft>
                          <a:spcPts val="0"/>
                        </a:spcAft>
                        <a:buNone/>
                      </a:pPr>
                      <a:endParaRPr sz="2400"/>
                    </a:p>
                  </a:txBody>
                  <a:tcPr marL="91425" marR="91425" marT="91425" marB="91425"/>
                </a:tc>
                <a:extLst>
                  <a:ext uri="{0D108BD9-81ED-4DB2-BD59-A6C34878D82A}">
                    <a16:rowId xmlns:a16="http://schemas.microsoft.com/office/drawing/2014/main" val="10003"/>
                  </a:ext>
                </a:extLst>
              </a:tr>
              <a:tr h="381000">
                <a:tc>
                  <a:txBody>
                    <a:bodyPr/>
                    <a:lstStyle/>
                    <a:p>
                      <a:pPr marL="0" lvl="0" indent="0" algn="l" rtl="0">
                        <a:spcBef>
                          <a:spcPts val="0"/>
                        </a:spcBef>
                        <a:spcAft>
                          <a:spcPts val="0"/>
                        </a:spcAft>
                        <a:buNone/>
                      </a:pPr>
                      <a:endParaRPr sz="2400"/>
                    </a:p>
                  </a:txBody>
                  <a:tcPr marL="91425" marR="91425" marT="91425" marB="91425"/>
                </a:tc>
                <a:tc>
                  <a:txBody>
                    <a:bodyPr/>
                    <a:lstStyle/>
                    <a:p>
                      <a:pPr marL="0" lvl="0" indent="0" algn="l" rtl="0">
                        <a:spcBef>
                          <a:spcPts val="0"/>
                        </a:spcBef>
                        <a:spcAft>
                          <a:spcPts val="0"/>
                        </a:spcAft>
                        <a:buNone/>
                      </a:pPr>
                      <a:endParaRPr sz="2400" dirty="0"/>
                    </a:p>
                  </a:txBody>
                  <a:tcPr marL="91425" marR="91425" marT="91425" marB="91425"/>
                </a:tc>
                <a:extLst>
                  <a:ext uri="{0D108BD9-81ED-4DB2-BD59-A6C34878D82A}">
                    <a16:rowId xmlns:a16="http://schemas.microsoft.com/office/drawing/2014/main" val="10004"/>
                  </a:ext>
                </a:extLst>
              </a:tr>
              <a:tr h="381000">
                <a:tc>
                  <a:txBody>
                    <a:bodyPr/>
                    <a:lstStyle/>
                    <a:p>
                      <a:pPr marL="0" lvl="0" indent="0" algn="l" rtl="0">
                        <a:spcBef>
                          <a:spcPts val="0"/>
                        </a:spcBef>
                        <a:spcAft>
                          <a:spcPts val="0"/>
                        </a:spcAft>
                        <a:buNone/>
                      </a:pPr>
                      <a:endParaRPr sz="2400"/>
                    </a:p>
                  </a:txBody>
                  <a:tcPr marL="91425" marR="91425" marT="91425" marB="91425"/>
                </a:tc>
                <a:tc>
                  <a:txBody>
                    <a:bodyPr/>
                    <a:lstStyle/>
                    <a:p>
                      <a:pPr marL="0" lvl="0" indent="0" algn="l" rtl="0">
                        <a:spcBef>
                          <a:spcPts val="0"/>
                        </a:spcBef>
                        <a:spcAft>
                          <a:spcPts val="0"/>
                        </a:spcAft>
                        <a:buNone/>
                      </a:pPr>
                      <a:endParaRPr sz="2400" dirty="0"/>
                    </a:p>
                  </a:txBody>
                  <a:tcPr marL="91425" marR="91425" marT="91425" marB="91425"/>
                </a:tc>
                <a:extLst>
                  <a:ext uri="{0D108BD9-81ED-4DB2-BD59-A6C34878D82A}">
                    <a16:rowId xmlns:a16="http://schemas.microsoft.com/office/drawing/2014/main" val="10005"/>
                  </a:ext>
                </a:extLst>
              </a:tr>
              <a:tr h="381000">
                <a:tc>
                  <a:txBody>
                    <a:bodyPr/>
                    <a:lstStyle/>
                    <a:p>
                      <a:pPr marL="0" lvl="0" indent="0" algn="l" rtl="0">
                        <a:spcBef>
                          <a:spcPts val="0"/>
                        </a:spcBef>
                        <a:spcAft>
                          <a:spcPts val="0"/>
                        </a:spcAft>
                        <a:buNone/>
                      </a:pPr>
                      <a:endParaRPr sz="2400" dirty="0"/>
                    </a:p>
                  </a:txBody>
                  <a:tcPr marL="91425" marR="91425" marT="91425" marB="91425"/>
                </a:tc>
                <a:tc>
                  <a:txBody>
                    <a:bodyPr/>
                    <a:lstStyle/>
                    <a:p>
                      <a:pPr marL="0" lvl="0" indent="0" algn="l" rtl="0">
                        <a:spcBef>
                          <a:spcPts val="0"/>
                        </a:spcBef>
                        <a:spcAft>
                          <a:spcPts val="0"/>
                        </a:spcAft>
                        <a:buNone/>
                      </a:pPr>
                      <a:endParaRPr sz="2400" dirty="0"/>
                    </a:p>
                  </a:txBody>
                  <a:tcPr marL="91425" marR="91425" marT="91425" marB="91425"/>
                </a:tc>
                <a:extLst>
                  <a:ext uri="{0D108BD9-81ED-4DB2-BD59-A6C34878D82A}">
                    <a16:rowId xmlns:a16="http://schemas.microsoft.com/office/drawing/2014/main" val="10006"/>
                  </a:ext>
                </a:extLst>
              </a:tr>
            </a:tbl>
          </a:graphicData>
        </a:graphic>
      </p:graphicFrame>
      <p:pic>
        <p:nvPicPr>
          <p:cNvPr id="2" name="Picture 1">
            <a:extLst>
              <a:ext uri="{FF2B5EF4-FFF2-40B4-BE49-F238E27FC236}">
                <a16:creationId xmlns:a16="http://schemas.microsoft.com/office/drawing/2014/main" id="{85E7E798-4DFF-FD02-2DAB-6DC27AF2CB09}"/>
              </a:ext>
            </a:extLst>
          </p:cNvPr>
          <p:cNvPicPr>
            <a:picLocks noChangeAspect="1"/>
          </p:cNvPicPr>
          <p:nvPr/>
        </p:nvPicPr>
        <p:blipFill>
          <a:blip r:embed="rId3"/>
          <a:stretch>
            <a:fillRect/>
          </a:stretch>
        </p:blipFill>
        <p:spPr>
          <a:xfrm>
            <a:off x="10875452" y="82141"/>
            <a:ext cx="1182727" cy="932769"/>
          </a:xfrm>
          <a:prstGeom prst="rect">
            <a:avLst/>
          </a:prstGeom>
        </p:spPr>
      </p:pic>
      <p:pic>
        <p:nvPicPr>
          <p:cNvPr id="3" name="Picture 2">
            <a:extLst>
              <a:ext uri="{FF2B5EF4-FFF2-40B4-BE49-F238E27FC236}">
                <a16:creationId xmlns:a16="http://schemas.microsoft.com/office/drawing/2014/main" id="{49E469D3-AAB4-7EA4-993C-FDF0038998F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5706113"/>
            <a:ext cx="1344295" cy="1059815"/>
          </a:xfrm>
          <a:prstGeom prst="rect">
            <a:avLst/>
          </a:prstGeom>
          <a:noFill/>
          <a:ln>
            <a:noFill/>
          </a:ln>
        </p:spPr>
      </p:pic>
      <p:sp>
        <p:nvSpPr>
          <p:cNvPr id="4" name="Slide Number Placeholder 3">
            <a:extLst>
              <a:ext uri="{FF2B5EF4-FFF2-40B4-BE49-F238E27FC236}">
                <a16:creationId xmlns:a16="http://schemas.microsoft.com/office/drawing/2014/main" id="{75959852-785A-4351-7068-D0E1C553998E}"/>
              </a:ext>
            </a:extLst>
          </p:cNvPr>
          <p:cNvSpPr>
            <a:spLocks noGrp="1"/>
          </p:cNvSpPr>
          <p:nvPr>
            <p:ph type="sldNum" sz="quarter" idx="12"/>
          </p:nvPr>
        </p:nvSpPr>
        <p:spPr/>
        <p:txBody>
          <a:bodyPr/>
          <a:lstStyle/>
          <a:p>
            <a:fld id="{0BCE396B-49E4-4351-9D2C-F9AC65DFF791}" type="slidenum">
              <a:rPr lang="en-IN" smtClean="0"/>
              <a:t>5</a:t>
            </a:fld>
            <a:endParaRPr lang="en-IN"/>
          </a:p>
        </p:txBody>
      </p:sp>
      <p:sp>
        <p:nvSpPr>
          <p:cNvPr id="5" name="Footer Placeholder 4">
            <a:extLst>
              <a:ext uri="{FF2B5EF4-FFF2-40B4-BE49-F238E27FC236}">
                <a16:creationId xmlns:a16="http://schemas.microsoft.com/office/drawing/2014/main" id="{5E7A023C-6CC7-C854-F9E8-3B32E8DFFD7C}"/>
              </a:ext>
            </a:extLst>
          </p:cNvPr>
          <p:cNvSpPr>
            <a:spLocks noGrp="1"/>
          </p:cNvSpPr>
          <p:nvPr>
            <p:ph type="ftr" sz="quarter" idx="11"/>
          </p:nvPr>
        </p:nvSpPr>
        <p:spPr/>
        <p:txBody>
          <a:bodyPr/>
          <a:lstStyle/>
          <a:p>
            <a:r>
              <a:rPr lang="en-IN"/>
              <a:t>Enfold India May 2025</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741"/>
        <p:cNvGrpSpPr/>
        <p:nvPr/>
      </p:nvGrpSpPr>
      <p:grpSpPr>
        <a:xfrm>
          <a:off x="0" y="0"/>
          <a:ext cx="0" cy="0"/>
          <a:chOff x="0" y="0"/>
          <a:chExt cx="0" cy="0"/>
        </a:xfrm>
      </p:grpSpPr>
      <p:sp>
        <p:nvSpPr>
          <p:cNvPr id="742" name="Google Shape;742;p17"/>
          <p:cNvSpPr txBox="1">
            <a:spLocks noGrp="1"/>
          </p:cNvSpPr>
          <p:nvPr>
            <p:ph type="title"/>
          </p:nvPr>
        </p:nvSpPr>
        <p:spPr>
          <a:xfrm>
            <a:off x="963656" y="337392"/>
            <a:ext cx="10264800" cy="12120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000"/>
              <a:buFont typeface="Arial"/>
              <a:buNone/>
            </a:pPr>
            <a:r>
              <a:rPr lang="en-US" sz="4000" b="1" dirty="0">
                <a:solidFill>
                  <a:schemeClr val="accent1"/>
                </a:solidFill>
              </a:rPr>
              <a:t>Application in Serious Offences</a:t>
            </a:r>
            <a:endParaRPr b="1" dirty="0">
              <a:solidFill>
                <a:schemeClr val="accent1"/>
              </a:solidFill>
            </a:endParaRPr>
          </a:p>
        </p:txBody>
      </p:sp>
      <p:sp>
        <p:nvSpPr>
          <p:cNvPr id="743" name="Google Shape;743;p17"/>
          <p:cNvSpPr txBox="1">
            <a:spLocks noGrp="1"/>
          </p:cNvSpPr>
          <p:nvPr>
            <p:ph type="body" idx="1"/>
          </p:nvPr>
        </p:nvSpPr>
        <p:spPr>
          <a:xfrm>
            <a:off x="1367624" y="2490436"/>
            <a:ext cx="9708995" cy="3567173"/>
          </a:xfrm>
          <a:prstGeom prst="rect">
            <a:avLst/>
          </a:prstGeom>
          <a:noFill/>
          <a:ln>
            <a:noFill/>
          </a:ln>
        </p:spPr>
        <p:txBody>
          <a:bodyPr spcFirstLastPara="1" wrap="square" lIns="91425" tIns="45700" rIns="91425" bIns="45700" anchor="ctr" anchorCtr="0">
            <a:noAutofit/>
          </a:bodyPr>
          <a:lstStyle/>
          <a:p>
            <a:pPr marL="228600" lvl="0" indent="-260350" algn="l" rtl="0">
              <a:lnSpc>
                <a:spcPct val="90000"/>
              </a:lnSpc>
              <a:spcBef>
                <a:spcPts val="0"/>
              </a:spcBef>
              <a:spcAft>
                <a:spcPts val="0"/>
              </a:spcAft>
              <a:buClr>
                <a:schemeClr val="dk1"/>
              </a:buClr>
              <a:buSzPts val="2400"/>
              <a:buChar char="•"/>
            </a:pPr>
            <a:r>
              <a:rPr lang="en-US" sz="3200" dirty="0"/>
              <a:t>“…given the practicality of limited resources, restorative justice processes should be aimed at the more serious offences. </a:t>
            </a:r>
            <a:r>
              <a:rPr lang="en-US" sz="3200" b="1" dirty="0"/>
              <a:t>It is here that the impact of the offending on victims is greatest and that victims are most in need of closure...” </a:t>
            </a:r>
            <a:endParaRPr sz="3200" dirty="0"/>
          </a:p>
          <a:p>
            <a:pPr marL="228600" lvl="0" indent="-260350" algn="l" rtl="0">
              <a:lnSpc>
                <a:spcPct val="90000"/>
              </a:lnSpc>
              <a:spcBef>
                <a:spcPts val="1000"/>
              </a:spcBef>
              <a:spcAft>
                <a:spcPts val="0"/>
              </a:spcAft>
              <a:buClr>
                <a:schemeClr val="dk1"/>
              </a:buClr>
              <a:buSzPts val="2400"/>
              <a:buChar char="•"/>
            </a:pPr>
            <a:r>
              <a:rPr lang="en-US" sz="3200" b="1" dirty="0"/>
              <a:t>…“Restorative justice processes are most appropriate for repeat offenders.</a:t>
            </a:r>
            <a:r>
              <a:rPr lang="en-US" sz="3200" dirty="0"/>
              <a:t>” </a:t>
            </a:r>
            <a:endParaRPr sz="3200" dirty="0"/>
          </a:p>
          <a:p>
            <a:pPr marL="114300" lvl="0" indent="0" algn="l" rtl="0">
              <a:lnSpc>
                <a:spcPct val="90000"/>
              </a:lnSpc>
              <a:spcBef>
                <a:spcPts val="1000"/>
              </a:spcBef>
              <a:spcAft>
                <a:spcPts val="0"/>
              </a:spcAft>
              <a:buClr>
                <a:schemeClr val="dk1"/>
              </a:buClr>
              <a:buSzPts val="1900"/>
              <a:buNone/>
            </a:pPr>
            <a:endParaRPr sz="2400" dirty="0"/>
          </a:p>
          <a:p>
            <a:pPr marL="114300" lvl="0" indent="0" algn="l" rtl="0">
              <a:lnSpc>
                <a:spcPct val="90000"/>
              </a:lnSpc>
              <a:spcBef>
                <a:spcPts val="1000"/>
              </a:spcBef>
              <a:spcAft>
                <a:spcPts val="0"/>
              </a:spcAft>
              <a:buClr>
                <a:schemeClr val="dk1"/>
              </a:buClr>
              <a:buSzPts val="1900"/>
              <a:buNone/>
            </a:pPr>
            <a:r>
              <a:rPr lang="en-US" sz="2400" dirty="0"/>
              <a:t>Allison  Morris &amp; Gabrielle Maxwell, “Implementing Restorative Justice: What Works?” in  </a:t>
            </a:r>
            <a:r>
              <a:rPr lang="en-US" sz="2400" cap="small" dirty="0"/>
              <a:t>Morris &amp; Maxwell, Ed., Restorative Justice for Juveniles Conferencing, Mediation and Circles, </a:t>
            </a:r>
            <a:r>
              <a:rPr lang="en-US" sz="2400" dirty="0"/>
              <a:t>2001, p.270.</a:t>
            </a:r>
            <a:endParaRPr sz="2400" dirty="0"/>
          </a:p>
          <a:p>
            <a:pPr marL="0" lvl="0" indent="0" algn="l" rtl="0">
              <a:lnSpc>
                <a:spcPct val="90000"/>
              </a:lnSpc>
              <a:spcBef>
                <a:spcPts val="1000"/>
              </a:spcBef>
              <a:spcAft>
                <a:spcPts val="0"/>
              </a:spcAft>
              <a:buClr>
                <a:schemeClr val="dk1"/>
              </a:buClr>
              <a:buSzPts val="1900"/>
              <a:buNone/>
            </a:pPr>
            <a:endParaRPr sz="2400" b="1" dirty="0"/>
          </a:p>
          <a:p>
            <a:pPr marL="228600" lvl="0" indent="-107950" algn="l" rtl="0">
              <a:lnSpc>
                <a:spcPct val="90000"/>
              </a:lnSpc>
              <a:spcBef>
                <a:spcPts val="1000"/>
              </a:spcBef>
              <a:spcAft>
                <a:spcPts val="0"/>
              </a:spcAft>
              <a:buClr>
                <a:schemeClr val="dk1"/>
              </a:buClr>
              <a:buSzPts val="1900"/>
              <a:buNone/>
            </a:pPr>
            <a:endParaRPr sz="2400" dirty="0"/>
          </a:p>
        </p:txBody>
      </p:sp>
      <p:sp>
        <p:nvSpPr>
          <p:cNvPr id="2" name="Slide Number Placeholder 1">
            <a:extLst>
              <a:ext uri="{FF2B5EF4-FFF2-40B4-BE49-F238E27FC236}">
                <a16:creationId xmlns:a16="http://schemas.microsoft.com/office/drawing/2014/main" id="{44875D66-9156-4413-11B3-9F0CBBBADB63}"/>
              </a:ext>
            </a:extLst>
          </p:cNvPr>
          <p:cNvSpPr>
            <a:spLocks noGrp="1"/>
          </p:cNvSpPr>
          <p:nvPr>
            <p:ph type="sldNum" sz="quarter" idx="12"/>
          </p:nvPr>
        </p:nvSpPr>
        <p:spPr/>
        <p:txBody>
          <a:bodyPr/>
          <a:lstStyle/>
          <a:p>
            <a:fld id="{0BCE396B-49E4-4351-9D2C-F9AC65DFF791}" type="slidenum">
              <a:rPr lang="en-IN" smtClean="0"/>
              <a:t>50</a:t>
            </a:fld>
            <a:endParaRPr lang="en-IN"/>
          </a:p>
        </p:txBody>
      </p:sp>
      <p:sp>
        <p:nvSpPr>
          <p:cNvPr id="3" name="Footer Placeholder 2">
            <a:extLst>
              <a:ext uri="{FF2B5EF4-FFF2-40B4-BE49-F238E27FC236}">
                <a16:creationId xmlns:a16="http://schemas.microsoft.com/office/drawing/2014/main" id="{FA69161C-8DCD-2EDC-770A-B5BE061DD709}"/>
              </a:ext>
            </a:extLst>
          </p:cNvPr>
          <p:cNvSpPr>
            <a:spLocks noGrp="1"/>
          </p:cNvSpPr>
          <p:nvPr>
            <p:ph type="ftr" sz="quarter" idx="11"/>
          </p:nvPr>
        </p:nvSpPr>
        <p:spPr/>
        <p:txBody>
          <a:bodyPr/>
          <a:lstStyle/>
          <a:p>
            <a:r>
              <a:rPr lang="en-IN"/>
              <a:t>Enfold India May 2025</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4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4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4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747"/>
        <p:cNvGrpSpPr/>
        <p:nvPr/>
      </p:nvGrpSpPr>
      <p:grpSpPr>
        <a:xfrm>
          <a:off x="0" y="0"/>
          <a:ext cx="0" cy="0"/>
          <a:chOff x="0" y="0"/>
          <a:chExt cx="0" cy="0"/>
        </a:xfrm>
      </p:grpSpPr>
      <p:pic>
        <p:nvPicPr>
          <p:cNvPr id="748" name="Google Shape;748;g2c5c7af51aa_0_28" descr="Background pattern&#10;&#10;Description automatically generated"/>
          <p:cNvPicPr preferRelativeResize="0"/>
          <p:nvPr/>
        </p:nvPicPr>
        <p:blipFill rotWithShape="1">
          <a:blip r:embed="rId3">
            <a:alphaModFix/>
          </a:blip>
          <a:srcRect l="10945" r="20603"/>
          <a:stretch/>
        </p:blipFill>
        <p:spPr>
          <a:xfrm>
            <a:off x="20" y="10"/>
            <a:ext cx="6116569" cy="6862123"/>
          </a:xfrm>
          <a:custGeom>
            <a:avLst/>
            <a:gdLst/>
            <a:ahLst/>
            <a:cxnLst/>
            <a:rect l="l" t="t" r="r" b="b"/>
            <a:pathLst>
              <a:path w="6116569" h="6879321" extrusionOk="0">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a:noFill/>
          <a:ln>
            <a:noFill/>
          </a:ln>
        </p:spPr>
      </p:pic>
      <p:grpSp>
        <p:nvGrpSpPr>
          <p:cNvPr id="749" name="Google Shape;749;g2c5c7af51aa_0_28"/>
          <p:cNvGrpSpPr/>
          <p:nvPr/>
        </p:nvGrpSpPr>
        <p:grpSpPr>
          <a:xfrm>
            <a:off x="5736772" y="736726"/>
            <a:ext cx="6516900" cy="3843600"/>
            <a:chOff x="0" y="0"/>
            <a:chExt cx="6516900" cy="3843600"/>
          </a:xfrm>
        </p:grpSpPr>
        <p:cxnSp>
          <p:nvCxnSpPr>
            <p:cNvPr id="750" name="Google Shape;750;g2c5c7af51aa_0_28"/>
            <p:cNvCxnSpPr/>
            <p:nvPr/>
          </p:nvCxnSpPr>
          <p:spPr>
            <a:xfrm>
              <a:off x="0" y="0"/>
              <a:ext cx="6516900" cy="0"/>
            </a:xfrm>
            <a:prstGeom prst="straightConnector1">
              <a:avLst/>
            </a:prstGeom>
            <a:solidFill>
              <a:srgbClr val="599BD5"/>
            </a:solidFill>
            <a:ln w="12700" cap="flat" cmpd="sng">
              <a:solidFill>
                <a:srgbClr val="599BD5"/>
              </a:solidFill>
              <a:prstDash val="solid"/>
              <a:miter lim="800000"/>
              <a:headEnd type="none" w="sm" len="sm"/>
              <a:tailEnd type="none" w="sm" len="sm"/>
            </a:ln>
          </p:spPr>
        </p:cxnSp>
        <p:sp>
          <p:nvSpPr>
            <p:cNvPr id="751" name="Google Shape;751;g2c5c7af51aa_0_28"/>
            <p:cNvSpPr/>
            <p:nvPr/>
          </p:nvSpPr>
          <p:spPr>
            <a:xfrm>
              <a:off x="0" y="0"/>
              <a:ext cx="6516900" cy="38436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2" name="Google Shape;752;g2c5c7af51aa_0_28"/>
            <p:cNvSpPr txBox="1"/>
            <p:nvPr/>
          </p:nvSpPr>
          <p:spPr>
            <a:xfrm>
              <a:off x="0" y="0"/>
              <a:ext cx="6516900" cy="3843600"/>
            </a:xfrm>
            <a:prstGeom prst="rect">
              <a:avLst/>
            </a:prstGeom>
            <a:noFill/>
            <a:ln>
              <a:noFill/>
            </a:ln>
          </p:spPr>
          <p:txBody>
            <a:bodyPr spcFirstLastPara="1" wrap="square" lIns="148575" tIns="148575" rIns="148575" bIns="148575" anchor="t" anchorCtr="0">
              <a:noAutofit/>
            </a:bodyPr>
            <a:lstStyle/>
            <a:p>
              <a:pPr marL="0" marR="0" lvl="0" indent="0" algn="l" rtl="0">
                <a:lnSpc>
                  <a:spcPct val="90000"/>
                </a:lnSpc>
                <a:spcBef>
                  <a:spcPts val="0"/>
                </a:spcBef>
                <a:spcAft>
                  <a:spcPts val="0"/>
                </a:spcAft>
                <a:buClr>
                  <a:schemeClr val="dk1"/>
                </a:buClr>
                <a:buSzPts val="3900"/>
                <a:buFont typeface="Garamond"/>
                <a:buNone/>
              </a:pPr>
              <a:r>
                <a:rPr lang="en-US" sz="3900" b="1" i="0" u="none" strike="noStrike" cap="none">
                  <a:solidFill>
                    <a:schemeClr val="dk1"/>
                  </a:solidFill>
                  <a:latin typeface="Garamond"/>
                  <a:ea typeface="Garamond"/>
                  <a:cs typeface="Garamond"/>
                  <a:sym typeface="Garamond"/>
                </a:rPr>
                <a:t>“No crime victim should be forced to confront her perpetrator, but neither should she be denied the opportunity if she desires it.”</a:t>
              </a:r>
              <a:endParaRPr sz="1400" b="0" i="0" u="none" strike="noStrike" cap="none">
                <a:solidFill>
                  <a:srgbClr val="000000"/>
                </a:solidFill>
                <a:latin typeface="Arial"/>
                <a:ea typeface="Arial"/>
                <a:cs typeface="Arial"/>
                <a:sym typeface="Arial"/>
              </a:endParaRPr>
            </a:p>
            <a:p>
              <a:pPr marL="0" marR="0" lvl="0" indent="0" algn="l" rtl="0">
                <a:lnSpc>
                  <a:spcPct val="90000"/>
                </a:lnSpc>
                <a:spcBef>
                  <a:spcPts val="1365"/>
                </a:spcBef>
                <a:spcAft>
                  <a:spcPts val="0"/>
                </a:spcAft>
                <a:buClr>
                  <a:schemeClr val="dk1"/>
                </a:buClr>
                <a:buSzPts val="3900"/>
                <a:buFont typeface="Garamond"/>
                <a:buNone/>
              </a:pPr>
              <a:r>
                <a:rPr lang="en-US" sz="3900" b="1" i="0" u="none" strike="noStrike" cap="none">
                  <a:solidFill>
                    <a:schemeClr val="dk1"/>
                  </a:solidFill>
                  <a:latin typeface="Garamond"/>
                  <a:ea typeface="Garamond"/>
                  <a:cs typeface="Garamond"/>
                  <a:sym typeface="Garamond"/>
                </a:rPr>
                <a:t>Mary P Moss</a:t>
              </a:r>
              <a:endParaRPr sz="3900" b="0" i="0" u="none" strike="noStrike" cap="none">
                <a:solidFill>
                  <a:schemeClr val="dk1"/>
                </a:solidFill>
                <a:latin typeface="Garamond"/>
                <a:ea typeface="Garamond"/>
                <a:cs typeface="Garamond"/>
                <a:sym typeface="Garamond"/>
              </a:endParaRPr>
            </a:p>
          </p:txBody>
        </p:sp>
      </p:grpSp>
      <p:sp>
        <p:nvSpPr>
          <p:cNvPr id="2" name="Slide Number Placeholder 1">
            <a:extLst>
              <a:ext uri="{FF2B5EF4-FFF2-40B4-BE49-F238E27FC236}">
                <a16:creationId xmlns:a16="http://schemas.microsoft.com/office/drawing/2014/main" id="{B264B545-CCFE-E89C-035B-786FBAD8D75B}"/>
              </a:ext>
            </a:extLst>
          </p:cNvPr>
          <p:cNvSpPr>
            <a:spLocks noGrp="1"/>
          </p:cNvSpPr>
          <p:nvPr>
            <p:ph type="sldNum" sz="quarter" idx="12"/>
          </p:nvPr>
        </p:nvSpPr>
        <p:spPr/>
        <p:txBody>
          <a:bodyPr/>
          <a:lstStyle/>
          <a:p>
            <a:fld id="{0BCE396B-49E4-4351-9D2C-F9AC65DFF791}" type="slidenum">
              <a:rPr lang="en-IN" smtClean="0"/>
              <a:t>51</a:t>
            </a:fld>
            <a:endParaRPr lang="en-IN"/>
          </a:p>
        </p:txBody>
      </p:sp>
      <p:sp>
        <p:nvSpPr>
          <p:cNvPr id="3" name="Footer Placeholder 2">
            <a:extLst>
              <a:ext uri="{FF2B5EF4-FFF2-40B4-BE49-F238E27FC236}">
                <a16:creationId xmlns:a16="http://schemas.microsoft.com/office/drawing/2014/main" id="{E1E2B811-A91C-CC16-2342-EC5B9509EEAB}"/>
              </a:ext>
            </a:extLst>
          </p:cNvPr>
          <p:cNvSpPr>
            <a:spLocks noGrp="1"/>
          </p:cNvSpPr>
          <p:nvPr>
            <p:ph type="ftr" sz="quarter" idx="11"/>
          </p:nvPr>
        </p:nvSpPr>
        <p:spPr/>
        <p:txBody>
          <a:bodyPr/>
          <a:lstStyle/>
          <a:p>
            <a:r>
              <a:rPr lang="en-IN"/>
              <a:t>Enfold India May 2025</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762"/>
        <p:cNvGrpSpPr/>
        <p:nvPr/>
      </p:nvGrpSpPr>
      <p:grpSpPr>
        <a:xfrm>
          <a:off x="0" y="0"/>
          <a:ext cx="0" cy="0"/>
          <a:chOff x="0" y="0"/>
          <a:chExt cx="0" cy="0"/>
        </a:xfrm>
      </p:grpSpPr>
      <p:sp>
        <p:nvSpPr>
          <p:cNvPr id="763" name="Google Shape;763;p51"/>
          <p:cNvSpPr/>
          <p:nvPr/>
        </p:nvSpPr>
        <p:spPr>
          <a:xfrm>
            <a:off x="1524" y="0"/>
            <a:ext cx="12188952" cy="6858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aramond"/>
              <a:ea typeface="Garamond"/>
              <a:cs typeface="Garamond"/>
              <a:sym typeface="Garamond"/>
            </a:endParaRPr>
          </a:p>
        </p:txBody>
      </p:sp>
      <p:pic>
        <p:nvPicPr>
          <p:cNvPr id="764" name="Google Shape;764;p51"/>
          <p:cNvPicPr preferRelativeResize="0">
            <a:picLocks noGrp="1"/>
          </p:cNvPicPr>
          <p:nvPr>
            <p:ph type="body" idx="1"/>
          </p:nvPr>
        </p:nvPicPr>
        <p:blipFill rotWithShape="1">
          <a:blip r:embed="rId3">
            <a:alphaModFix/>
          </a:blip>
          <a:srcRect b="15745"/>
          <a:stretch/>
        </p:blipFill>
        <p:spPr>
          <a:xfrm>
            <a:off x="20" y="1282"/>
            <a:ext cx="12191980" cy="6856718"/>
          </a:xfrm>
          <a:prstGeom prst="rect">
            <a:avLst/>
          </a:prstGeom>
          <a:noFill/>
          <a:ln>
            <a:noFill/>
          </a:ln>
        </p:spPr>
      </p:pic>
      <p:sp>
        <p:nvSpPr>
          <p:cNvPr id="2" name="Slide Number Placeholder 1">
            <a:extLst>
              <a:ext uri="{FF2B5EF4-FFF2-40B4-BE49-F238E27FC236}">
                <a16:creationId xmlns:a16="http://schemas.microsoft.com/office/drawing/2014/main" id="{D69B439A-2250-6285-2912-1890784C820C}"/>
              </a:ext>
            </a:extLst>
          </p:cNvPr>
          <p:cNvSpPr>
            <a:spLocks noGrp="1"/>
          </p:cNvSpPr>
          <p:nvPr>
            <p:ph type="sldNum" sz="quarter" idx="12"/>
          </p:nvPr>
        </p:nvSpPr>
        <p:spPr/>
        <p:txBody>
          <a:bodyPr/>
          <a:lstStyle/>
          <a:p>
            <a:fld id="{0BCE396B-49E4-4351-9D2C-F9AC65DFF791}" type="slidenum">
              <a:rPr lang="en-IN" smtClean="0"/>
              <a:t>52</a:t>
            </a:fld>
            <a:endParaRPr lang="en-IN"/>
          </a:p>
        </p:txBody>
      </p:sp>
      <p:sp>
        <p:nvSpPr>
          <p:cNvPr id="3" name="Footer Placeholder 2">
            <a:extLst>
              <a:ext uri="{FF2B5EF4-FFF2-40B4-BE49-F238E27FC236}">
                <a16:creationId xmlns:a16="http://schemas.microsoft.com/office/drawing/2014/main" id="{7FC011A8-A526-F546-D5F8-817987F1233D}"/>
              </a:ext>
            </a:extLst>
          </p:cNvPr>
          <p:cNvSpPr>
            <a:spLocks noGrp="1"/>
          </p:cNvSpPr>
          <p:nvPr>
            <p:ph type="ftr" sz="quarter" idx="11"/>
          </p:nvPr>
        </p:nvSpPr>
        <p:spPr/>
        <p:txBody>
          <a:bodyPr/>
          <a:lstStyle/>
          <a:p>
            <a:r>
              <a:rPr lang="en-IN"/>
              <a:t>Enfold India May 2025</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FF2B0B1-87E2-66B4-1891-59AECCBE4373}"/>
              </a:ext>
            </a:extLst>
          </p:cNvPr>
          <p:cNvSpPr>
            <a:spLocks noGrp="1"/>
          </p:cNvSpPr>
          <p:nvPr>
            <p:ph type="title"/>
          </p:nvPr>
        </p:nvSpPr>
        <p:spPr/>
        <p:txBody>
          <a:bodyPr>
            <a:normAutofit/>
          </a:bodyPr>
          <a:lstStyle/>
          <a:p>
            <a:pPr algn="ctr"/>
            <a:r>
              <a:rPr lang="en-US" sz="4000" b="1" dirty="0">
                <a:solidFill>
                  <a:srgbClr val="0070C0"/>
                </a:solidFill>
              </a:rPr>
              <a:t>Debrief of Restorative Circle on</a:t>
            </a:r>
            <a:br>
              <a:rPr lang="en-US" sz="4000" b="1" dirty="0">
                <a:solidFill>
                  <a:srgbClr val="0070C0"/>
                </a:solidFill>
              </a:rPr>
            </a:br>
            <a:r>
              <a:rPr lang="en-US" sz="4000" b="1" dirty="0">
                <a:solidFill>
                  <a:srgbClr val="0070C0"/>
                </a:solidFill>
              </a:rPr>
              <a:t>Asserting Agency – Making a Difference</a:t>
            </a:r>
            <a:endParaRPr lang="en-IN" sz="4000" b="1" dirty="0">
              <a:solidFill>
                <a:srgbClr val="0070C0"/>
              </a:solidFill>
            </a:endParaRPr>
          </a:p>
        </p:txBody>
      </p:sp>
      <p:sp>
        <p:nvSpPr>
          <p:cNvPr id="5" name="Content Placeholder 4">
            <a:extLst>
              <a:ext uri="{FF2B5EF4-FFF2-40B4-BE49-F238E27FC236}">
                <a16:creationId xmlns:a16="http://schemas.microsoft.com/office/drawing/2014/main" id="{749433D7-9669-8B41-A730-7018DEBA4EE1}"/>
              </a:ext>
            </a:extLst>
          </p:cNvPr>
          <p:cNvSpPr>
            <a:spLocks noGrp="1"/>
          </p:cNvSpPr>
          <p:nvPr>
            <p:ph idx="1"/>
          </p:nvPr>
        </p:nvSpPr>
        <p:spPr/>
        <p:txBody>
          <a:bodyPr/>
          <a:lstStyle/>
          <a:p>
            <a:r>
              <a:rPr lang="en-US" dirty="0"/>
              <a:t>What did you experience in the Circle?</a:t>
            </a:r>
          </a:p>
          <a:p>
            <a:r>
              <a:rPr lang="en-US" dirty="0"/>
              <a:t>What about the Restorative Circle enabled these experiences?</a:t>
            </a:r>
          </a:p>
          <a:p>
            <a:pPr marL="0" indent="0">
              <a:buNone/>
            </a:pPr>
            <a:endParaRPr lang="en-IN" dirty="0"/>
          </a:p>
        </p:txBody>
      </p:sp>
      <p:pic>
        <p:nvPicPr>
          <p:cNvPr id="2" name="Picture 1">
            <a:extLst>
              <a:ext uri="{FF2B5EF4-FFF2-40B4-BE49-F238E27FC236}">
                <a16:creationId xmlns:a16="http://schemas.microsoft.com/office/drawing/2014/main" id="{AD90022C-8AB8-FE25-913D-177779EA33B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5706113"/>
            <a:ext cx="1344295" cy="1059815"/>
          </a:xfrm>
          <a:prstGeom prst="rect">
            <a:avLst/>
          </a:prstGeom>
          <a:noFill/>
          <a:ln>
            <a:noFill/>
          </a:ln>
        </p:spPr>
      </p:pic>
      <p:pic>
        <p:nvPicPr>
          <p:cNvPr id="3" name="Picture 2">
            <a:extLst>
              <a:ext uri="{FF2B5EF4-FFF2-40B4-BE49-F238E27FC236}">
                <a16:creationId xmlns:a16="http://schemas.microsoft.com/office/drawing/2014/main" id="{FD30F8E4-9CDE-145A-D63A-B5CCAE125292}"/>
              </a:ext>
            </a:extLst>
          </p:cNvPr>
          <p:cNvPicPr>
            <a:picLocks noChangeAspect="1"/>
          </p:cNvPicPr>
          <p:nvPr/>
        </p:nvPicPr>
        <p:blipFill>
          <a:blip r:embed="rId3"/>
          <a:stretch>
            <a:fillRect/>
          </a:stretch>
        </p:blipFill>
        <p:spPr>
          <a:xfrm>
            <a:off x="10762436" y="214652"/>
            <a:ext cx="1182727" cy="932769"/>
          </a:xfrm>
          <a:prstGeom prst="rect">
            <a:avLst/>
          </a:prstGeom>
        </p:spPr>
      </p:pic>
      <p:sp>
        <p:nvSpPr>
          <p:cNvPr id="6" name="Slide Number Placeholder 5">
            <a:extLst>
              <a:ext uri="{FF2B5EF4-FFF2-40B4-BE49-F238E27FC236}">
                <a16:creationId xmlns:a16="http://schemas.microsoft.com/office/drawing/2014/main" id="{FF5C039E-B4BF-6CA6-3E30-8CF344DA90F2}"/>
              </a:ext>
            </a:extLst>
          </p:cNvPr>
          <p:cNvSpPr>
            <a:spLocks noGrp="1"/>
          </p:cNvSpPr>
          <p:nvPr>
            <p:ph type="sldNum" sz="quarter" idx="12"/>
          </p:nvPr>
        </p:nvSpPr>
        <p:spPr/>
        <p:txBody>
          <a:bodyPr/>
          <a:lstStyle/>
          <a:p>
            <a:fld id="{0BCE396B-49E4-4351-9D2C-F9AC65DFF791}" type="slidenum">
              <a:rPr lang="en-IN" smtClean="0"/>
              <a:t>6</a:t>
            </a:fld>
            <a:endParaRPr lang="en-IN"/>
          </a:p>
        </p:txBody>
      </p:sp>
      <p:sp>
        <p:nvSpPr>
          <p:cNvPr id="7" name="Footer Placeholder 6">
            <a:extLst>
              <a:ext uri="{FF2B5EF4-FFF2-40B4-BE49-F238E27FC236}">
                <a16:creationId xmlns:a16="http://schemas.microsoft.com/office/drawing/2014/main" id="{AF0736AB-1410-2C1C-D73B-7FBBB18C326A}"/>
              </a:ext>
            </a:extLst>
          </p:cNvPr>
          <p:cNvSpPr>
            <a:spLocks noGrp="1"/>
          </p:cNvSpPr>
          <p:nvPr>
            <p:ph type="ftr" sz="quarter" idx="11"/>
          </p:nvPr>
        </p:nvSpPr>
        <p:spPr/>
        <p:txBody>
          <a:bodyPr/>
          <a:lstStyle/>
          <a:p>
            <a:r>
              <a:rPr lang="en-IN"/>
              <a:t>Enfold India May 2025</a:t>
            </a:r>
          </a:p>
        </p:txBody>
      </p:sp>
    </p:spTree>
    <p:extLst>
      <p:ext uri="{BB962C8B-B14F-4D97-AF65-F5344CB8AC3E}">
        <p14:creationId xmlns:p14="http://schemas.microsoft.com/office/powerpoint/2010/main" val="3739606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5B556E-8EA6-D5B8-6468-588D29795FA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7FC329BB-6EE4-E058-345A-B76DF4A46BB6}"/>
              </a:ext>
            </a:extLst>
          </p:cNvPr>
          <p:cNvSpPr>
            <a:spLocks noGrp="1"/>
          </p:cNvSpPr>
          <p:nvPr>
            <p:ph type="ctrTitle"/>
          </p:nvPr>
        </p:nvSpPr>
        <p:spPr>
          <a:xfrm>
            <a:off x="1524000" y="1122363"/>
            <a:ext cx="9438526" cy="1538644"/>
          </a:xfrm>
        </p:spPr>
        <p:txBody>
          <a:bodyPr>
            <a:normAutofit fontScale="90000"/>
          </a:bodyPr>
          <a:lstStyle/>
          <a:p>
            <a:r>
              <a:rPr lang="en-US" sz="4400" b="1" dirty="0"/>
              <a:t>Asserting Agency – Making a Difference</a:t>
            </a:r>
            <a:br>
              <a:rPr lang="en-US" sz="4000" b="1" dirty="0"/>
            </a:br>
            <a:br>
              <a:rPr lang="en-US" sz="4000" b="1" dirty="0"/>
            </a:br>
            <a:r>
              <a:rPr lang="en-US" sz="4000" b="1" dirty="0">
                <a:solidFill>
                  <a:schemeClr val="accent1"/>
                </a:solidFill>
              </a:rPr>
              <a:t>PART II: Embedding</a:t>
            </a:r>
            <a:r>
              <a:rPr lang="en-US" sz="3600" b="1" dirty="0">
                <a:solidFill>
                  <a:schemeClr val="accent1"/>
                </a:solidFill>
              </a:rPr>
              <a:t> Restorative Principles and Practices </a:t>
            </a:r>
            <a:br>
              <a:rPr lang="en-US" sz="3600" b="1" dirty="0">
                <a:solidFill>
                  <a:schemeClr val="accent1"/>
                </a:solidFill>
              </a:rPr>
            </a:br>
            <a:r>
              <a:rPr lang="en-US" sz="3600" b="1" dirty="0">
                <a:solidFill>
                  <a:schemeClr val="accent1"/>
                </a:solidFill>
              </a:rPr>
              <a:t>in Governance and Leadership </a:t>
            </a:r>
            <a:endParaRPr lang="en-IN" sz="3600" b="1" dirty="0">
              <a:solidFill>
                <a:schemeClr val="accent1"/>
              </a:solidFill>
            </a:endParaRPr>
          </a:p>
        </p:txBody>
      </p:sp>
      <p:sp>
        <p:nvSpPr>
          <p:cNvPr id="5" name="Subtitle 4">
            <a:extLst>
              <a:ext uri="{FF2B5EF4-FFF2-40B4-BE49-F238E27FC236}">
                <a16:creationId xmlns:a16="http://schemas.microsoft.com/office/drawing/2014/main" id="{61CBF475-C435-18BD-BD44-77CA8BAEA82D}"/>
              </a:ext>
            </a:extLst>
          </p:cNvPr>
          <p:cNvSpPr>
            <a:spLocks noGrp="1"/>
          </p:cNvSpPr>
          <p:nvPr>
            <p:ph type="subTitle" idx="1"/>
          </p:nvPr>
        </p:nvSpPr>
        <p:spPr>
          <a:xfrm>
            <a:off x="575353" y="2784297"/>
            <a:ext cx="11034445" cy="3760341"/>
          </a:xfrm>
          <a:solidFill>
            <a:schemeClr val="accent5">
              <a:lumMod val="20000"/>
              <a:lumOff val="80000"/>
            </a:schemeClr>
          </a:solidFill>
        </p:spPr>
        <p:txBody>
          <a:bodyPr>
            <a:normAutofit/>
          </a:bodyPr>
          <a:lstStyle/>
          <a:p>
            <a:r>
              <a:rPr lang="en-US" dirty="0"/>
              <a:t>National Conference Co-organized by</a:t>
            </a:r>
          </a:p>
          <a:p>
            <a:r>
              <a:rPr lang="en-US" b="1" dirty="0"/>
              <a:t>Justice Coalition of Religious (JCOR) &amp; Indian Christian Women’s Movement (ICWM)</a:t>
            </a:r>
          </a:p>
          <a:p>
            <a:r>
              <a:rPr lang="en-US" sz="1800" dirty="0"/>
              <a:t>9-11 May 2025, </a:t>
            </a:r>
          </a:p>
          <a:p>
            <a:r>
              <a:rPr lang="en-US" sz="1800" dirty="0"/>
              <a:t>Indian Social Institute, Bangalore</a:t>
            </a:r>
          </a:p>
          <a:p>
            <a:pPr algn="l"/>
            <a:endParaRPr lang="en-US" dirty="0"/>
          </a:p>
          <a:p>
            <a:pPr algn="l"/>
            <a:r>
              <a:rPr lang="en-US" dirty="0"/>
              <a:t>By Arlene Manoharan</a:t>
            </a:r>
          </a:p>
          <a:p>
            <a:pPr algn="l"/>
            <a:r>
              <a:rPr lang="en-US" dirty="0"/>
              <a:t>Email: </a:t>
            </a:r>
            <a:r>
              <a:rPr lang="en-US" dirty="0">
                <a:hlinkClick r:id="rId2"/>
              </a:rPr>
              <a:t>arlene.Manoharan@enfoldindia.org</a:t>
            </a:r>
            <a:endParaRPr lang="en-US" dirty="0"/>
          </a:p>
          <a:p>
            <a:pPr algn="l"/>
            <a:endParaRPr lang="en-US" dirty="0"/>
          </a:p>
          <a:p>
            <a:endParaRPr lang="en-IN" dirty="0"/>
          </a:p>
        </p:txBody>
      </p:sp>
    </p:spTree>
    <p:extLst>
      <p:ext uri="{BB962C8B-B14F-4D97-AF65-F5344CB8AC3E}">
        <p14:creationId xmlns:p14="http://schemas.microsoft.com/office/powerpoint/2010/main" val="12003313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65450"/>
            <a:ext cx="10515600" cy="696074"/>
          </a:xfrm>
        </p:spPr>
        <p:txBody>
          <a:bodyPr>
            <a:normAutofit/>
          </a:bodyPr>
          <a:lstStyle/>
          <a:p>
            <a:pPr algn="ctr"/>
            <a:r>
              <a:rPr lang="en-US" sz="3600" b="1" dirty="0">
                <a:solidFill>
                  <a:schemeClr val="accent1"/>
                </a:solidFill>
              </a:rPr>
              <a:t>Essential Elements of Restorative Circles</a:t>
            </a:r>
            <a:endParaRPr lang="en-IN" sz="3600" b="1" dirty="0">
              <a:solidFill>
                <a:schemeClr val="accent1"/>
              </a:solidFill>
            </a:endParaRPr>
          </a:p>
        </p:txBody>
      </p:sp>
      <p:sp>
        <p:nvSpPr>
          <p:cNvPr id="3" name="Content Placeholder 2"/>
          <p:cNvSpPr>
            <a:spLocks noGrp="1"/>
          </p:cNvSpPr>
          <p:nvPr>
            <p:ph idx="1"/>
          </p:nvPr>
        </p:nvSpPr>
        <p:spPr>
          <a:xfrm>
            <a:off x="1344295" y="861524"/>
            <a:ext cx="10111243" cy="5823509"/>
          </a:xfrm>
        </p:spPr>
        <p:txBody>
          <a:bodyPr>
            <a:noAutofit/>
          </a:bodyPr>
          <a:lstStyle/>
          <a:p>
            <a:pPr lvl="1">
              <a:buFont typeface="Wingdings" panose="05000000000000000000" pitchFamily="2" charset="2"/>
              <a:buChar char="v"/>
            </a:pPr>
            <a:r>
              <a:rPr lang="en-US" dirty="0"/>
              <a:t>Voluntary participation</a:t>
            </a:r>
          </a:p>
          <a:p>
            <a:pPr lvl="1">
              <a:buFont typeface="Wingdings" panose="05000000000000000000" pitchFamily="2" charset="2"/>
              <a:buChar char="v"/>
            </a:pPr>
            <a:r>
              <a:rPr lang="en-US" dirty="0"/>
              <a:t>Seating of all participants in a Circle (no tables) around a Centre</a:t>
            </a:r>
          </a:p>
          <a:p>
            <a:pPr lvl="1">
              <a:buFont typeface="Wingdings" panose="05000000000000000000" pitchFamily="2" charset="2"/>
              <a:buChar char="v"/>
            </a:pPr>
            <a:r>
              <a:rPr lang="en-US" dirty="0"/>
              <a:t>Centre</a:t>
            </a:r>
          </a:p>
          <a:p>
            <a:pPr lvl="1">
              <a:buFont typeface="Wingdings" panose="05000000000000000000" pitchFamily="2" charset="2"/>
              <a:buChar char="v"/>
            </a:pPr>
            <a:r>
              <a:rPr lang="en-US" dirty="0"/>
              <a:t>Opening</a:t>
            </a:r>
          </a:p>
          <a:p>
            <a:pPr lvl="1">
              <a:buFont typeface="Wingdings" panose="05000000000000000000" pitchFamily="2" charset="2"/>
              <a:buChar char="v"/>
            </a:pPr>
            <a:r>
              <a:rPr lang="en-US" dirty="0"/>
              <a:t>Feelings Check in</a:t>
            </a:r>
          </a:p>
          <a:p>
            <a:pPr lvl="1">
              <a:buFont typeface="Wingdings" panose="05000000000000000000" pitchFamily="2" charset="2"/>
              <a:buChar char="v"/>
            </a:pPr>
            <a:r>
              <a:rPr lang="en-US" dirty="0"/>
              <a:t>Re-iterating Guidelines</a:t>
            </a:r>
          </a:p>
          <a:p>
            <a:pPr lvl="1">
              <a:buFont typeface="Wingdings" panose="05000000000000000000" pitchFamily="2" charset="2"/>
              <a:buChar char="v"/>
            </a:pPr>
            <a:r>
              <a:rPr lang="en-US" dirty="0"/>
              <a:t>Agreeing to Shared Values (</a:t>
            </a:r>
            <a:r>
              <a:rPr lang="en-US" i="1" dirty="0"/>
              <a:t>evolving</a:t>
            </a:r>
            <a:r>
              <a:rPr lang="en-US" dirty="0"/>
              <a:t>)</a:t>
            </a:r>
          </a:p>
          <a:p>
            <a:pPr lvl="1">
              <a:buFont typeface="Wingdings" panose="05000000000000000000" pitchFamily="2" charset="2"/>
              <a:buChar char="v"/>
            </a:pPr>
            <a:r>
              <a:rPr lang="en-US" dirty="0"/>
              <a:t>Talking piece</a:t>
            </a:r>
          </a:p>
          <a:p>
            <a:pPr lvl="1">
              <a:buFont typeface="Wingdings" panose="05000000000000000000" pitchFamily="2" charset="2"/>
              <a:buChar char="v"/>
            </a:pPr>
            <a:r>
              <a:rPr lang="en-US" dirty="0"/>
              <a:t>Circle questions/Rounds</a:t>
            </a:r>
          </a:p>
          <a:p>
            <a:pPr lvl="1">
              <a:buFont typeface="Wingdings" panose="05000000000000000000" pitchFamily="2" charset="2"/>
              <a:buChar char="v"/>
            </a:pPr>
            <a:r>
              <a:rPr lang="en-US" dirty="0"/>
              <a:t>Check out (Feelings, Insights, Action points…)</a:t>
            </a:r>
          </a:p>
          <a:p>
            <a:pPr lvl="1">
              <a:buFont typeface="Wingdings" panose="05000000000000000000" pitchFamily="2" charset="2"/>
              <a:buChar char="v"/>
            </a:pPr>
            <a:r>
              <a:rPr lang="en-US" dirty="0"/>
              <a:t>Closing</a:t>
            </a:r>
          </a:p>
          <a:p>
            <a:pPr lvl="1">
              <a:buFont typeface="Wingdings" panose="05000000000000000000" pitchFamily="2" charset="2"/>
              <a:buChar char="v"/>
            </a:pPr>
            <a:r>
              <a:rPr lang="en-US" dirty="0"/>
              <a:t>Circle keepers are not ‘experts’ Participants are all ‘experts’</a:t>
            </a:r>
          </a:p>
          <a:p>
            <a:pPr lvl="1">
              <a:buFont typeface="Wingdings" panose="05000000000000000000" pitchFamily="2" charset="2"/>
              <a:buChar char="v"/>
            </a:pPr>
            <a:r>
              <a:rPr lang="en-US" dirty="0"/>
              <a:t>Optional elements</a:t>
            </a:r>
          </a:p>
          <a:p>
            <a:pPr lvl="2">
              <a:buFont typeface="Wingdings" panose="05000000000000000000" pitchFamily="2" charset="2"/>
              <a:buChar char="v"/>
            </a:pPr>
            <a:r>
              <a:rPr lang="en-US" dirty="0"/>
              <a:t>Other activities that support the Circle process</a:t>
            </a:r>
          </a:p>
          <a:p>
            <a:pPr lvl="2">
              <a:buFont typeface="Wingdings" panose="05000000000000000000" pitchFamily="2" charset="2"/>
              <a:buChar char="v"/>
            </a:pPr>
            <a:r>
              <a:rPr lang="en-US" dirty="0"/>
              <a:t>Breaking bread together</a:t>
            </a:r>
            <a:endParaRPr lang="en-IN" dirty="0"/>
          </a:p>
        </p:txBody>
      </p:sp>
      <p:pic>
        <p:nvPicPr>
          <p:cNvPr id="6" name="Picture 5">
            <a:extLst>
              <a:ext uri="{FF2B5EF4-FFF2-40B4-BE49-F238E27FC236}">
                <a16:creationId xmlns:a16="http://schemas.microsoft.com/office/drawing/2014/main" id="{80892601-C4B0-A31B-4DF5-04046C6CAB57}"/>
              </a:ext>
            </a:extLst>
          </p:cNvPr>
          <p:cNvPicPr>
            <a:picLocks noChangeAspect="1"/>
          </p:cNvPicPr>
          <p:nvPr/>
        </p:nvPicPr>
        <p:blipFill>
          <a:blip r:embed="rId2"/>
          <a:stretch>
            <a:fillRect/>
          </a:stretch>
        </p:blipFill>
        <p:spPr>
          <a:xfrm>
            <a:off x="10759388" y="165450"/>
            <a:ext cx="1188823" cy="932769"/>
          </a:xfrm>
          <a:prstGeom prst="rect">
            <a:avLst/>
          </a:prstGeom>
        </p:spPr>
      </p:pic>
      <p:pic>
        <p:nvPicPr>
          <p:cNvPr id="7" name="Picture 6">
            <a:extLst>
              <a:ext uri="{FF2B5EF4-FFF2-40B4-BE49-F238E27FC236}">
                <a16:creationId xmlns:a16="http://schemas.microsoft.com/office/drawing/2014/main" id="{7133D0C2-DDCF-536D-51C8-C2A0207B2E1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5706113"/>
            <a:ext cx="1344295" cy="1059815"/>
          </a:xfrm>
          <a:prstGeom prst="rect">
            <a:avLst/>
          </a:prstGeom>
          <a:noFill/>
          <a:ln>
            <a:noFill/>
          </a:ln>
        </p:spPr>
      </p:pic>
      <p:sp>
        <p:nvSpPr>
          <p:cNvPr id="4" name="Slide Number Placeholder 3">
            <a:extLst>
              <a:ext uri="{FF2B5EF4-FFF2-40B4-BE49-F238E27FC236}">
                <a16:creationId xmlns:a16="http://schemas.microsoft.com/office/drawing/2014/main" id="{C2768623-5DF5-F391-EB5C-1597340A2CF0}"/>
              </a:ext>
            </a:extLst>
          </p:cNvPr>
          <p:cNvSpPr>
            <a:spLocks noGrp="1"/>
          </p:cNvSpPr>
          <p:nvPr>
            <p:ph type="sldNum" sz="quarter" idx="12"/>
          </p:nvPr>
        </p:nvSpPr>
        <p:spPr/>
        <p:txBody>
          <a:bodyPr/>
          <a:lstStyle/>
          <a:p>
            <a:fld id="{0BCE396B-49E4-4351-9D2C-F9AC65DFF791}" type="slidenum">
              <a:rPr lang="en-IN" smtClean="0"/>
              <a:t>8</a:t>
            </a:fld>
            <a:endParaRPr lang="en-IN"/>
          </a:p>
        </p:txBody>
      </p:sp>
      <p:sp>
        <p:nvSpPr>
          <p:cNvPr id="5" name="Footer Placeholder 4">
            <a:extLst>
              <a:ext uri="{FF2B5EF4-FFF2-40B4-BE49-F238E27FC236}">
                <a16:creationId xmlns:a16="http://schemas.microsoft.com/office/drawing/2014/main" id="{F80775D9-E6AD-3FA7-E2E2-3F028D7AC16F}"/>
              </a:ext>
            </a:extLst>
          </p:cNvPr>
          <p:cNvSpPr>
            <a:spLocks noGrp="1"/>
          </p:cNvSpPr>
          <p:nvPr>
            <p:ph type="ftr" sz="quarter" idx="11"/>
          </p:nvPr>
        </p:nvSpPr>
        <p:spPr/>
        <p:txBody>
          <a:bodyPr/>
          <a:lstStyle/>
          <a:p>
            <a:r>
              <a:rPr lang="en-IN"/>
              <a:t>Enfold India May 2025</a:t>
            </a:r>
          </a:p>
        </p:txBody>
      </p:sp>
    </p:spTree>
    <p:extLst>
      <p:ext uri="{BB962C8B-B14F-4D97-AF65-F5344CB8AC3E}">
        <p14:creationId xmlns:p14="http://schemas.microsoft.com/office/powerpoint/2010/main" val="3046645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 calcmode="lin" valueType="num">
                                      <p:cBhvr additive="base">
                                        <p:cTn id="2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 calcmode="lin" valueType="num">
                                      <p:cBhvr additive="base">
                                        <p:cTn id="2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5" end="5"/>
                                            </p:txEl>
                                          </p:spTgt>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 calcmode="lin" valueType="num">
                                      <p:cBhvr additive="base">
                                        <p:cTn id="31"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6" end="6"/>
                                            </p:txEl>
                                          </p:spTgt>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 calcmode="lin" valueType="num">
                                      <p:cBhvr additive="base">
                                        <p:cTn id="35"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7" end="7"/>
                                            </p:txEl>
                                          </p:spTgt>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anim calcmode="lin" valueType="num">
                                      <p:cBhvr additive="base">
                                        <p:cTn id="39"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3">
                                            <p:txEl>
                                              <p:pRg st="8" end="8"/>
                                            </p:txEl>
                                          </p:spTgt>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anim calcmode="lin" valueType="num">
                                      <p:cBhvr additive="base">
                                        <p:cTn id="43"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9" end="9"/>
                                            </p:txEl>
                                          </p:spTgt>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anim calcmode="lin" valueType="num">
                                      <p:cBhvr additive="base">
                                        <p:cTn id="47"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3">
                                            <p:txEl>
                                              <p:pRg st="10" end="10"/>
                                            </p:txEl>
                                          </p:spTgt>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3">
                                            <p:txEl>
                                              <p:pRg st="11" end="11"/>
                                            </p:txEl>
                                          </p:spTgt>
                                        </p:tgtEl>
                                        <p:attrNameLst>
                                          <p:attrName>style.visibility</p:attrName>
                                        </p:attrNameLst>
                                      </p:cBhvr>
                                      <p:to>
                                        <p:strVal val="visible"/>
                                      </p:to>
                                    </p:set>
                                    <p:anim calcmode="lin" valueType="num">
                                      <p:cBhvr additive="base">
                                        <p:cTn id="51" dur="500" fill="hold"/>
                                        <p:tgtEl>
                                          <p:spTgt spid="3">
                                            <p:txEl>
                                              <p:pRg st="11" end="11"/>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3">
                                            <p:txEl>
                                              <p:pRg st="11" end="11"/>
                                            </p:txEl>
                                          </p:spTgt>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3">
                                            <p:txEl>
                                              <p:pRg st="12" end="12"/>
                                            </p:txEl>
                                          </p:spTgt>
                                        </p:tgtEl>
                                        <p:attrNameLst>
                                          <p:attrName>style.visibility</p:attrName>
                                        </p:attrNameLst>
                                      </p:cBhvr>
                                      <p:to>
                                        <p:strVal val="visible"/>
                                      </p:to>
                                    </p:set>
                                    <p:anim calcmode="lin" valueType="num">
                                      <p:cBhvr additive="base">
                                        <p:cTn id="55" dur="500" fill="hold"/>
                                        <p:tgtEl>
                                          <p:spTgt spid="3">
                                            <p:txEl>
                                              <p:pRg st="12" end="12"/>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12" end="12"/>
                                            </p:txEl>
                                          </p:spTgt>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3">
                                            <p:txEl>
                                              <p:pRg st="13" end="13"/>
                                            </p:txEl>
                                          </p:spTgt>
                                        </p:tgtEl>
                                        <p:attrNameLst>
                                          <p:attrName>style.visibility</p:attrName>
                                        </p:attrNameLst>
                                      </p:cBhvr>
                                      <p:to>
                                        <p:strVal val="visible"/>
                                      </p:to>
                                    </p:set>
                                    <p:anim calcmode="lin" valueType="num">
                                      <p:cBhvr additive="base">
                                        <p:cTn id="59" dur="500" fill="hold"/>
                                        <p:tgtEl>
                                          <p:spTgt spid="3">
                                            <p:txEl>
                                              <p:pRg st="13" end="13"/>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3">
                                            <p:txEl>
                                              <p:pRg st="13" end="13"/>
                                            </p:txEl>
                                          </p:spTgt>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3">
                                            <p:txEl>
                                              <p:pRg st="14" end="14"/>
                                            </p:txEl>
                                          </p:spTgt>
                                        </p:tgtEl>
                                        <p:attrNameLst>
                                          <p:attrName>style.visibility</p:attrName>
                                        </p:attrNameLst>
                                      </p:cBhvr>
                                      <p:to>
                                        <p:strVal val="visible"/>
                                      </p:to>
                                    </p:set>
                                    <p:anim calcmode="lin" valueType="num">
                                      <p:cBhvr additive="base">
                                        <p:cTn id="63" dur="500" fill="hold"/>
                                        <p:tgtEl>
                                          <p:spTgt spid="3">
                                            <p:txEl>
                                              <p:pRg st="14" end="14"/>
                                            </p:txEl>
                                          </p:spTgt>
                                        </p:tgtEl>
                                        <p:attrNameLst>
                                          <p:attrName>ppt_x</p:attrName>
                                        </p:attrNameLst>
                                      </p:cBhvr>
                                      <p:tavLst>
                                        <p:tav tm="0">
                                          <p:val>
                                            <p:strVal val="#ppt_x"/>
                                          </p:val>
                                        </p:tav>
                                        <p:tav tm="100000">
                                          <p:val>
                                            <p:strVal val="#ppt_x"/>
                                          </p:val>
                                        </p:tav>
                                      </p:tavLst>
                                    </p:anim>
                                    <p:anim calcmode="lin" valueType="num">
                                      <p:cBhvr additive="base">
                                        <p:cTn id="64" dur="500" fill="hold"/>
                                        <p:tgtEl>
                                          <p:spTgt spid="3">
                                            <p:txEl>
                                              <p:pRg st="14" end="1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Google Shape;122;g2b644f38ce0_0_80"/>
          <p:cNvSpPr/>
          <p:nvPr/>
        </p:nvSpPr>
        <p:spPr>
          <a:xfrm>
            <a:off x="0" y="-365125"/>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aramond"/>
              <a:ea typeface="Garamond"/>
              <a:cs typeface="Garamond"/>
              <a:sym typeface="Garamond"/>
            </a:endParaRPr>
          </a:p>
        </p:txBody>
      </p:sp>
      <p:sp>
        <p:nvSpPr>
          <p:cNvPr id="2" name="Title 1">
            <a:extLst>
              <a:ext uri="{FF2B5EF4-FFF2-40B4-BE49-F238E27FC236}">
                <a16:creationId xmlns:a16="http://schemas.microsoft.com/office/drawing/2014/main" id="{1001F230-0F68-03A5-29B2-16098D9FBFDE}"/>
              </a:ext>
            </a:extLst>
          </p:cNvPr>
          <p:cNvSpPr>
            <a:spLocks noGrp="1"/>
          </p:cNvSpPr>
          <p:nvPr>
            <p:ph type="title"/>
          </p:nvPr>
        </p:nvSpPr>
        <p:spPr>
          <a:xfrm>
            <a:off x="838200" y="365126"/>
            <a:ext cx="10515600" cy="785582"/>
          </a:xfrm>
        </p:spPr>
        <p:txBody>
          <a:bodyPr/>
          <a:lstStyle/>
          <a:p>
            <a:pPr algn="ctr"/>
            <a:r>
              <a:rPr lang="en-IN" b="1" dirty="0"/>
              <a:t>What is a “Circle”?</a:t>
            </a:r>
          </a:p>
        </p:txBody>
      </p:sp>
      <p:sp>
        <p:nvSpPr>
          <p:cNvPr id="125" name="Google Shape;125;g2b644f38ce0_0_80"/>
          <p:cNvSpPr txBox="1">
            <a:spLocks noGrp="1"/>
          </p:cNvSpPr>
          <p:nvPr>
            <p:ph idx="1"/>
          </p:nvPr>
        </p:nvSpPr>
        <p:spPr>
          <a:xfrm>
            <a:off x="452639" y="1150707"/>
            <a:ext cx="5907064" cy="5085706"/>
          </a:xfrm>
          <a:prstGeom prst="rect">
            <a:avLst/>
          </a:prstGeom>
          <a:solidFill>
            <a:schemeClr val="accent6">
              <a:lumMod val="20000"/>
              <a:lumOff val="80000"/>
            </a:schemeClr>
          </a:solid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2200"/>
              <a:buNone/>
            </a:pPr>
            <a:r>
              <a:rPr lang="en-US" sz="2400" dirty="0"/>
              <a:t>‘The Circle is a carefully constructed, intentional dialogue space. The process is rooted in a </a:t>
            </a:r>
            <a:r>
              <a:rPr lang="en-US" sz="2400" b="1" dirty="0"/>
              <a:t>distinct philosophy</a:t>
            </a:r>
            <a:r>
              <a:rPr lang="en-US" sz="2400" dirty="0"/>
              <a:t>, which manifests through </a:t>
            </a:r>
            <a:r>
              <a:rPr lang="en-US" sz="2400" b="1" dirty="0"/>
              <a:t>structural elements </a:t>
            </a:r>
            <a:r>
              <a:rPr lang="en-US" sz="2400" dirty="0"/>
              <a:t>that organize the interaction for </a:t>
            </a:r>
            <a:r>
              <a:rPr lang="en-US" sz="2400" b="1" dirty="0"/>
              <a:t>maximum understanding, empowerment and connection </a:t>
            </a:r>
            <a:r>
              <a:rPr lang="en-US" sz="2400" dirty="0"/>
              <a:t>among the participants. The Circle </a:t>
            </a:r>
            <a:r>
              <a:rPr lang="en-US" sz="2400" b="1" dirty="0"/>
              <a:t>welcomes difficult emotions and difficult realities</a:t>
            </a:r>
            <a:r>
              <a:rPr lang="en-US" sz="2400" dirty="0"/>
              <a:t>, while maintaining a sense of </a:t>
            </a:r>
            <a:r>
              <a:rPr lang="en-US" sz="2400" b="1" dirty="0"/>
              <a:t>positive possibilities.’</a:t>
            </a:r>
            <a:r>
              <a:rPr lang="en-US" sz="2400" dirty="0"/>
              <a:t> </a:t>
            </a:r>
            <a:endParaRPr sz="2400" dirty="0"/>
          </a:p>
          <a:p>
            <a:pPr marL="228600" lvl="0" indent="-88900" algn="l" rtl="0">
              <a:lnSpc>
                <a:spcPct val="90000"/>
              </a:lnSpc>
              <a:spcBef>
                <a:spcPts val="1000"/>
              </a:spcBef>
              <a:spcAft>
                <a:spcPts val="0"/>
              </a:spcAft>
              <a:buClr>
                <a:schemeClr val="dk1"/>
              </a:buClr>
              <a:buSzPts val="2200"/>
              <a:buNone/>
            </a:pPr>
            <a:endParaRPr sz="2200" dirty="0"/>
          </a:p>
        </p:txBody>
      </p:sp>
      <p:pic>
        <p:nvPicPr>
          <p:cNvPr id="126" name="Google Shape;126;g2b644f38ce0_0_80"/>
          <p:cNvPicPr preferRelativeResize="0"/>
          <p:nvPr/>
        </p:nvPicPr>
        <p:blipFill rotWithShape="1">
          <a:blip r:embed="rId3">
            <a:alphaModFix/>
          </a:blip>
          <a:srcRect r="3548"/>
          <a:stretch/>
        </p:blipFill>
        <p:spPr>
          <a:xfrm>
            <a:off x="6095999" y="1150707"/>
            <a:ext cx="5907063" cy="4952142"/>
          </a:xfrm>
          <a:prstGeom prst="rect">
            <a:avLst/>
          </a:prstGeom>
          <a:noFill/>
          <a:ln>
            <a:noFill/>
          </a:ln>
        </p:spPr>
      </p:pic>
      <p:sp>
        <p:nvSpPr>
          <p:cNvPr id="127" name="Google Shape;127;g2b644f38ce0_0_80"/>
          <p:cNvSpPr txBox="1"/>
          <p:nvPr/>
        </p:nvSpPr>
        <p:spPr>
          <a:xfrm>
            <a:off x="452638" y="5405457"/>
            <a:ext cx="5643361" cy="83095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600" b="1" i="0" u="none" strike="noStrike" cap="none" dirty="0">
                <a:solidFill>
                  <a:schemeClr val="dk1"/>
                </a:solidFill>
                <a:latin typeface="Garamond"/>
                <a:ea typeface="Garamond"/>
                <a:cs typeface="Garamond"/>
                <a:sym typeface="Garamond"/>
              </a:rPr>
              <a:t>Source</a:t>
            </a:r>
            <a:r>
              <a:rPr lang="en-US" sz="1600" b="0" i="1" u="none" strike="noStrike" cap="none" dirty="0">
                <a:solidFill>
                  <a:schemeClr val="dk1"/>
                </a:solidFill>
                <a:latin typeface="Garamond"/>
                <a:ea typeface="Garamond"/>
                <a:cs typeface="Garamond"/>
                <a:sym typeface="Garamond"/>
              </a:rPr>
              <a:t>: </a:t>
            </a:r>
            <a:r>
              <a:rPr lang="en-US" sz="1600" b="0" i="0" u="none" strike="noStrike" cap="none" dirty="0">
                <a:solidFill>
                  <a:schemeClr val="dk1"/>
                </a:solidFill>
                <a:latin typeface="Garamond"/>
                <a:ea typeface="Garamond"/>
                <a:cs typeface="Garamond"/>
                <a:sym typeface="Garamond"/>
              </a:rPr>
              <a:t>Carolyn Boyes – Watson &amp; Kay Pranis, </a:t>
            </a:r>
            <a:r>
              <a:rPr lang="en-US" sz="1600" b="0" i="1" u="none" strike="noStrike" cap="none" dirty="0">
                <a:solidFill>
                  <a:schemeClr val="dk1"/>
                </a:solidFill>
                <a:latin typeface="Garamond"/>
                <a:ea typeface="Garamond"/>
                <a:cs typeface="Garamond"/>
                <a:sym typeface="Garamond"/>
              </a:rPr>
              <a:t>Circle Forward, Building a Restorative School Community,</a:t>
            </a:r>
            <a:r>
              <a:rPr lang="en-US" sz="1600" b="0" i="0" u="none" strike="noStrike" cap="none" dirty="0">
                <a:solidFill>
                  <a:schemeClr val="dk1"/>
                </a:solidFill>
                <a:latin typeface="Garamond"/>
                <a:ea typeface="Garamond"/>
                <a:cs typeface="Garamond"/>
                <a:sym typeface="Garamond"/>
              </a:rPr>
              <a:t>,</a:t>
            </a:r>
            <a:r>
              <a:rPr lang="en-US" sz="1600" b="0" i="1" u="none" strike="noStrike" cap="none" dirty="0">
                <a:solidFill>
                  <a:schemeClr val="dk1"/>
                </a:solidFill>
                <a:latin typeface="Garamond"/>
                <a:ea typeface="Garamond"/>
                <a:cs typeface="Garamond"/>
                <a:sym typeface="Garamond"/>
              </a:rPr>
              <a:t> Living Justice Press, Institute for Restorative Initiatives, 2015</a:t>
            </a:r>
            <a:endParaRPr sz="1600" b="0" i="0" u="none" strike="noStrike" cap="none" dirty="0">
              <a:solidFill>
                <a:srgbClr val="000000"/>
              </a:solidFill>
              <a:latin typeface="Arial"/>
              <a:ea typeface="Arial"/>
              <a:cs typeface="Arial"/>
              <a:sym typeface="Arial"/>
            </a:endParaRPr>
          </a:p>
        </p:txBody>
      </p:sp>
      <p:sp>
        <p:nvSpPr>
          <p:cNvPr id="3" name="Slide Number Placeholder 2">
            <a:extLst>
              <a:ext uri="{FF2B5EF4-FFF2-40B4-BE49-F238E27FC236}">
                <a16:creationId xmlns:a16="http://schemas.microsoft.com/office/drawing/2014/main" id="{8370FC20-2773-2F86-7261-1D74D6C6BD41}"/>
              </a:ext>
            </a:extLst>
          </p:cNvPr>
          <p:cNvSpPr>
            <a:spLocks noGrp="1"/>
          </p:cNvSpPr>
          <p:nvPr>
            <p:ph type="sldNum" sz="quarter" idx="12"/>
          </p:nvPr>
        </p:nvSpPr>
        <p:spPr/>
        <p:txBody>
          <a:bodyPr/>
          <a:lstStyle/>
          <a:p>
            <a:fld id="{0BCE396B-49E4-4351-9D2C-F9AC65DFF791}" type="slidenum">
              <a:rPr lang="en-IN" smtClean="0"/>
              <a:t>9</a:t>
            </a:fld>
            <a:endParaRPr lang="en-IN"/>
          </a:p>
        </p:txBody>
      </p:sp>
      <p:sp>
        <p:nvSpPr>
          <p:cNvPr id="4" name="Footer Placeholder 3">
            <a:extLst>
              <a:ext uri="{FF2B5EF4-FFF2-40B4-BE49-F238E27FC236}">
                <a16:creationId xmlns:a16="http://schemas.microsoft.com/office/drawing/2014/main" id="{72C661E0-0B1A-84E9-3E13-13599D4CEF12}"/>
              </a:ext>
            </a:extLst>
          </p:cNvPr>
          <p:cNvSpPr>
            <a:spLocks noGrp="1"/>
          </p:cNvSpPr>
          <p:nvPr>
            <p:ph type="ftr" sz="quarter" idx="11"/>
          </p:nvPr>
        </p:nvSpPr>
        <p:spPr/>
        <p:txBody>
          <a:bodyPr/>
          <a:lstStyle/>
          <a:p>
            <a:r>
              <a:rPr lang="en-IN"/>
              <a:t>Enfold India May 2025</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3336</TotalTime>
  <Words>4486</Words>
  <Application>Microsoft Office PowerPoint</Application>
  <PresentationFormat>Widescreen</PresentationFormat>
  <Paragraphs>454</Paragraphs>
  <Slides>52</Slides>
  <Notes>34</Notes>
  <HiddenSlides>1</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52</vt:i4>
      </vt:variant>
    </vt:vector>
  </HeadingPairs>
  <TitlesOfParts>
    <vt:vector size="61" baseType="lpstr">
      <vt:lpstr>Arial</vt:lpstr>
      <vt:lpstr>Cabin</vt:lpstr>
      <vt:lpstr>Calibri</vt:lpstr>
      <vt:lpstr>Calibri Light</vt:lpstr>
      <vt:lpstr>Garamond</vt:lpstr>
      <vt:lpstr>Georgia</vt:lpstr>
      <vt:lpstr>Roboto</vt:lpstr>
      <vt:lpstr>Wingdings</vt:lpstr>
      <vt:lpstr>Office Theme</vt:lpstr>
      <vt:lpstr>Asserting Agency – Making a Difference  Introduction to Restorative Justice Practices  -Experience of Restorative Circles </vt:lpstr>
      <vt:lpstr>Community Building</vt:lpstr>
      <vt:lpstr> Opening Turning to One Another – Simple Conversations to Restore Hope to the Future </vt:lpstr>
      <vt:lpstr>Intentions for this Restorative Circle</vt:lpstr>
      <vt:lpstr>Co-creation of Shared Values / Agreements  as a foundation for a Co-owned Safe/Brave space in the Circle</vt:lpstr>
      <vt:lpstr>Debrief of Restorative Circle on Asserting Agency – Making a Difference</vt:lpstr>
      <vt:lpstr>Asserting Agency – Making a Difference  PART II: Embedding Restorative Principles and Practices  in Governance and Leadership </vt:lpstr>
      <vt:lpstr>Essential Elements of Restorative Circles</vt:lpstr>
      <vt:lpstr>What is a “Circle”?</vt:lpstr>
      <vt:lpstr>PowerPoint Presentation</vt:lpstr>
      <vt:lpstr>PowerPoint Presentation</vt:lpstr>
      <vt:lpstr>PowerPoint Presentation</vt:lpstr>
      <vt:lpstr>Restorative Practices Continuum</vt:lpstr>
      <vt:lpstr>PowerPoint Presentation</vt:lpstr>
      <vt:lpstr>PowerPoint Presentation</vt:lpstr>
      <vt:lpstr>‘What is Restorative Practices’? What are Restorative Approaches?</vt:lpstr>
      <vt:lpstr>PowerPoint Presentation</vt:lpstr>
      <vt:lpstr>Perspective on ‘offenders’ in the  Navajo Peacemaking Process</vt:lpstr>
      <vt:lpstr>PowerPoint Presentation</vt:lpstr>
      <vt:lpstr>How are people referred to in an RJ process?</vt:lpstr>
      <vt:lpstr>PowerPoint Presentation</vt:lpstr>
      <vt:lpstr>PowerPoint Presentation</vt:lpstr>
      <vt:lpstr>Reflection Exercise:</vt:lpstr>
      <vt:lpstr>PowerPoint Presentation</vt:lpstr>
      <vt:lpstr>Reflection What is my default Leadership style?  How can I be more Restorative?</vt:lpstr>
      <vt:lpstr>TWO PARADIGMS</vt:lpstr>
      <vt:lpstr>PowerPoint Presentation</vt:lpstr>
      <vt:lpstr>Definitions</vt:lpstr>
      <vt:lpstr>Two Different Approaches to Justice </vt:lpstr>
      <vt:lpstr>Different Questions </vt:lpstr>
      <vt:lpstr>Justice as Repairing Harm &amp; Healing: Howard Zehr</vt:lpstr>
      <vt:lpstr>PowerPoint Presentation</vt:lpstr>
      <vt:lpstr>PowerPoint Presentation</vt:lpstr>
      <vt:lpstr>Pair Share Activity</vt:lpstr>
      <vt:lpstr>United Nations Basic Principles on the Use of Restorative Justice Programmes in Criminal Matters, 1999</vt:lpstr>
      <vt:lpstr>Basic principles of Restorative Justice</vt:lpstr>
      <vt:lpstr>Restorative Agreements</vt:lpstr>
      <vt:lpstr>Preparation for a Circle</vt:lpstr>
      <vt:lpstr>1. Suitability of Circle Process</vt:lpstr>
      <vt:lpstr>2. Preparation with Person Harmed</vt:lpstr>
      <vt:lpstr>Impact Statement (prep)</vt:lpstr>
      <vt:lpstr>2. Preparation with Person who caused Harm</vt:lpstr>
      <vt:lpstr>Questions in a RJ Harm Circle </vt:lpstr>
      <vt:lpstr>PowerPoint Presentation</vt:lpstr>
      <vt:lpstr>Archbishop Desmond Tutu  No Future without Forgiveness (2000)</vt:lpstr>
      <vt:lpstr>What does forgiveness look like?</vt:lpstr>
      <vt:lpstr>Mediation &amp; Restorative Circles</vt:lpstr>
      <vt:lpstr>What does the evidence on RJ in sexual offence cases tell us?</vt:lpstr>
      <vt:lpstr>Evidence of Effectiveness of RJ</vt:lpstr>
      <vt:lpstr>Application in Serious Offences</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Arlene Manoharan</dc:creator>
  <cp:lastModifiedBy>Admin</cp:lastModifiedBy>
  <cp:revision>102</cp:revision>
  <dcterms:created xsi:type="dcterms:W3CDTF">2025-05-05T14:41:54Z</dcterms:created>
  <dcterms:modified xsi:type="dcterms:W3CDTF">2025-05-28T14:42:08Z</dcterms:modified>
</cp:coreProperties>
</file>