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58" r:id="rId4"/>
    <p:sldId id="259" r:id="rId5"/>
    <p:sldId id="260" r:id="rId6"/>
    <p:sldId id="261" r:id="rId7"/>
    <p:sldId id="263" r:id="rId8"/>
    <p:sldId id="276" r:id="rId9"/>
    <p:sldId id="272" r:id="rId10"/>
    <p:sldId id="274" r:id="rId11"/>
    <p:sldId id="277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3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68D584-E1CF-458B-AFC7-E670E0BA10A8}" type="doc">
      <dgm:prSet loTypeId="urn:microsoft.com/office/officeart/2005/8/layout/radial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D"/>
        </a:p>
      </dgm:t>
    </dgm:pt>
    <dgm:pt modelId="{A1A03CA4-4D24-4D30-8F47-603CC8D89365}">
      <dgm:prSet phldrT="[Text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Impacts of Land Grabbing               in WP</a:t>
          </a:r>
          <a:endParaRPr lang="en-ID" b="1" dirty="0">
            <a:solidFill>
              <a:srgbClr val="002060"/>
            </a:solidFill>
          </a:endParaRPr>
        </a:p>
      </dgm:t>
    </dgm:pt>
    <dgm:pt modelId="{7734EFAB-85E2-45A9-9C8E-1F1BB625E40B}" type="parTrans" cxnId="{725E5A57-46B2-4778-B7E9-0CE3B2DB0F3C}">
      <dgm:prSet/>
      <dgm:spPr/>
      <dgm:t>
        <a:bodyPr/>
        <a:lstStyle/>
        <a:p>
          <a:endParaRPr lang="en-ID"/>
        </a:p>
      </dgm:t>
    </dgm:pt>
    <dgm:pt modelId="{2D2E6D37-3E6D-484B-A579-65444840C9CB}" type="sibTrans" cxnId="{725E5A57-46B2-4778-B7E9-0CE3B2DB0F3C}">
      <dgm:prSet/>
      <dgm:spPr/>
      <dgm:t>
        <a:bodyPr/>
        <a:lstStyle/>
        <a:p>
          <a:endParaRPr lang="en-ID"/>
        </a:p>
      </dgm:t>
    </dgm:pt>
    <dgm:pt modelId="{89C84E2B-34B8-49EB-8A09-36B625020031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Militarization </a:t>
          </a:r>
          <a:endParaRPr lang="en-ID" sz="1200" b="1" dirty="0">
            <a:solidFill>
              <a:srgbClr val="002060"/>
            </a:solidFill>
          </a:endParaRPr>
        </a:p>
      </dgm:t>
    </dgm:pt>
    <dgm:pt modelId="{FC955D0F-4149-4211-99C1-7B7D96CDE946}" type="parTrans" cxnId="{8F979100-9982-4B38-9CBE-77831DF4B3B5}">
      <dgm:prSet/>
      <dgm:spPr/>
      <dgm:t>
        <a:bodyPr/>
        <a:lstStyle/>
        <a:p>
          <a:endParaRPr lang="en-ID"/>
        </a:p>
      </dgm:t>
    </dgm:pt>
    <dgm:pt modelId="{8A5C74AF-1BDD-4912-97F8-DBD74DEBB0B1}" type="sibTrans" cxnId="{8F979100-9982-4B38-9CBE-77831DF4B3B5}">
      <dgm:prSet/>
      <dgm:spPr/>
      <dgm:t>
        <a:bodyPr/>
        <a:lstStyle/>
        <a:p>
          <a:endParaRPr lang="en-ID"/>
        </a:p>
      </dgm:t>
    </dgm:pt>
    <dgm:pt modelId="{A6ABF17F-4D86-4BD5-B215-ECD1A2BD1B6C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Internally Displaced People</a:t>
          </a:r>
          <a:endParaRPr lang="en-ID" sz="1200" b="1" dirty="0">
            <a:solidFill>
              <a:srgbClr val="002060"/>
            </a:solidFill>
          </a:endParaRPr>
        </a:p>
      </dgm:t>
    </dgm:pt>
    <dgm:pt modelId="{D1B4D9F7-B915-488F-9569-C6FE0C6B1A61}" type="parTrans" cxnId="{5E0221E1-B3C2-4F57-9988-BF5A93B1C296}">
      <dgm:prSet/>
      <dgm:spPr/>
      <dgm:t>
        <a:bodyPr/>
        <a:lstStyle/>
        <a:p>
          <a:endParaRPr lang="en-ID"/>
        </a:p>
      </dgm:t>
    </dgm:pt>
    <dgm:pt modelId="{59CE7958-3559-43D5-8911-16FC60EC2060}" type="sibTrans" cxnId="{5E0221E1-B3C2-4F57-9988-BF5A93B1C296}">
      <dgm:prSet/>
      <dgm:spPr/>
      <dgm:t>
        <a:bodyPr/>
        <a:lstStyle/>
        <a:p>
          <a:endParaRPr lang="en-ID"/>
        </a:p>
      </dgm:t>
    </dgm:pt>
    <dgm:pt modelId="{2C9748B2-9631-41A8-8C17-E9AA3AF86968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Deforestation</a:t>
          </a:r>
          <a:endParaRPr lang="en-ID" sz="1200" b="1" dirty="0">
            <a:solidFill>
              <a:srgbClr val="002060"/>
            </a:solidFill>
          </a:endParaRPr>
        </a:p>
      </dgm:t>
    </dgm:pt>
    <dgm:pt modelId="{71BE1E96-D2EE-47C0-ADD4-79BDDC4ABD1F}" type="parTrans" cxnId="{0F6B79E2-96F0-49FA-BE8A-2F91EA696C38}">
      <dgm:prSet/>
      <dgm:spPr/>
      <dgm:t>
        <a:bodyPr/>
        <a:lstStyle/>
        <a:p>
          <a:endParaRPr lang="en-ID"/>
        </a:p>
      </dgm:t>
    </dgm:pt>
    <dgm:pt modelId="{3787858A-8D41-4671-975E-5DB6A0876DE0}" type="sibTrans" cxnId="{0F6B79E2-96F0-49FA-BE8A-2F91EA696C38}">
      <dgm:prSet/>
      <dgm:spPr/>
      <dgm:t>
        <a:bodyPr/>
        <a:lstStyle/>
        <a:p>
          <a:endParaRPr lang="en-ID"/>
        </a:p>
      </dgm:t>
    </dgm:pt>
    <dgm:pt modelId="{346AEA7D-C719-44AB-B7DA-41956878BD33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Increase emissions</a:t>
          </a:r>
          <a:endParaRPr lang="en-ID" sz="1200" b="1" dirty="0">
            <a:solidFill>
              <a:srgbClr val="002060"/>
            </a:solidFill>
          </a:endParaRPr>
        </a:p>
      </dgm:t>
    </dgm:pt>
    <dgm:pt modelId="{BBC0E92E-47B9-4A26-9887-779C7B4CE46C}" type="parTrans" cxnId="{4444DF1A-8C53-4F89-B86B-2A7ECA8CE08A}">
      <dgm:prSet/>
      <dgm:spPr/>
      <dgm:t>
        <a:bodyPr/>
        <a:lstStyle/>
        <a:p>
          <a:endParaRPr lang="en-ID"/>
        </a:p>
      </dgm:t>
    </dgm:pt>
    <dgm:pt modelId="{2460D806-44D5-49B6-B8C4-FF1437C62968}" type="sibTrans" cxnId="{4444DF1A-8C53-4F89-B86B-2A7ECA8CE08A}">
      <dgm:prSet/>
      <dgm:spPr/>
      <dgm:t>
        <a:bodyPr/>
        <a:lstStyle/>
        <a:p>
          <a:endParaRPr lang="en-ID"/>
        </a:p>
      </dgm:t>
    </dgm:pt>
    <dgm:pt modelId="{DB9EECB3-F560-4191-805C-A1E7774CAAB9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Biodiversity loss</a:t>
          </a:r>
          <a:endParaRPr lang="en-ID" sz="1200" b="1" dirty="0">
            <a:solidFill>
              <a:srgbClr val="002060"/>
            </a:solidFill>
          </a:endParaRPr>
        </a:p>
      </dgm:t>
    </dgm:pt>
    <dgm:pt modelId="{8CD73A5D-EEBE-41E5-A1FA-042F7716BA5B}" type="parTrans" cxnId="{2C012E68-8801-42BE-ABB7-8806CF0D0831}">
      <dgm:prSet/>
      <dgm:spPr/>
      <dgm:t>
        <a:bodyPr/>
        <a:lstStyle/>
        <a:p>
          <a:endParaRPr lang="en-ID"/>
        </a:p>
      </dgm:t>
    </dgm:pt>
    <dgm:pt modelId="{25D074B9-1B73-4819-8E3D-C081C641DCE9}" type="sibTrans" cxnId="{2C012E68-8801-42BE-ABB7-8806CF0D0831}">
      <dgm:prSet/>
      <dgm:spPr/>
      <dgm:t>
        <a:bodyPr/>
        <a:lstStyle/>
        <a:p>
          <a:endParaRPr lang="en-ID"/>
        </a:p>
      </dgm:t>
    </dgm:pt>
    <dgm:pt modelId="{098A6D0C-12F4-4BB2-B0B3-08F8380F7DE1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Ignore FPIC Principle</a:t>
          </a:r>
          <a:endParaRPr lang="en-ID" sz="1200" b="1" dirty="0">
            <a:solidFill>
              <a:srgbClr val="002060"/>
            </a:solidFill>
          </a:endParaRPr>
        </a:p>
      </dgm:t>
    </dgm:pt>
    <dgm:pt modelId="{C176ADF8-9963-4BF3-A43E-0266DDDF787B}" type="parTrans" cxnId="{383322FA-36D5-47EC-819C-660B775002A1}">
      <dgm:prSet/>
      <dgm:spPr/>
      <dgm:t>
        <a:bodyPr/>
        <a:lstStyle/>
        <a:p>
          <a:endParaRPr lang="en-ID"/>
        </a:p>
      </dgm:t>
    </dgm:pt>
    <dgm:pt modelId="{380C0AC5-8637-4251-BD82-EB12A3909C0C}" type="sibTrans" cxnId="{383322FA-36D5-47EC-819C-660B775002A1}">
      <dgm:prSet/>
      <dgm:spPr/>
      <dgm:t>
        <a:bodyPr/>
        <a:lstStyle/>
        <a:p>
          <a:endParaRPr lang="en-ID"/>
        </a:p>
      </dgm:t>
    </dgm:pt>
    <dgm:pt modelId="{6F1BD253-6CE8-4D92-8648-4A1447876783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Human rights abuse</a:t>
          </a:r>
          <a:endParaRPr lang="en-ID" sz="1200" b="1" dirty="0">
            <a:solidFill>
              <a:srgbClr val="002060"/>
            </a:solidFill>
          </a:endParaRPr>
        </a:p>
      </dgm:t>
    </dgm:pt>
    <dgm:pt modelId="{FF323959-8B89-4906-8CB4-75D54A76F31A}" type="parTrans" cxnId="{4B67C4BD-2136-4028-8BF7-8D9A703F1BC9}">
      <dgm:prSet/>
      <dgm:spPr/>
      <dgm:t>
        <a:bodyPr/>
        <a:lstStyle/>
        <a:p>
          <a:endParaRPr lang="en-ID"/>
        </a:p>
      </dgm:t>
    </dgm:pt>
    <dgm:pt modelId="{500D7E4C-461A-4A53-9AFC-2DB26ED646AA}" type="sibTrans" cxnId="{4B67C4BD-2136-4028-8BF7-8D9A703F1BC9}">
      <dgm:prSet/>
      <dgm:spPr/>
      <dgm:t>
        <a:bodyPr/>
        <a:lstStyle/>
        <a:p>
          <a:endParaRPr lang="en-ID"/>
        </a:p>
      </dgm:t>
    </dgm:pt>
    <dgm:pt modelId="{4D5BEF7C-F0FC-45E7-BD70-9ECED79981E5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Threats to defenders, Journalist, film makers</a:t>
          </a:r>
          <a:endParaRPr lang="en-ID" sz="1200" b="1" dirty="0">
            <a:solidFill>
              <a:srgbClr val="002060"/>
            </a:solidFill>
          </a:endParaRPr>
        </a:p>
      </dgm:t>
    </dgm:pt>
    <dgm:pt modelId="{505BCE58-D55E-4692-BFB1-766BB92367B0}" type="parTrans" cxnId="{44F03FD9-6AA7-4A81-818C-B5CC409A70B5}">
      <dgm:prSet/>
      <dgm:spPr/>
      <dgm:t>
        <a:bodyPr/>
        <a:lstStyle/>
        <a:p>
          <a:endParaRPr lang="en-ID"/>
        </a:p>
      </dgm:t>
    </dgm:pt>
    <dgm:pt modelId="{5D299B33-91F2-4AC9-B514-77490696BADA}" type="sibTrans" cxnId="{44F03FD9-6AA7-4A81-818C-B5CC409A70B5}">
      <dgm:prSet/>
      <dgm:spPr/>
      <dgm:t>
        <a:bodyPr/>
        <a:lstStyle/>
        <a:p>
          <a:endParaRPr lang="en-ID"/>
        </a:p>
      </dgm:t>
    </dgm:pt>
    <dgm:pt modelId="{F262A826-EDCF-4EAE-BBB6-AD8392E48FCA}">
      <dgm:prSet phldrT="[Text]" custT="1"/>
      <dgm:spPr/>
      <dgm:t>
        <a:bodyPr/>
        <a:lstStyle/>
        <a:p>
          <a:r>
            <a:rPr lang="en-US" sz="1200" b="1" dirty="0">
              <a:solidFill>
                <a:srgbClr val="002060"/>
              </a:solidFill>
            </a:rPr>
            <a:t>Internal Migration</a:t>
          </a:r>
          <a:endParaRPr lang="en-ID" sz="1200" b="1" dirty="0">
            <a:solidFill>
              <a:srgbClr val="002060"/>
            </a:solidFill>
          </a:endParaRPr>
        </a:p>
      </dgm:t>
    </dgm:pt>
    <dgm:pt modelId="{38AB72BC-B075-46E4-88A4-D7AC3E29F50F}" type="parTrans" cxnId="{0F7DD1D1-207A-4A5C-8DE2-2B13212C8475}">
      <dgm:prSet/>
      <dgm:spPr/>
      <dgm:t>
        <a:bodyPr/>
        <a:lstStyle/>
        <a:p>
          <a:endParaRPr lang="en-ID"/>
        </a:p>
      </dgm:t>
    </dgm:pt>
    <dgm:pt modelId="{C07C8517-CE4C-470C-96ED-4CE47C4A8E32}" type="sibTrans" cxnId="{0F7DD1D1-207A-4A5C-8DE2-2B13212C8475}">
      <dgm:prSet/>
      <dgm:spPr/>
      <dgm:t>
        <a:bodyPr/>
        <a:lstStyle/>
        <a:p>
          <a:endParaRPr lang="en-ID"/>
        </a:p>
      </dgm:t>
    </dgm:pt>
    <dgm:pt modelId="{DD62F141-FC25-4D81-B00F-4F268AE137D8}" type="pres">
      <dgm:prSet presAssocID="{A868D584-E1CF-458B-AFC7-E670E0BA10A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CF9E33-CE2B-4E95-970B-4EF4ED7B74FB}" type="pres">
      <dgm:prSet presAssocID="{A1A03CA4-4D24-4D30-8F47-603CC8D89365}" presName="centerShape" presStyleLbl="node0" presStyleIdx="0" presStyleCnt="1"/>
      <dgm:spPr/>
    </dgm:pt>
    <dgm:pt modelId="{8668B76C-8269-4BF6-91E1-C987D1F75A2E}" type="pres">
      <dgm:prSet presAssocID="{FC955D0F-4149-4211-99C1-7B7D96CDE946}" presName="parTrans" presStyleLbl="sibTrans2D1" presStyleIdx="0" presStyleCnt="9"/>
      <dgm:spPr/>
    </dgm:pt>
    <dgm:pt modelId="{16048767-6694-4980-BE30-0687C6DA4B3F}" type="pres">
      <dgm:prSet presAssocID="{FC955D0F-4149-4211-99C1-7B7D96CDE946}" presName="connectorText" presStyleLbl="sibTrans2D1" presStyleIdx="0" presStyleCnt="9"/>
      <dgm:spPr/>
    </dgm:pt>
    <dgm:pt modelId="{1C031904-E555-4664-BE6F-8D1F94A3824A}" type="pres">
      <dgm:prSet presAssocID="{89C84E2B-34B8-49EB-8A09-36B625020031}" presName="node" presStyleLbl="node1" presStyleIdx="0" presStyleCnt="9">
        <dgm:presLayoutVars>
          <dgm:bulletEnabled val="1"/>
        </dgm:presLayoutVars>
      </dgm:prSet>
      <dgm:spPr/>
    </dgm:pt>
    <dgm:pt modelId="{EFEE4D45-991B-4F39-94C1-68FE46DB3D99}" type="pres">
      <dgm:prSet presAssocID="{D1B4D9F7-B915-488F-9569-C6FE0C6B1A61}" presName="parTrans" presStyleLbl="sibTrans2D1" presStyleIdx="1" presStyleCnt="9"/>
      <dgm:spPr/>
    </dgm:pt>
    <dgm:pt modelId="{82ED9FCE-9AF7-458B-84C4-00E7D04D4D84}" type="pres">
      <dgm:prSet presAssocID="{D1B4D9F7-B915-488F-9569-C6FE0C6B1A61}" presName="connectorText" presStyleLbl="sibTrans2D1" presStyleIdx="1" presStyleCnt="9"/>
      <dgm:spPr/>
    </dgm:pt>
    <dgm:pt modelId="{B04C316F-B326-41A3-A4C8-0515CA6740EC}" type="pres">
      <dgm:prSet presAssocID="{A6ABF17F-4D86-4BD5-B215-ECD1A2BD1B6C}" presName="node" presStyleLbl="node1" presStyleIdx="1" presStyleCnt="9">
        <dgm:presLayoutVars>
          <dgm:bulletEnabled val="1"/>
        </dgm:presLayoutVars>
      </dgm:prSet>
      <dgm:spPr/>
    </dgm:pt>
    <dgm:pt modelId="{8BE15DBD-C541-4899-A99C-D113841AE93E}" type="pres">
      <dgm:prSet presAssocID="{71BE1E96-D2EE-47C0-ADD4-79BDDC4ABD1F}" presName="parTrans" presStyleLbl="sibTrans2D1" presStyleIdx="2" presStyleCnt="9"/>
      <dgm:spPr/>
    </dgm:pt>
    <dgm:pt modelId="{6B94D09B-59C7-4F6E-BE64-4B7261963A21}" type="pres">
      <dgm:prSet presAssocID="{71BE1E96-D2EE-47C0-ADD4-79BDDC4ABD1F}" presName="connectorText" presStyleLbl="sibTrans2D1" presStyleIdx="2" presStyleCnt="9"/>
      <dgm:spPr/>
    </dgm:pt>
    <dgm:pt modelId="{C2A6546A-3AA0-4B61-9F59-7D0D1796C4A8}" type="pres">
      <dgm:prSet presAssocID="{2C9748B2-9631-41A8-8C17-E9AA3AF86968}" presName="node" presStyleLbl="node1" presStyleIdx="2" presStyleCnt="9">
        <dgm:presLayoutVars>
          <dgm:bulletEnabled val="1"/>
        </dgm:presLayoutVars>
      </dgm:prSet>
      <dgm:spPr/>
    </dgm:pt>
    <dgm:pt modelId="{E5920FDF-0107-4BA4-A199-9F0AF4BDF700}" type="pres">
      <dgm:prSet presAssocID="{BBC0E92E-47B9-4A26-9887-779C7B4CE46C}" presName="parTrans" presStyleLbl="sibTrans2D1" presStyleIdx="3" presStyleCnt="9"/>
      <dgm:spPr/>
    </dgm:pt>
    <dgm:pt modelId="{86393944-A6D2-40BC-821C-B00F04A0F6CA}" type="pres">
      <dgm:prSet presAssocID="{BBC0E92E-47B9-4A26-9887-779C7B4CE46C}" presName="connectorText" presStyleLbl="sibTrans2D1" presStyleIdx="3" presStyleCnt="9"/>
      <dgm:spPr/>
    </dgm:pt>
    <dgm:pt modelId="{8463BA86-27B5-441B-8456-94B999FAD3C5}" type="pres">
      <dgm:prSet presAssocID="{346AEA7D-C719-44AB-B7DA-41956878BD33}" presName="node" presStyleLbl="node1" presStyleIdx="3" presStyleCnt="9">
        <dgm:presLayoutVars>
          <dgm:bulletEnabled val="1"/>
        </dgm:presLayoutVars>
      </dgm:prSet>
      <dgm:spPr/>
    </dgm:pt>
    <dgm:pt modelId="{4C8E6401-E61F-4073-92C2-76AFB1D2C9C1}" type="pres">
      <dgm:prSet presAssocID="{8CD73A5D-EEBE-41E5-A1FA-042F7716BA5B}" presName="parTrans" presStyleLbl="sibTrans2D1" presStyleIdx="4" presStyleCnt="9"/>
      <dgm:spPr/>
    </dgm:pt>
    <dgm:pt modelId="{52493A57-3B8C-46F3-889F-909F53BA3F58}" type="pres">
      <dgm:prSet presAssocID="{8CD73A5D-EEBE-41E5-A1FA-042F7716BA5B}" presName="connectorText" presStyleLbl="sibTrans2D1" presStyleIdx="4" presStyleCnt="9"/>
      <dgm:spPr/>
    </dgm:pt>
    <dgm:pt modelId="{C001F96A-883B-4DCB-A70C-79BC3109D7D1}" type="pres">
      <dgm:prSet presAssocID="{DB9EECB3-F560-4191-805C-A1E7774CAAB9}" presName="node" presStyleLbl="node1" presStyleIdx="4" presStyleCnt="9">
        <dgm:presLayoutVars>
          <dgm:bulletEnabled val="1"/>
        </dgm:presLayoutVars>
      </dgm:prSet>
      <dgm:spPr/>
    </dgm:pt>
    <dgm:pt modelId="{3D39682E-2374-445F-B324-3AFD409CFC8C}" type="pres">
      <dgm:prSet presAssocID="{C176ADF8-9963-4BF3-A43E-0266DDDF787B}" presName="parTrans" presStyleLbl="sibTrans2D1" presStyleIdx="5" presStyleCnt="9"/>
      <dgm:spPr/>
    </dgm:pt>
    <dgm:pt modelId="{FC7B7E8D-6755-487E-AD72-37F37F59FB1E}" type="pres">
      <dgm:prSet presAssocID="{C176ADF8-9963-4BF3-A43E-0266DDDF787B}" presName="connectorText" presStyleLbl="sibTrans2D1" presStyleIdx="5" presStyleCnt="9"/>
      <dgm:spPr/>
    </dgm:pt>
    <dgm:pt modelId="{AE2541D0-F6B1-4B6C-B7F5-31BE312AEB00}" type="pres">
      <dgm:prSet presAssocID="{098A6D0C-12F4-4BB2-B0B3-08F8380F7DE1}" presName="node" presStyleLbl="node1" presStyleIdx="5" presStyleCnt="9">
        <dgm:presLayoutVars>
          <dgm:bulletEnabled val="1"/>
        </dgm:presLayoutVars>
      </dgm:prSet>
      <dgm:spPr/>
    </dgm:pt>
    <dgm:pt modelId="{9E665124-50D3-42C6-BA8E-1C5ACB665D8F}" type="pres">
      <dgm:prSet presAssocID="{FF323959-8B89-4906-8CB4-75D54A76F31A}" presName="parTrans" presStyleLbl="sibTrans2D1" presStyleIdx="6" presStyleCnt="9"/>
      <dgm:spPr/>
    </dgm:pt>
    <dgm:pt modelId="{E1915989-01FA-45A1-BF29-5AEE1E85B05F}" type="pres">
      <dgm:prSet presAssocID="{FF323959-8B89-4906-8CB4-75D54A76F31A}" presName="connectorText" presStyleLbl="sibTrans2D1" presStyleIdx="6" presStyleCnt="9"/>
      <dgm:spPr/>
    </dgm:pt>
    <dgm:pt modelId="{D91B2E3F-13A5-451E-997D-A76A24D33DF6}" type="pres">
      <dgm:prSet presAssocID="{6F1BD253-6CE8-4D92-8648-4A1447876783}" presName="node" presStyleLbl="node1" presStyleIdx="6" presStyleCnt="9">
        <dgm:presLayoutVars>
          <dgm:bulletEnabled val="1"/>
        </dgm:presLayoutVars>
      </dgm:prSet>
      <dgm:spPr/>
    </dgm:pt>
    <dgm:pt modelId="{9B24D858-8061-4793-9CE3-98D8ABAD6FD9}" type="pres">
      <dgm:prSet presAssocID="{505BCE58-D55E-4692-BFB1-766BB92367B0}" presName="parTrans" presStyleLbl="sibTrans2D1" presStyleIdx="7" presStyleCnt="9"/>
      <dgm:spPr/>
    </dgm:pt>
    <dgm:pt modelId="{D80B6DC2-73B5-42B2-9AA3-DD435ECAD89A}" type="pres">
      <dgm:prSet presAssocID="{505BCE58-D55E-4692-BFB1-766BB92367B0}" presName="connectorText" presStyleLbl="sibTrans2D1" presStyleIdx="7" presStyleCnt="9"/>
      <dgm:spPr/>
    </dgm:pt>
    <dgm:pt modelId="{911F33AF-ED67-49BB-B8C8-D1F70D15067D}" type="pres">
      <dgm:prSet presAssocID="{4D5BEF7C-F0FC-45E7-BD70-9ECED79981E5}" presName="node" presStyleLbl="node1" presStyleIdx="7" presStyleCnt="9">
        <dgm:presLayoutVars>
          <dgm:bulletEnabled val="1"/>
        </dgm:presLayoutVars>
      </dgm:prSet>
      <dgm:spPr/>
    </dgm:pt>
    <dgm:pt modelId="{AC7DBD56-2D83-4A54-9237-AF9C404DE300}" type="pres">
      <dgm:prSet presAssocID="{38AB72BC-B075-46E4-88A4-D7AC3E29F50F}" presName="parTrans" presStyleLbl="sibTrans2D1" presStyleIdx="8" presStyleCnt="9"/>
      <dgm:spPr/>
    </dgm:pt>
    <dgm:pt modelId="{2E6A4369-6D33-4E94-8751-21A989522F21}" type="pres">
      <dgm:prSet presAssocID="{38AB72BC-B075-46E4-88A4-D7AC3E29F50F}" presName="connectorText" presStyleLbl="sibTrans2D1" presStyleIdx="8" presStyleCnt="9"/>
      <dgm:spPr/>
    </dgm:pt>
    <dgm:pt modelId="{399A1366-70A5-45F8-BC8E-EAFF42F5F6E6}" type="pres">
      <dgm:prSet presAssocID="{F262A826-EDCF-4EAE-BBB6-AD8392E48FCA}" presName="node" presStyleLbl="node1" presStyleIdx="8" presStyleCnt="9">
        <dgm:presLayoutVars>
          <dgm:bulletEnabled val="1"/>
        </dgm:presLayoutVars>
      </dgm:prSet>
      <dgm:spPr/>
    </dgm:pt>
  </dgm:ptLst>
  <dgm:cxnLst>
    <dgm:cxn modelId="{8F979100-9982-4B38-9CBE-77831DF4B3B5}" srcId="{A1A03CA4-4D24-4D30-8F47-603CC8D89365}" destId="{89C84E2B-34B8-49EB-8A09-36B625020031}" srcOrd="0" destOrd="0" parTransId="{FC955D0F-4149-4211-99C1-7B7D96CDE946}" sibTransId="{8A5C74AF-1BDD-4912-97F8-DBD74DEBB0B1}"/>
    <dgm:cxn modelId="{C4588F07-109D-4130-A1BF-54EF5C8C37BD}" type="presOf" srcId="{6F1BD253-6CE8-4D92-8648-4A1447876783}" destId="{D91B2E3F-13A5-451E-997D-A76A24D33DF6}" srcOrd="0" destOrd="0" presId="urn:microsoft.com/office/officeart/2005/8/layout/radial5"/>
    <dgm:cxn modelId="{C69FA10E-FF51-45A8-B14A-904B757D8016}" type="presOf" srcId="{098A6D0C-12F4-4BB2-B0B3-08F8380F7DE1}" destId="{AE2541D0-F6B1-4B6C-B7F5-31BE312AEB00}" srcOrd="0" destOrd="0" presId="urn:microsoft.com/office/officeart/2005/8/layout/radial5"/>
    <dgm:cxn modelId="{79B65B10-F5D6-4593-9B56-E96D5B2669F9}" type="presOf" srcId="{A6ABF17F-4D86-4BD5-B215-ECD1A2BD1B6C}" destId="{B04C316F-B326-41A3-A4C8-0515CA6740EC}" srcOrd="0" destOrd="0" presId="urn:microsoft.com/office/officeart/2005/8/layout/radial5"/>
    <dgm:cxn modelId="{4444DF1A-8C53-4F89-B86B-2A7ECA8CE08A}" srcId="{A1A03CA4-4D24-4D30-8F47-603CC8D89365}" destId="{346AEA7D-C719-44AB-B7DA-41956878BD33}" srcOrd="3" destOrd="0" parTransId="{BBC0E92E-47B9-4A26-9887-779C7B4CE46C}" sibTransId="{2460D806-44D5-49B6-B8C4-FF1437C62968}"/>
    <dgm:cxn modelId="{97775D1D-7CD7-4EF3-8877-27CB6D1DBC52}" type="presOf" srcId="{A868D584-E1CF-458B-AFC7-E670E0BA10A8}" destId="{DD62F141-FC25-4D81-B00F-4F268AE137D8}" srcOrd="0" destOrd="0" presId="urn:microsoft.com/office/officeart/2005/8/layout/radial5"/>
    <dgm:cxn modelId="{43B37025-F9DD-4182-88B4-02444ABD9D3B}" type="presOf" srcId="{BBC0E92E-47B9-4A26-9887-779C7B4CE46C}" destId="{E5920FDF-0107-4BA4-A199-9F0AF4BDF700}" srcOrd="0" destOrd="0" presId="urn:microsoft.com/office/officeart/2005/8/layout/radial5"/>
    <dgm:cxn modelId="{36ECB433-BF12-4CC5-A8D5-E71630E250F5}" type="presOf" srcId="{D1B4D9F7-B915-488F-9569-C6FE0C6B1A61}" destId="{82ED9FCE-9AF7-458B-84C4-00E7D04D4D84}" srcOrd="1" destOrd="0" presId="urn:microsoft.com/office/officeart/2005/8/layout/radial5"/>
    <dgm:cxn modelId="{DBEA033C-00FF-4EF5-B189-4FDB4D39E184}" type="presOf" srcId="{8CD73A5D-EEBE-41E5-A1FA-042F7716BA5B}" destId="{52493A57-3B8C-46F3-889F-909F53BA3F58}" srcOrd="1" destOrd="0" presId="urn:microsoft.com/office/officeart/2005/8/layout/radial5"/>
    <dgm:cxn modelId="{244E1163-27EC-4D89-906A-DE095F8870CD}" type="presOf" srcId="{FF323959-8B89-4906-8CB4-75D54A76F31A}" destId="{E1915989-01FA-45A1-BF29-5AEE1E85B05F}" srcOrd="1" destOrd="0" presId="urn:microsoft.com/office/officeart/2005/8/layout/radial5"/>
    <dgm:cxn modelId="{66DD5347-FD2C-40B5-A923-0A6466EC033B}" type="presOf" srcId="{BBC0E92E-47B9-4A26-9887-779C7B4CE46C}" destId="{86393944-A6D2-40BC-821C-B00F04A0F6CA}" srcOrd="1" destOrd="0" presId="urn:microsoft.com/office/officeart/2005/8/layout/radial5"/>
    <dgm:cxn modelId="{2C012E68-8801-42BE-ABB7-8806CF0D0831}" srcId="{A1A03CA4-4D24-4D30-8F47-603CC8D89365}" destId="{DB9EECB3-F560-4191-805C-A1E7774CAAB9}" srcOrd="4" destOrd="0" parTransId="{8CD73A5D-EEBE-41E5-A1FA-042F7716BA5B}" sibTransId="{25D074B9-1B73-4819-8E3D-C081C641DCE9}"/>
    <dgm:cxn modelId="{FB515A48-96C5-47E0-A03C-F234D08CBA81}" type="presOf" srcId="{8CD73A5D-EEBE-41E5-A1FA-042F7716BA5B}" destId="{4C8E6401-E61F-4073-92C2-76AFB1D2C9C1}" srcOrd="0" destOrd="0" presId="urn:microsoft.com/office/officeart/2005/8/layout/radial5"/>
    <dgm:cxn modelId="{0F559749-8FEC-467C-8225-39E281445BA3}" type="presOf" srcId="{71BE1E96-D2EE-47C0-ADD4-79BDDC4ABD1F}" destId="{6B94D09B-59C7-4F6E-BE64-4B7261963A21}" srcOrd="1" destOrd="0" presId="urn:microsoft.com/office/officeart/2005/8/layout/radial5"/>
    <dgm:cxn modelId="{D20F226E-042B-4809-8D25-5180C0146607}" type="presOf" srcId="{C176ADF8-9963-4BF3-A43E-0266DDDF787B}" destId="{3D39682E-2374-445F-B324-3AFD409CFC8C}" srcOrd="0" destOrd="0" presId="urn:microsoft.com/office/officeart/2005/8/layout/radial5"/>
    <dgm:cxn modelId="{05F65574-D823-4B21-AEB3-7AF72DFF16CF}" type="presOf" srcId="{FF323959-8B89-4906-8CB4-75D54A76F31A}" destId="{9E665124-50D3-42C6-BA8E-1C5ACB665D8F}" srcOrd="0" destOrd="0" presId="urn:microsoft.com/office/officeart/2005/8/layout/radial5"/>
    <dgm:cxn modelId="{22A4D456-920E-48F3-B91C-C9D1002DEBC6}" type="presOf" srcId="{505BCE58-D55E-4692-BFB1-766BB92367B0}" destId="{9B24D858-8061-4793-9CE3-98D8ABAD6FD9}" srcOrd="0" destOrd="0" presId="urn:microsoft.com/office/officeart/2005/8/layout/radial5"/>
    <dgm:cxn modelId="{84A84557-2654-4B4A-990B-8D40E42A66D5}" type="presOf" srcId="{DB9EECB3-F560-4191-805C-A1E7774CAAB9}" destId="{C001F96A-883B-4DCB-A70C-79BC3109D7D1}" srcOrd="0" destOrd="0" presId="urn:microsoft.com/office/officeart/2005/8/layout/radial5"/>
    <dgm:cxn modelId="{725E5A57-46B2-4778-B7E9-0CE3B2DB0F3C}" srcId="{A868D584-E1CF-458B-AFC7-E670E0BA10A8}" destId="{A1A03CA4-4D24-4D30-8F47-603CC8D89365}" srcOrd="0" destOrd="0" parTransId="{7734EFAB-85E2-45A9-9C8E-1F1BB625E40B}" sibTransId="{2D2E6D37-3E6D-484B-A579-65444840C9CB}"/>
    <dgm:cxn modelId="{2C30B778-B9A7-4153-82D5-B1997425A1D0}" type="presOf" srcId="{D1B4D9F7-B915-488F-9569-C6FE0C6B1A61}" destId="{EFEE4D45-991B-4F39-94C1-68FE46DB3D99}" srcOrd="0" destOrd="0" presId="urn:microsoft.com/office/officeart/2005/8/layout/radial5"/>
    <dgm:cxn modelId="{28AE547C-063B-4FD1-8BAD-AD3696D5DD90}" type="presOf" srcId="{2C9748B2-9631-41A8-8C17-E9AA3AF86968}" destId="{C2A6546A-3AA0-4B61-9F59-7D0D1796C4A8}" srcOrd="0" destOrd="0" presId="urn:microsoft.com/office/officeart/2005/8/layout/radial5"/>
    <dgm:cxn modelId="{BA66FC86-4238-42DD-A873-C94BEC17CA92}" type="presOf" srcId="{71BE1E96-D2EE-47C0-ADD4-79BDDC4ABD1F}" destId="{8BE15DBD-C541-4899-A99C-D113841AE93E}" srcOrd="0" destOrd="0" presId="urn:microsoft.com/office/officeart/2005/8/layout/radial5"/>
    <dgm:cxn modelId="{4B7BF38E-4CA4-4E19-8E31-E228F55831D6}" type="presOf" srcId="{346AEA7D-C719-44AB-B7DA-41956878BD33}" destId="{8463BA86-27B5-441B-8456-94B999FAD3C5}" srcOrd="0" destOrd="0" presId="urn:microsoft.com/office/officeart/2005/8/layout/radial5"/>
    <dgm:cxn modelId="{BAC10B8F-94C8-45B8-907B-7C49D639D08B}" type="presOf" srcId="{505BCE58-D55E-4692-BFB1-766BB92367B0}" destId="{D80B6DC2-73B5-42B2-9AA3-DD435ECAD89A}" srcOrd="1" destOrd="0" presId="urn:microsoft.com/office/officeart/2005/8/layout/radial5"/>
    <dgm:cxn modelId="{6BD8A095-DBF2-475E-BB99-1B0176D40BE1}" type="presOf" srcId="{4D5BEF7C-F0FC-45E7-BD70-9ECED79981E5}" destId="{911F33AF-ED67-49BB-B8C8-D1F70D15067D}" srcOrd="0" destOrd="0" presId="urn:microsoft.com/office/officeart/2005/8/layout/radial5"/>
    <dgm:cxn modelId="{830A3096-D638-4EAE-A2B9-BC21C6CBB7E7}" type="presOf" srcId="{FC955D0F-4149-4211-99C1-7B7D96CDE946}" destId="{8668B76C-8269-4BF6-91E1-C987D1F75A2E}" srcOrd="0" destOrd="0" presId="urn:microsoft.com/office/officeart/2005/8/layout/radial5"/>
    <dgm:cxn modelId="{2AC653A6-4E07-47C1-8B7E-C8A95839C614}" type="presOf" srcId="{38AB72BC-B075-46E4-88A4-D7AC3E29F50F}" destId="{2E6A4369-6D33-4E94-8751-21A989522F21}" srcOrd="1" destOrd="0" presId="urn:microsoft.com/office/officeart/2005/8/layout/radial5"/>
    <dgm:cxn modelId="{554560A9-E8D8-43A8-8F4F-993CDEAADCA7}" type="presOf" srcId="{F262A826-EDCF-4EAE-BBB6-AD8392E48FCA}" destId="{399A1366-70A5-45F8-BC8E-EAFF42F5F6E6}" srcOrd="0" destOrd="0" presId="urn:microsoft.com/office/officeart/2005/8/layout/radial5"/>
    <dgm:cxn modelId="{69FBC0BA-15AE-4C7B-A6C0-E88AF48692A2}" type="presOf" srcId="{89C84E2B-34B8-49EB-8A09-36B625020031}" destId="{1C031904-E555-4664-BE6F-8D1F94A3824A}" srcOrd="0" destOrd="0" presId="urn:microsoft.com/office/officeart/2005/8/layout/radial5"/>
    <dgm:cxn modelId="{81E21BBB-209C-4749-9B23-59654BA8E21A}" type="presOf" srcId="{C176ADF8-9963-4BF3-A43E-0266DDDF787B}" destId="{FC7B7E8D-6755-487E-AD72-37F37F59FB1E}" srcOrd="1" destOrd="0" presId="urn:microsoft.com/office/officeart/2005/8/layout/radial5"/>
    <dgm:cxn modelId="{4B67C4BD-2136-4028-8BF7-8D9A703F1BC9}" srcId="{A1A03CA4-4D24-4D30-8F47-603CC8D89365}" destId="{6F1BD253-6CE8-4D92-8648-4A1447876783}" srcOrd="6" destOrd="0" parTransId="{FF323959-8B89-4906-8CB4-75D54A76F31A}" sibTransId="{500D7E4C-461A-4A53-9AFC-2DB26ED646AA}"/>
    <dgm:cxn modelId="{0F7DD1D1-207A-4A5C-8DE2-2B13212C8475}" srcId="{A1A03CA4-4D24-4D30-8F47-603CC8D89365}" destId="{F262A826-EDCF-4EAE-BBB6-AD8392E48FCA}" srcOrd="8" destOrd="0" parTransId="{38AB72BC-B075-46E4-88A4-D7AC3E29F50F}" sibTransId="{C07C8517-CE4C-470C-96ED-4CE47C4A8E32}"/>
    <dgm:cxn modelId="{44F03FD9-6AA7-4A81-818C-B5CC409A70B5}" srcId="{A1A03CA4-4D24-4D30-8F47-603CC8D89365}" destId="{4D5BEF7C-F0FC-45E7-BD70-9ECED79981E5}" srcOrd="7" destOrd="0" parTransId="{505BCE58-D55E-4692-BFB1-766BB92367B0}" sibTransId="{5D299B33-91F2-4AC9-B514-77490696BADA}"/>
    <dgm:cxn modelId="{5E0221E1-B3C2-4F57-9988-BF5A93B1C296}" srcId="{A1A03CA4-4D24-4D30-8F47-603CC8D89365}" destId="{A6ABF17F-4D86-4BD5-B215-ECD1A2BD1B6C}" srcOrd="1" destOrd="0" parTransId="{D1B4D9F7-B915-488F-9569-C6FE0C6B1A61}" sibTransId="{59CE7958-3559-43D5-8911-16FC60EC2060}"/>
    <dgm:cxn modelId="{0F6B79E2-96F0-49FA-BE8A-2F91EA696C38}" srcId="{A1A03CA4-4D24-4D30-8F47-603CC8D89365}" destId="{2C9748B2-9631-41A8-8C17-E9AA3AF86968}" srcOrd="2" destOrd="0" parTransId="{71BE1E96-D2EE-47C0-ADD4-79BDDC4ABD1F}" sibTransId="{3787858A-8D41-4671-975E-5DB6A0876DE0}"/>
    <dgm:cxn modelId="{7ECD8BE2-534D-4BB5-8895-3EE73E8B4784}" type="presOf" srcId="{FC955D0F-4149-4211-99C1-7B7D96CDE946}" destId="{16048767-6694-4980-BE30-0687C6DA4B3F}" srcOrd="1" destOrd="0" presId="urn:microsoft.com/office/officeart/2005/8/layout/radial5"/>
    <dgm:cxn modelId="{CA2C9EF2-6075-419A-9C9C-59DA06356BCC}" type="presOf" srcId="{38AB72BC-B075-46E4-88A4-D7AC3E29F50F}" destId="{AC7DBD56-2D83-4A54-9237-AF9C404DE300}" srcOrd="0" destOrd="0" presId="urn:microsoft.com/office/officeart/2005/8/layout/radial5"/>
    <dgm:cxn modelId="{383322FA-36D5-47EC-819C-660B775002A1}" srcId="{A1A03CA4-4D24-4D30-8F47-603CC8D89365}" destId="{098A6D0C-12F4-4BB2-B0B3-08F8380F7DE1}" srcOrd="5" destOrd="0" parTransId="{C176ADF8-9963-4BF3-A43E-0266DDDF787B}" sibTransId="{380C0AC5-8637-4251-BD82-EB12A3909C0C}"/>
    <dgm:cxn modelId="{5C3644FD-E5A6-4DB6-AB66-F8E228B05F67}" type="presOf" srcId="{A1A03CA4-4D24-4D30-8F47-603CC8D89365}" destId="{A5CF9E33-CE2B-4E95-970B-4EF4ED7B74FB}" srcOrd="0" destOrd="0" presId="urn:microsoft.com/office/officeart/2005/8/layout/radial5"/>
    <dgm:cxn modelId="{1C92804B-F982-496E-920D-BAAC53D05107}" type="presParOf" srcId="{DD62F141-FC25-4D81-B00F-4F268AE137D8}" destId="{A5CF9E33-CE2B-4E95-970B-4EF4ED7B74FB}" srcOrd="0" destOrd="0" presId="urn:microsoft.com/office/officeart/2005/8/layout/radial5"/>
    <dgm:cxn modelId="{8D9CBCB0-04E3-4822-948C-88ABB25A9380}" type="presParOf" srcId="{DD62F141-FC25-4D81-B00F-4F268AE137D8}" destId="{8668B76C-8269-4BF6-91E1-C987D1F75A2E}" srcOrd="1" destOrd="0" presId="urn:microsoft.com/office/officeart/2005/8/layout/radial5"/>
    <dgm:cxn modelId="{0500E7D6-415C-4DDC-9FEE-E51332C807B9}" type="presParOf" srcId="{8668B76C-8269-4BF6-91E1-C987D1F75A2E}" destId="{16048767-6694-4980-BE30-0687C6DA4B3F}" srcOrd="0" destOrd="0" presId="urn:microsoft.com/office/officeart/2005/8/layout/radial5"/>
    <dgm:cxn modelId="{6956B2DB-726E-480F-9153-B457C2D24593}" type="presParOf" srcId="{DD62F141-FC25-4D81-B00F-4F268AE137D8}" destId="{1C031904-E555-4664-BE6F-8D1F94A3824A}" srcOrd="2" destOrd="0" presId="urn:microsoft.com/office/officeart/2005/8/layout/radial5"/>
    <dgm:cxn modelId="{2BE4041E-5378-4E47-9FBD-B8C5112E78BE}" type="presParOf" srcId="{DD62F141-FC25-4D81-B00F-4F268AE137D8}" destId="{EFEE4D45-991B-4F39-94C1-68FE46DB3D99}" srcOrd="3" destOrd="0" presId="urn:microsoft.com/office/officeart/2005/8/layout/radial5"/>
    <dgm:cxn modelId="{63F8D7EB-FC72-4D8B-8FC3-46D1BCD1F432}" type="presParOf" srcId="{EFEE4D45-991B-4F39-94C1-68FE46DB3D99}" destId="{82ED9FCE-9AF7-458B-84C4-00E7D04D4D84}" srcOrd="0" destOrd="0" presId="urn:microsoft.com/office/officeart/2005/8/layout/radial5"/>
    <dgm:cxn modelId="{6C675EE7-DD03-4B5F-844C-E1B21C3F6C69}" type="presParOf" srcId="{DD62F141-FC25-4D81-B00F-4F268AE137D8}" destId="{B04C316F-B326-41A3-A4C8-0515CA6740EC}" srcOrd="4" destOrd="0" presId="urn:microsoft.com/office/officeart/2005/8/layout/radial5"/>
    <dgm:cxn modelId="{B9FFD872-98D5-4328-8583-361745CE13BE}" type="presParOf" srcId="{DD62F141-FC25-4D81-B00F-4F268AE137D8}" destId="{8BE15DBD-C541-4899-A99C-D113841AE93E}" srcOrd="5" destOrd="0" presId="urn:microsoft.com/office/officeart/2005/8/layout/radial5"/>
    <dgm:cxn modelId="{6A19F935-E6FD-402F-BB3A-3754B6589046}" type="presParOf" srcId="{8BE15DBD-C541-4899-A99C-D113841AE93E}" destId="{6B94D09B-59C7-4F6E-BE64-4B7261963A21}" srcOrd="0" destOrd="0" presId="urn:microsoft.com/office/officeart/2005/8/layout/radial5"/>
    <dgm:cxn modelId="{6E3E5EE1-EEC8-4F73-BD75-4B2A73C784DB}" type="presParOf" srcId="{DD62F141-FC25-4D81-B00F-4F268AE137D8}" destId="{C2A6546A-3AA0-4B61-9F59-7D0D1796C4A8}" srcOrd="6" destOrd="0" presId="urn:microsoft.com/office/officeart/2005/8/layout/radial5"/>
    <dgm:cxn modelId="{D6A242C0-FA15-4B20-87E7-4BB89B4A3785}" type="presParOf" srcId="{DD62F141-FC25-4D81-B00F-4F268AE137D8}" destId="{E5920FDF-0107-4BA4-A199-9F0AF4BDF700}" srcOrd="7" destOrd="0" presId="urn:microsoft.com/office/officeart/2005/8/layout/radial5"/>
    <dgm:cxn modelId="{66BAE9AC-86E6-4EF5-AD4C-FCBCBA9DB163}" type="presParOf" srcId="{E5920FDF-0107-4BA4-A199-9F0AF4BDF700}" destId="{86393944-A6D2-40BC-821C-B00F04A0F6CA}" srcOrd="0" destOrd="0" presId="urn:microsoft.com/office/officeart/2005/8/layout/radial5"/>
    <dgm:cxn modelId="{1847860E-A8FF-4628-A186-A10FBDDC5ED4}" type="presParOf" srcId="{DD62F141-FC25-4D81-B00F-4F268AE137D8}" destId="{8463BA86-27B5-441B-8456-94B999FAD3C5}" srcOrd="8" destOrd="0" presId="urn:microsoft.com/office/officeart/2005/8/layout/radial5"/>
    <dgm:cxn modelId="{B5C775A5-9E5B-4B4C-AE9B-ABBD89C267DD}" type="presParOf" srcId="{DD62F141-FC25-4D81-B00F-4F268AE137D8}" destId="{4C8E6401-E61F-4073-92C2-76AFB1D2C9C1}" srcOrd="9" destOrd="0" presId="urn:microsoft.com/office/officeart/2005/8/layout/radial5"/>
    <dgm:cxn modelId="{2003489A-5CA1-4811-9B67-BECFC002354C}" type="presParOf" srcId="{4C8E6401-E61F-4073-92C2-76AFB1D2C9C1}" destId="{52493A57-3B8C-46F3-889F-909F53BA3F58}" srcOrd="0" destOrd="0" presId="urn:microsoft.com/office/officeart/2005/8/layout/radial5"/>
    <dgm:cxn modelId="{1250B75B-C5CE-47A9-AC34-7F88121CAF36}" type="presParOf" srcId="{DD62F141-FC25-4D81-B00F-4F268AE137D8}" destId="{C001F96A-883B-4DCB-A70C-79BC3109D7D1}" srcOrd="10" destOrd="0" presId="urn:microsoft.com/office/officeart/2005/8/layout/radial5"/>
    <dgm:cxn modelId="{A9BB7AF6-5637-435C-A946-65DB070F9E87}" type="presParOf" srcId="{DD62F141-FC25-4D81-B00F-4F268AE137D8}" destId="{3D39682E-2374-445F-B324-3AFD409CFC8C}" srcOrd="11" destOrd="0" presId="urn:microsoft.com/office/officeart/2005/8/layout/radial5"/>
    <dgm:cxn modelId="{030FFC5A-A1BD-49FE-99C7-F6244E8D4FB4}" type="presParOf" srcId="{3D39682E-2374-445F-B324-3AFD409CFC8C}" destId="{FC7B7E8D-6755-487E-AD72-37F37F59FB1E}" srcOrd="0" destOrd="0" presId="urn:microsoft.com/office/officeart/2005/8/layout/radial5"/>
    <dgm:cxn modelId="{39BE79FB-C9DC-4EE9-9F30-C97522A6A523}" type="presParOf" srcId="{DD62F141-FC25-4D81-B00F-4F268AE137D8}" destId="{AE2541D0-F6B1-4B6C-B7F5-31BE312AEB00}" srcOrd="12" destOrd="0" presId="urn:microsoft.com/office/officeart/2005/8/layout/radial5"/>
    <dgm:cxn modelId="{E15A49A3-9EA1-477D-B3DA-4D72DA62AD8B}" type="presParOf" srcId="{DD62F141-FC25-4D81-B00F-4F268AE137D8}" destId="{9E665124-50D3-42C6-BA8E-1C5ACB665D8F}" srcOrd="13" destOrd="0" presId="urn:microsoft.com/office/officeart/2005/8/layout/radial5"/>
    <dgm:cxn modelId="{D201EE34-B2C0-4330-9246-85A91FF119AB}" type="presParOf" srcId="{9E665124-50D3-42C6-BA8E-1C5ACB665D8F}" destId="{E1915989-01FA-45A1-BF29-5AEE1E85B05F}" srcOrd="0" destOrd="0" presId="urn:microsoft.com/office/officeart/2005/8/layout/radial5"/>
    <dgm:cxn modelId="{A6DFBBB3-1364-4C6C-AE96-7821663EE13D}" type="presParOf" srcId="{DD62F141-FC25-4D81-B00F-4F268AE137D8}" destId="{D91B2E3F-13A5-451E-997D-A76A24D33DF6}" srcOrd="14" destOrd="0" presId="urn:microsoft.com/office/officeart/2005/8/layout/radial5"/>
    <dgm:cxn modelId="{2359B70C-EF39-41AD-A289-A1A690A0E817}" type="presParOf" srcId="{DD62F141-FC25-4D81-B00F-4F268AE137D8}" destId="{9B24D858-8061-4793-9CE3-98D8ABAD6FD9}" srcOrd="15" destOrd="0" presId="urn:microsoft.com/office/officeart/2005/8/layout/radial5"/>
    <dgm:cxn modelId="{599128F5-6403-43E0-9C88-AFBD1E196A50}" type="presParOf" srcId="{9B24D858-8061-4793-9CE3-98D8ABAD6FD9}" destId="{D80B6DC2-73B5-42B2-9AA3-DD435ECAD89A}" srcOrd="0" destOrd="0" presId="urn:microsoft.com/office/officeart/2005/8/layout/radial5"/>
    <dgm:cxn modelId="{DC787FF8-5207-4844-A2C7-99DDCB7099CD}" type="presParOf" srcId="{DD62F141-FC25-4D81-B00F-4F268AE137D8}" destId="{911F33AF-ED67-49BB-B8C8-D1F70D15067D}" srcOrd="16" destOrd="0" presId="urn:microsoft.com/office/officeart/2005/8/layout/radial5"/>
    <dgm:cxn modelId="{24A928EC-E246-4B14-80CF-5CACA92D2713}" type="presParOf" srcId="{DD62F141-FC25-4D81-B00F-4F268AE137D8}" destId="{AC7DBD56-2D83-4A54-9237-AF9C404DE300}" srcOrd="17" destOrd="0" presId="urn:microsoft.com/office/officeart/2005/8/layout/radial5"/>
    <dgm:cxn modelId="{6050D8C5-84C0-49C9-98F7-A3EAE45D9FE9}" type="presParOf" srcId="{AC7DBD56-2D83-4A54-9237-AF9C404DE300}" destId="{2E6A4369-6D33-4E94-8751-21A989522F21}" srcOrd="0" destOrd="0" presId="urn:microsoft.com/office/officeart/2005/8/layout/radial5"/>
    <dgm:cxn modelId="{C70F3688-A03A-47F0-A61A-4603EDD0433D}" type="presParOf" srcId="{DD62F141-FC25-4D81-B00F-4F268AE137D8}" destId="{399A1366-70A5-45F8-BC8E-EAFF42F5F6E6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F9E33-CE2B-4E95-970B-4EF4ED7B74FB}">
      <dsp:nvSpPr>
        <dsp:cNvPr id="0" name=""/>
        <dsp:cNvSpPr/>
      </dsp:nvSpPr>
      <dsp:spPr>
        <a:xfrm>
          <a:off x="4780312" y="2574947"/>
          <a:ext cx="1793174" cy="17931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002060"/>
              </a:solidFill>
            </a:rPr>
            <a:t>Impacts of Land Grabbing               in WP</a:t>
          </a:r>
          <a:endParaRPr lang="en-ID" sz="2100" b="1" kern="1200" dirty="0">
            <a:solidFill>
              <a:srgbClr val="002060"/>
            </a:solidFill>
          </a:endParaRPr>
        </a:p>
      </dsp:txBody>
      <dsp:txXfrm>
        <a:off x="5042916" y="2837551"/>
        <a:ext cx="1267966" cy="1267966"/>
      </dsp:txXfrm>
    </dsp:sp>
    <dsp:sp modelId="{8668B76C-8269-4BF6-91E1-C987D1F75A2E}">
      <dsp:nvSpPr>
        <dsp:cNvPr id="0" name=""/>
        <dsp:cNvSpPr/>
      </dsp:nvSpPr>
      <dsp:spPr>
        <a:xfrm rot="16200000">
          <a:off x="5381365" y="1729224"/>
          <a:ext cx="591069" cy="609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700" kern="1200"/>
        </a:p>
      </dsp:txBody>
      <dsp:txXfrm>
        <a:off x="5470026" y="1939821"/>
        <a:ext cx="413748" cy="365807"/>
      </dsp:txXfrm>
    </dsp:sp>
    <dsp:sp modelId="{1C031904-E555-4664-BE6F-8D1F94A3824A}">
      <dsp:nvSpPr>
        <dsp:cNvPr id="0" name=""/>
        <dsp:cNvSpPr/>
      </dsp:nvSpPr>
      <dsp:spPr>
        <a:xfrm>
          <a:off x="4959630" y="25182"/>
          <a:ext cx="1434539" cy="143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</a:rPr>
            <a:t>Militarization </a:t>
          </a:r>
          <a:endParaRPr lang="en-ID" sz="1200" b="1" kern="1200" dirty="0">
            <a:solidFill>
              <a:srgbClr val="002060"/>
            </a:solidFill>
          </a:endParaRPr>
        </a:p>
      </dsp:txBody>
      <dsp:txXfrm>
        <a:off x="5169713" y="235265"/>
        <a:ext cx="1014373" cy="1014373"/>
      </dsp:txXfrm>
    </dsp:sp>
    <dsp:sp modelId="{EFEE4D45-991B-4F39-94C1-68FE46DB3D99}">
      <dsp:nvSpPr>
        <dsp:cNvPr id="0" name=""/>
        <dsp:cNvSpPr/>
      </dsp:nvSpPr>
      <dsp:spPr>
        <a:xfrm rot="18600000">
          <a:off x="6305354" y="2065528"/>
          <a:ext cx="591069" cy="609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38825"/>
            <a:satOff val="12500"/>
            <a:lumOff val="-18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700" kern="1200"/>
        </a:p>
      </dsp:txBody>
      <dsp:txXfrm>
        <a:off x="6337025" y="2255382"/>
        <a:ext cx="413748" cy="365807"/>
      </dsp:txXfrm>
    </dsp:sp>
    <dsp:sp modelId="{B04C316F-B326-41A3-A4C8-0515CA6740EC}">
      <dsp:nvSpPr>
        <dsp:cNvPr id="0" name=""/>
        <dsp:cNvSpPr/>
      </dsp:nvSpPr>
      <dsp:spPr>
        <a:xfrm>
          <a:off x="6713850" y="663666"/>
          <a:ext cx="1434539" cy="1434539"/>
        </a:xfrm>
        <a:prstGeom prst="ellipse">
          <a:avLst/>
        </a:prstGeom>
        <a:solidFill>
          <a:schemeClr val="accent3">
            <a:hueOff val="338825"/>
            <a:satOff val="12500"/>
            <a:lumOff val="-18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</a:rPr>
            <a:t>Internally Displaced People</a:t>
          </a:r>
          <a:endParaRPr lang="en-ID" sz="1200" b="1" kern="1200" dirty="0">
            <a:solidFill>
              <a:srgbClr val="002060"/>
            </a:solidFill>
          </a:endParaRPr>
        </a:p>
      </dsp:txBody>
      <dsp:txXfrm>
        <a:off x="6923933" y="873749"/>
        <a:ext cx="1014373" cy="1014373"/>
      </dsp:txXfrm>
    </dsp:sp>
    <dsp:sp modelId="{8BE15DBD-C541-4899-A99C-D113841AE93E}">
      <dsp:nvSpPr>
        <dsp:cNvPr id="0" name=""/>
        <dsp:cNvSpPr/>
      </dsp:nvSpPr>
      <dsp:spPr>
        <a:xfrm rot="21000000">
          <a:off x="6796998" y="2917081"/>
          <a:ext cx="591069" cy="609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700" kern="1200"/>
        </a:p>
      </dsp:txBody>
      <dsp:txXfrm>
        <a:off x="6798345" y="3054413"/>
        <a:ext cx="413748" cy="365807"/>
      </dsp:txXfrm>
    </dsp:sp>
    <dsp:sp modelId="{C2A6546A-3AA0-4B61-9F59-7D0D1796C4A8}">
      <dsp:nvSpPr>
        <dsp:cNvPr id="0" name=""/>
        <dsp:cNvSpPr/>
      </dsp:nvSpPr>
      <dsp:spPr>
        <a:xfrm>
          <a:off x="7647251" y="2280365"/>
          <a:ext cx="1434539" cy="1434539"/>
        </a:xfrm>
        <a:prstGeom prst="ellipse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</a:rPr>
            <a:t>Deforestation</a:t>
          </a:r>
          <a:endParaRPr lang="en-ID" sz="1200" b="1" kern="1200" dirty="0">
            <a:solidFill>
              <a:srgbClr val="002060"/>
            </a:solidFill>
          </a:endParaRPr>
        </a:p>
      </dsp:txBody>
      <dsp:txXfrm>
        <a:off x="7857334" y="2490448"/>
        <a:ext cx="1014373" cy="1014373"/>
      </dsp:txXfrm>
    </dsp:sp>
    <dsp:sp modelId="{E5920FDF-0107-4BA4-A199-9F0AF4BDF700}">
      <dsp:nvSpPr>
        <dsp:cNvPr id="0" name=""/>
        <dsp:cNvSpPr/>
      </dsp:nvSpPr>
      <dsp:spPr>
        <a:xfrm rot="1800000">
          <a:off x="6626252" y="3885431"/>
          <a:ext cx="591069" cy="609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016475"/>
            <a:satOff val="37500"/>
            <a:lumOff val="-55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700" kern="1200"/>
        </a:p>
      </dsp:txBody>
      <dsp:txXfrm>
        <a:off x="6638130" y="3963037"/>
        <a:ext cx="413748" cy="365807"/>
      </dsp:txXfrm>
    </dsp:sp>
    <dsp:sp modelId="{8463BA86-27B5-441B-8456-94B999FAD3C5}">
      <dsp:nvSpPr>
        <dsp:cNvPr id="0" name=""/>
        <dsp:cNvSpPr/>
      </dsp:nvSpPr>
      <dsp:spPr>
        <a:xfrm>
          <a:off x="7323084" y="4118806"/>
          <a:ext cx="1434539" cy="1434539"/>
        </a:xfrm>
        <a:prstGeom prst="ellipse">
          <a:avLst/>
        </a:prstGeom>
        <a:solidFill>
          <a:schemeClr val="accent3">
            <a:hueOff val="1016475"/>
            <a:satOff val="37500"/>
            <a:lumOff val="-55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</a:rPr>
            <a:t>Increase emissions</a:t>
          </a:r>
          <a:endParaRPr lang="en-ID" sz="1200" b="1" kern="1200" dirty="0">
            <a:solidFill>
              <a:srgbClr val="002060"/>
            </a:solidFill>
          </a:endParaRPr>
        </a:p>
      </dsp:txBody>
      <dsp:txXfrm>
        <a:off x="7533167" y="4328889"/>
        <a:ext cx="1014373" cy="1014373"/>
      </dsp:txXfrm>
    </dsp:sp>
    <dsp:sp modelId="{4C8E6401-E61F-4073-92C2-76AFB1D2C9C1}">
      <dsp:nvSpPr>
        <dsp:cNvPr id="0" name=""/>
        <dsp:cNvSpPr/>
      </dsp:nvSpPr>
      <dsp:spPr>
        <a:xfrm rot="4200000">
          <a:off x="5873009" y="4517477"/>
          <a:ext cx="591069" cy="609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700" kern="1200"/>
        </a:p>
      </dsp:txBody>
      <dsp:txXfrm>
        <a:off x="5931346" y="4556099"/>
        <a:ext cx="413748" cy="365807"/>
      </dsp:txXfrm>
    </dsp:sp>
    <dsp:sp modelId="{C001F96A-883B-4DCB-A70C-79BC3109D7D1}">
      <dsp:nvSpPr>
        <dsp:cNvPr id="0" name=""/>
        <dsp:cNvSpPr/>
      </dsp:nvSpPr>
      <dsp:spPr>
        <a:xfrm>
          <a:off x="5893031" y="5318764"/>
          <a:ext cx="1434539" cy="1434539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</a:rPr>
            <a:t>Biodiversity loss</a:t>
          </a:r>
          <a:endParaRPr lang="en-ID" sz="1200" b="1" kern="1200" dirty="0">
            <a:solidFill>
              <a:srgbClr val="002060"/>
            </a:solidFill>
          </a:endParaRPr>
        </a:p>
      </dsp:txBody>
      <dsp:txXfrm>
        <a:off x="6103114" y="5528847"/>
        <a:ext cx="1014373" cy="1014373"/>
      </dsp:txXfrm>
    </dsp:sp>
    <dsp:sp modelId="{3D39682E-2374-445F-B324-3AFD409CFC8C}">
      <dsp:nvSpPr>
        <dsp:cNvPr id="0" name=""/>
        <dsp:cNvSpPr/>
      </dsp:nvSpPr>
      <dsp:spPr>
        <a:xfrm rot="6600000">
          <a:off x="4889721" y="4517477"/>
          <a:ext cx="591069" cy="609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694124"/>
            <a:satOff val="62500"/>
            <a:lumOff val="-91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700" kern="1200"/>
        </a:p>
      </dsp:txBody>
      <dsp:txXfrm rot="10800000">
        <a:off x="5008705" y="4556099"/>
        <a:ext cx="413748" cy="365807"/>
      </dsp:txXfrm>
    </dsp:sp>
    <dsp:sp modelId="{AE2541D0-F6B1-4B6C-B7F5-31BE312AEB00}">
      <dsp:nvSpPr>
        <dsp:cNvPr id="0" name=""/>
        <dsp:cNvSpPr/>
      </dsp:nvSpPr>
      <dsp:spPr>
        <a:xfrm>
          <a:off x="4026228" y="5318764"/>
          <a:ext cx="1434539" cy="1434539"/>
        </a:xfrm>
        <a:prstGeom prst="ellipse">
          <a:avLst/>
        </a:prstGeom>
        <a:solidFill>
          <a:schemeClr val="accent3">
            <a:hueOff val="1694124"/>
            <a:satOff val="62500"/>
            <a:lumOff val="-91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</a:rPr>
            <a:t>Ignore FPIC Principle</a:t>
          </a:r>
          <a:endParaRPr lang="en-ID" sz="1200" b="1" kern="1200" dirty="0">
            <a:solidFill>
              <a:srgbClr val="002060"/>
            </a:solidFill>
          </a:endParaRPr>
        </a:p>
      </dsp:txBody>
      <dsp:txXfrm>
        <a:off x="4236311" y="5528847"/>
        <a:ext cx="1014373" cy="1014373"/>
      </dsp:txXfrm>
    </dsp:sp>
    <dsp:sp modelId="{9E665124-50D3-42C6-BA8E-1C5ACB665D8F}">
      <dsp:nvSpPr>
        <dsp:cNvPr id="0" name=""/>
        <dsp:cNvSpPr/>
      </dsp:nvSpPr>
      <dsp:spPr>
        <a:xfrm rot="9000000">
          <a:off x="4136478" y="3885431"/>
          <a:ext cx="591069" cy="609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700" kern="1200"/>
        </a:p>
      </dsp:txBody>
      <dsp:txXfrm rot="10800000">
        <a:off x="4301921" y="3963037"/>
        <a:ext cx="413748" cy="365807"/>
      </dsp:txXfrm>
    </dsp:sp>
    <dsp:sp modelId="{D91B2E3F-13A5-451E-997D-A76A24D33DF6}">
      <dsp:nvSpPr>
        <dsp:cNvPr id="0" name=""/>
        <dsp:cNvSpPr/>
      </dsp:nvSpPr>
      <dsp:spPr>
        <a:xfrm>
          <a:off x="2596175" y="4118806"/>
          <a:ext cx="1434539" cy="1434539"/>
        </a:xfrm>
        <a:prstGeom prst="ellipse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</a:rPr>
            <a:t>Human rights abuse</a:t>
          </a:r>
          <a:endParaRPr lang="en-ID" sz="1200" b="1" kern="1200" dirty="0">
            <a:solidFill>
              <a:srgbClr val="002060"/>
            </a:solidFill>
          </a:endParaRPr>
        </a:p>
      </dsp:txBody>
      <dsp:txXfrm>
        <a:off x="2806258" y="4328889"/>
        <a:ext cx="1014373" cy="1014373"/>
      </dsp:txXfrm>
    </dsp:sp>
    <dsp:sp modelId="{9B24D858-8061-4793-9CE3-98D8ABAD6FD9}">
      <dsp:nvSpPr>
        <dsp:cNvPr id="0" name=""/>
        <dsp:cNvSpPr/>
      </dsp:nvSpPr>
      <dsp:spPr>
        <a:xfrm rot="11400000">
          <a:off x="3965732" y="2917081"/>
          <a:ext cx="591069" cy="609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371774"/>
            <a:satOff val="87500"/>
            <a:lumOff val="-128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700" kern="1200"/>
        </a:p>
      </dsp:txBody>
      <dsp:txXfrm rot="10800000">
        <a:off x="4141706" y="3054413"/>
        <a:ext cx="413748" cy="365807"/>
      </dsp:txXfrm>
    </dsp:sp>
    <dsp:sp modelId="{911F33AF-ED67-49BB-B8C8-D1F70D15067D}">
      <dsp:nvSpPr>
        <dsp:cNvPr id="0" name=""/>
        <dsp:cNvSpPr/>
      </dsp:nvSpPr>
      <dsp:spPr>
        <a:xfrm>
          <a:off x="2272008" y="2280365"/>
          <a:ext cx="1434539" cy="1434539"/>
        </a:xfrm>
        <a:prstGeom prst="ellipse">
          <a:avLst/>
        </a:prstGeom>
        <a:solidFill>
          <a:schemeClr val="accent3">
            <a:hueOff val="2371774"/>
            <a:satOff val="87500"/>
            <a:lumOff val="-128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</a:rPr>
            <a:t>Threats to defenders, Journalist, film makers</a:t>
          </a:r>
          <a:endParaRPr lang="en-ID" sz="1200" b="1" kern="1200" dirty="0">
            <a:solidFill>
              <a:srgbClr val="002060"/>
            </a:solidFill>
          </a:endParaRPr>
        </a:p>
      </dsp:txBody>
      <dsp:txXfrm>
        <a:off x="2482091" y="2490448"/>
        <a:ext cx="1014373" cy="1014373"/>
      </dsp:txXfrm>
    </dsp:sp>
    <dsp:sp modelId="{AC7DBD56-2D83-4A54-9237-AF9C404DE300}">
      <dsp:nvSpPr>
        <dsp:cNvPr id="0" name=""/>
        <dsp:cNvSpPr/>
      </dsp:nvSpPr>
      <dsp:spPr>
        <a:xfrm rot="13800000">
          <a:off x="4457376" y="2065528"/>
          <a:ext cx="591069" cy="609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700" kern="1200"/>
        </a:p>
      </dsp:txBody>
      <dsp:txXfrm rot="10800000">
        <a:off x="4603026" y="2255382"/>
        <a:ext cx="413748" cy="365807"/>
      </dsp:txXfrm>
    </dsp:sp>
    <dsp:sp modelId="{399A1366-70A5-45F8-BC8E-EAFF42F5F6E6}">
      <dsp:nvSpPr>
        <dsp:cNvPr id="0" name=""/>
        <dsp:cNvSpPr/>
      </dsp:nvSpPr>
      <dsp:spPr>
        <a:xfrm>
          <a:off x="3205409" y="663666"/>
          <a:ext cx="1434539" cy="1434539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</a:rPr>
            <a:t>Internal Migration</a:t>
          </a:r>
          <a:endParaRPr lang="en-ID" sz="1200" b="1" kern="1200" dirty="0">
            <a:solidFill>
              <a:srgbClr val="002060"/>
            </a:solidFill>
          </a:endParaRPr>
        </a:p>
      </dsp:txBody>
      <dsp:txXfrm>
        <a:off x="3415492" y="873749"/>
        <a:ext cx="1014373" cy="1014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2:34.079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6:23.26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6:25.789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6:26.791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7:02.67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7:29.559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7:31.185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7:34.191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7:40.150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7:59.921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2:35.19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2:36.46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2:42.966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6:04.943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499 67 24575,'1199'0'0,"-1174"2"0,0 0 0,-1 2 0,1 1 0,-1 0 0,0 2 0,44 19 0,-50-19 0,24 6 0,-30-10 0,1 0 0,-1 2 0,0-1 0,0 1 0,15 10 0,1 7 0,-23-17 0,1 0 0,0 0 0,0-1 0,1 0 0,11 5 0,6 2 0,-1 1 0,0 1 0,-1 1 0,27 21 0,-21-16 0,0-1 0,60 27 0,-74-39 0,-5-1 0,0 1 0,16 12 0,-18-13 0,0 1 0,1-1 0,-1 0 0,17 6 0,26 7 0,34 13 0,-51-13 0,-24-12 0,0-1 0,0-1 0,0 0 0,0 0 0,20 5 0,-20-7 0,0 1 0,0 0 0,0 0 0,0 1 0,11 7 0,12 4 0,-3-4 0,41 10 0,-58-18 0,1 0 0,25 1 0,-28-3 0,1 0 0,-1 1 0,1 0 0,10 4 0,-18-5 0,1 0 0,-1 1 0,-1-1 0,1 1 0,0 0 0,0 0 0,-1 0 0,1 0 0,-1 0 0,1 1 0,-1-1 0,0 1 0,0-1 0,0 1 0,0 0 0,-1 0 0,3 4 0,3 11 0,-3-7 0,1 0 0,0-1 0,0 1 0,1-1 0,1 0 0,9 12 0,-8-12 0,0 0 0,0 0 0,-1 1 0,0 1 0,-1-1 0,8 22 0,-7-13 0,-1 1 0,-1-1 0,3 29 0,-2-12 0,-3-24 0,2 26 0,-5 55 0,1 29 0,0-110 0,1-1 0,1 1 0,0 0 0,0-1 0,1 0 0,7 14 0,22 23 0,-12-10 0,-5-9 0,20 52 0,-27-45 0,-9-31 0,1-1 0,0 1 0,0-1 0,1 1 0,0-1 0,0 1 0,0-1 0,1 0 0,4 8 0,-2-5 0,0 0 0,0 0 0,-1 1 0,0 0 0,0 0 0,-1 0 0,0 0 0,-1 0 0,3 19 0,-2 5 0,-1 50 0,-3 151 0,0-227 0,0 0 0,0-1 0,-1 1 0,0-1 0,0 1 0,-1-1 0,1 0 0,-1 0 0,-1 0 0,-5 8 0,-7 15 0,8-14 0,0 0 0,-1-1 0,-1 0 0,0-1 0,-1 1 0,-13 11 0,18-19 0,1 1 0,0-1 0,0 1 0,1 0 0,0 1 0,-5 11 0,-10 17 0,10-21 0,2 1 0,-12 31 0,13-30 0,-1 0 0,-16 29 0,17-37 0,1 1 0,1-1 0,0 1 0,0 1 0,1-1 0,0 0 0,1 1 0,-2 19 0,2 6 0,4 47 0,0-19 0,-2-46 0,1-1 0,0 0 0,7 27 0,9 67 0,-16-107 0,0 0 0,0 0 0,-1 0 0,1 0 0,-1 0 0,0 1 0,0-1 0,0 0 0,-1 0 0,1 0 0,-1 0 0,0 0 0,0 0 0,-1 0 0,1 0 0,-1-1 0,0 1 0,0 0 0,0-1 0,0 1 0,0-1 0,-1 0 0,0 0 0,1 0 0,-1 0 0,-1 0 0,-4 3 0,-34 27 0,-57 44 0,92-73 0,-1 1 0,0-1 0,0-1 0,0 0 0,-1 0 0,1 0 0,-1-1 0,0 0 0,-12 0 0,-11 0 0,-41-2 0,30-2 0,30 3 0,0-2 0,0 0 0,0 0 0,0-1 0,0-1 0,0 0 0,1 0 0,-1-2 0,-11-5 0,11 4 0,0 1 0,-1 0 0,-19-4 0,-8-3 0,11 1 0,18 6 0,-1 0 0,-21-5 0,16 7 0,2-2 0,-1 0 0,0-1 0,-20-11 0,15 6 0,1 0 0,1-1 0,-25-19 0,35 24 0,-1 0 0,1 1 0,-1 1 0,-1-1 0,-14-3 0,16 5 0,0 0 0,0 0 0,0-1 0,0 0 0,1-1 0,0 0 0,-9-7 0,5 1 0,-2 1 0,-15-9 0,13 9 0,-21-18 0,-37-48 0,36 36 0,29 30 0,1 0 0,1-1 0,0 0 0,-8-17 0,9 14 0,-2 1 0,-15-21 0,-8-3 0,19 20 0,-2 0 0,0 1 0,0 1 0,-32-24 0,-33-26 0,65 55 0,1 0 0,-2 1 0,-25-12 0,21 11 0,-35-23 0,49 29 0,-11-8 0,-21-12 0,31 21 0,0 0 0,0 1 0,0 0 0,-1 0 0,0 1 0,-11-2 0,-157-25 0,37 12 0,114 13 0,13 3 0,0-1 0,1 0 0,-1 0 0,-13-6 0,1 0 0,0 1 0,-44-7 0,7 1 0,46 10 0,-81-22 0,79 19 0,0-1 0,0 0 0,-23-13 0,31 14 0,0 0 0,0 0 0,1 0 0,0-1 0,-14-16 0,13 15 0,0-1 0,0 1 0,-12-8 0,13 10 0,0 0 0,0-1 0,0 0 0,1-1 0,-8-9 0,-19-26 0,24 30 0,0 1 0,0-2 0,1 1 0,1-1 0,0 0 0,-6-19 0,-21-50 0,7 18 0,23 54 0,0 0 0,-2 0 0,-8-13 0,9 15 0,0 0 0,0 0 0,1 0 0,1 0 0,-6-17 0,3-1 0,-4-50 0,8 58 0,-1 1 0,-6-18 0,-3-19 0,6 20 0,3 19 0,1 0 0,-1-26 0,4 3 0,1 23 0,-1 1 0,0-1 0,-2 1 0,-3-20 0,0 4 0,1-1 0,1 0 0,2 1 0,3-39 0,0 2 0,-2-223 0,1 279 0,0 0 0,2-1 0,-1 1 0,1 0 0,1 1 0,6-15 0,5-16 0,-9 20 0,1 0 0,2 1 0,0 0 0,1 1 0,19-29 0,-22 38 0,0 0 0,-1-1 0,0 0 0,0 0 0,-1 0 0,-1 0 0,0-1 0,2-16 0,-5 27 0,-1 0 0,1 0 0,-1 0 0,1 0 0,0 0 0,-1 1 0,1-1 0,0 0 0,0 0 0,0 1 0,1-1 0,-1 1 0,0-1 0,3-1 0,0 0 0,0 1 0,0-1 0,0 1 0,6-3 0,-4 3 0,-1 0 0,0-1 0,9-6 0,12-12 0,46-32 0,-6 17 0,-61 33 0,1 1 0,-1 0 0,1 0 0,0 1 0,0 0 0,0 0 0,9-1 0,45 3 0,-29 1 0,294-2 0,-306 1 0,-1 1 0,24 5 0,-12-1 0,-27-5 0,0 0 0,0 0 0,0 1 0,0-1 0,0 1 0,0-1 0,0 1 0,0 0 0,-1 0 0,4 4 0,-3-3 0,1 0 0,-1 0 0,1-1 0,0 1 0,5 2 0,0-3 0,-1 1 0,1-1 0,0-1 0,0 1 0,0-2 0,16 1 0,-12-1 0,0 0 0,18 4 0,8 2 0,1-3 0,-1 0 0,51-5 0,-19 1 0,-48 0 0,-17 0 0,1 1 0,-1-1 0,1 1 0,0 1 0,-1-1 0,1 1 0,-1 0 0,1 1 0,7 2 0,-14-4-1,0 0 0,0 0 0,0 0 0,0 0 0,0 0 0,0 0 0,0 0 0,1 0 0,-1 0 0,0 0 0,0 0 0,0 0 0,0 0 0,0 0 0,0 0 0,0 0 0,0 0 0,0 0 1,0 0-1,0 1 0,0-1 0,0 0 0,1 0 0,-1 0 0,0 0 0,0 0 0,0 0 0,0 0 0,0 0 0,0 0 0,0 0 0,0 0 0,0 0 0,0 0 0,0 1 0,0-1 0,0 0 0,0 0 0,0 0 0,0 0 0,0 0 0,0 0 0,0 0 0,0 0 0,0 0 0,0 0 0,0 1 0,0-1 0,0 0 0,0 0 0,0 0 0,0 0 0,-1 0 0,1 0 0,0 0 0,0 0 0,0 0 0,0 0 0,0 0 0,0 0 0,0 0 0,-8 2 153,-9-1-1608,3-3-5370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6:13.929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6:15.104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6:20.564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5T00:46:22.310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497E1-6DA7-4A45-AD23-4BE4E6B9CBEB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4ED90-C545-426B-B056-A4C5F82D14B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125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4ED90-C545-426B-B056-A4C5F82D14B8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537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4ED90-C545-426B-B056-A4C5F82D14B8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0323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4ED90-C545-426B-B056-A4C5F82D14B8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215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4ED90-C545-426B-B056-A4C5F82D14B8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899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4ED90-C545-426B-B056-A4C5F82D14B8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678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ED10-F118-DDAA-7A8F-5E12D0E50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05BD67-F2E6-F291-25AE-CA26A0F8C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CF85C-7B8F-E2FD-3364-06E098EC6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A2740-CAB5-2246-A8E9-42D6D9E5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EB2B6-FADE-8ECC-0492-0AE2B5A9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490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C0EC-076E-E151-6A3B-38A9039EF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6EF243-DBCF-935D-91CB-144F1ABE3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EDE10-69EB-5F23-92D8-80321729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C798D-DFF6-C1C5-6D69-B4BC4C8E4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6554B-8730-7459-1762-3E8C7A4B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6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3B451-7EDB-16BB-BA0E-A2F78916B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37CDB6-21DA-4CDC-9A07-6E9DB78B5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232AC-9B2A-9DC7-12DD-3F13D695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3CC85-FB50-53E6-49F3-2469B1CB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E87EA-2D55-044E-C8D8-ACD8D77C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7557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51E9A-A274-9FC0-1618-49D1D541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42AFE-5E81-18A5-C526-18DA1D4E2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5B0E6-28EB-A217-6B8E-6EE772515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80789-9F1B-D737-77B3-0E3FE906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A7E8B-7E29-37A1-0281-1425322F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98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E5976-4249-973E-2E02-0A37EABA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85ED6-016F-C67B-3CDC-BD108903F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164C0-DECC-5CA0-F255-B6CBE81B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052E4-3A92-D63D-CB57-E00FEA24B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7687A-311F-7202-601D-01D0869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977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9259-6F4B-9B9C-9ABF-9E2D901C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949C6-5536-5200-E83F-F7A616301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C5BD5-6228-12D5-4776-B3006339E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BD535-49DC-5020-E9D0-DBD9D3E1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FFB4A-D08C-880D-BFA6-538795EB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5DAA5-E837-6DFC-A877-545BDEB7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252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126D6-6056-C2EC-F980-9AC41C81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C58AC-508C-873D-B7C3-D88C101E7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F616C-9847-1B1D-7FD5-C465D4829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70428-1FB1-09E3-F753-DB01FB6EB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3679F-9DDA-9B9E-819C-29D118605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33AC9-526D-8E60-22C8-9EA9DD66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45453-6874-81C6-DE24-27146501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52F5AE-9BAD-2BB8-FEA4-630247AA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8545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9CF7-1E79-E1B0-F11B-6F7BFE81C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F3245A-7BDD-2B75-CC32-1B84F905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9E32A0-AEC8-F012-9903-B7FD4887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31709-A156-B8F4-08D1-FBD0536E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914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5DC553-31E7-D671-4820-9021EA16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273AB-C0ED-A30F-CFBE-7755F466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80B78-FED1-7FB0-85F6-EA160C88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416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2D27E-B0E1-5CE8-9D1F-904D65B0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8CA9A-E297-9D13-6DC4-C3D5EDE8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93556-D8DA-2A37-9BB6-C0CB228B9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A9A7D-5C33-92FD-3F41-035343CA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ECFC5-E69E-BEEF-8C06-C1BAD62F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6F173-CC8E-04DD-D2F7-B62D4244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059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33F77-5FFC-660B-47B9-1F0943FB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78DB9-F8D7-0E69-5068-EC45B6083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04D7C-8CAD-CB55-10CE-C60B25254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245E8-ED35-E3DF-6283-E05282CB5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6432C-48C1-1DAF-7B41-B03BA5D6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A1BEF-4628-0D89-642D-DA8556CFD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463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1E245F-2326-B0DA-CC57-26738B9C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B23BD-C88B-A82E-A782-4D17B911D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5E9C0-00DF-4893-5DEE-F573028C44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0A96B-D102-4B7A-A60C-74A2C8B6C6F3}" type="datetimeFigureOut">
              <a:rPr lang="en-ID" smtClean="0"/>
              <a:t>10/01/2025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946CC-B2D4-22FC-4B39-7BFCDB9F0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20152-40CF-06E7-C4D4-015F059E8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80B9F-FBA0-4213-BE9E-996E866EA3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5356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customXml" Target="../ink/ink13.xml"/><Relationship Id="rId18" Type="http://schemas.openxmlformats.org/officeDocument/2006/relationships/customXml" Target="../ink/ink18.xml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customXml" Target="../ink/ink12.xml"/><Relationship Id="rId17" Type="http://schemas.openxmlformats.org/officeDocument/2006/relationships/customXml" Target="../ink/ink17.xml"/><Relationship Id="rId2" Type="http://schemas.openxmlformats.org/officeDocument/2006/relationships/image" Target="../media/image2.png"/><Relationship Id="rId16" Type="http://schemas.openxmlformats.org/officeDocument/2006/relationships/customXml" Target="../ink/ink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11" Type="http://schemas.openxmlformats.org/officeDocument/2006/relationships/customXml" Target="../ink/ink11.xml"/><Relationship Id="rId5" Type="http://schemas.openxmlformats.org/officeDocument/2006/relationships/customXml" Target="../ink/ink6.xml"/><Relationship Id="rId15" Type="http://schemas.openxmlformats.org/officeDocument/2006/relationships/customXml" Target="../ink/ink15.xml"/><Relationship Id="rId10" Type="http://schemas.openxmlformats.org/officeDocument/2006/relationships/customXml" Target="../ink/ink10.xml"/><Relationship Id="rId4" Type="http://schemas.openxmlformats.org/officeDocument/2006/relationships/image" Target="../media/image3.png"/><Relationship Id="rId9" Type="http://schemas.openxmlformats.org/officeDocument/2006/relationships/customXml" Target="../ink/ink9.xml"/><Relationship Id="rId14" Type="http://schemas.openxmlformats.org/officeDocument/2006/relationships/customXml" Target="../ink/ink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F11B-B19C-C4AE-850B-263C55362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468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Land-grabbing in West Papua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186E0-61FD-C5B0-A148-6302726C7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8403"/>
            <a:ext cx="9144000" cy="378052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Rahmat SVD</a:t>
            </a:r>
          </a:p>
          <a:p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VIVAT International </a:t>
            </a:r>
          </a:p>
          <a:p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at </a:t>
            </a:r>
            <a:r>
              <a:rPr lang="en-ID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JCoR’s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Global Community Hour</a:t>
            </a:r>
          </a:p>
          <a:p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 10</a:t>
            </a:r>
            <a:r>
              <a:rPr lang="en-ID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48B922-D352-5D16-407C-16F7B519C791}"/>
                  </a:ext>
                </a:extLst>
              </p14:cNvPr>
              <p14:cNvContentPartPr/>
              <p14:nvPr/>
            </p14:nvContentPartPr>
            <p14:xfrm>
              <a:off x="4600546" y="1753723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48B922-D352-5D16-407C-16F7B519C7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4426" y="174760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4029A31-CAB2-0774-6EFE-8AF26B4E086E}"/>
                  </a:ext>
                </a:extLst>
              </p14:cNvPr>
              <p14:cNvContentPartPr/>
              <p14:nvPr/>
            </p14:nvContentPartPr>
            <p14:xfrm>
              <a:off x="6279946" y="247840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4029A31-CAB2-0774-6EFE-8AF26B4E08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73826" y="247228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7BC730C-9F80-D542-C9F9-C7D70D97BC0F}"/>
                  </a:ext>
                </a:extLst>
              </p14:cNvPr>
              <p14:cNvContentPartPr/>
              <p14:nvPr/>
            </p14:nvContentPartPr>
            <p14:xfrm>
              <a:off x="5773786" y="3191923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7BC730C-9F80-D542-C9F9-C7D70D97BC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7666" y="318580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7F3096E-2D40-EE60-4069-FAB0B74940D5}"/>
                  </a:ext>
                </a:extLst>
              </p14:cNvPr>
              <p14:cNvContentPartPr/>
              <p14:nvPr/>
            </p14:nvContentPartPr>
            <p14:xfrm>
              <a:off x="8551186" y="223108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7F3096E-2D40-EE60-4069-FAB0B74940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45066" y="2224963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6388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4DC7-91BD-B29B-BA75-B0A4EC96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791"/>
            <a:ext cx="10515600" cy="136497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Red-Cross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Icon of Indigenous People’s Resistance </a:t>
            </a:r>
            <a:endParaRPr lang="en-ID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4A256-6ED3-3071-DAED-5F9D9FFD3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443" y="2087217"/>
            <a:ext cx="6692161" cy="451899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West Papuans have planted "RED CROSS" everywhere - at sacred and historical sites, public places, and churches’ premises.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CROSS symbolizes a resistance movement of Indigenous communities against the hegemonic power of the state, militarism, and corporations.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sticking of the Red Cross is followed by the observance of the Stations of the Cross and the Divine Mercy Prayer throughout West Papua.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religious practices signify the social and political resistance of the indigenous people to the MIFEE projects and land grabbing.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A8FB01-F452-0D75-854E-587FDBAD2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604" y="1870495"/>
            <a:ext cx="4916744" cy="49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7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1D7F-FA3F-E691-67AD-B085DE921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52" y="272359"/>
            <a:ext cx="8531087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Ambiguity of                                              the Catholic Church’s Role</a:t>
            </a:r>
            <a:endParaRPr lang="en-ID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CEDEE-F1CE-E231-53B6-7AB6E14516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687" y="1825625"/>
            <a:ext cx="6990522" cy="4687818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and position of the Catholic Church authorities in West Papua is ambiguous. 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Majority of Roman Catholic Priests of Indigenous Papuans rejected the project and they are on the side of Indigenous communities to do resistance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Archbishop of Merauke and some priests endorse the project. 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go hand in hand with the central Government, military officials, and corporations and get some benefits (facilities) from the relationship with the high ranks of the authorities.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6CC66-2437-DAB9-58FB-7AE4FB0EF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425" y="119270"/>
            <a:ext cx="4151099" cy="5930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E7764-F33F-FD54-C8CC-0D2462470051}"/>
              </a:ext>
            </a:extLst>
          </p:cNvPr>
          <p:cNvSpPr txBox="1"/>
          <p:nvPr/>
        </p:nvSpPr>
        <p:spPr>
          <a:xfrm>
            <a:off x="7931425" y="6124529"/>
            <a:ext cx="426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i="0" dirty="0">
                <a:solidFill>
                  <a:srgbClr val="002060"/>
                </a:solidFill>
                <a:effectLst/>
                <a:latin typeface="Google Sans"/>
              </a:rPr>
              <a:t>Mgr. Petrus Canisius </a:t>
            </a:r>
            <a:r>
              <a:rPr lang="en-ID" b="1" i="0" dirty="0" err="1">
                <a:solidFill>
                  <a:srgbClr val="002060"/>
                </a:solidFill>
                <a:effectLst/>
                <a:latin typeface="Google Sans"/>
              </a:rPr>
              <a:t>Mandagi</a:t>
            </a:r>
            <a:r>
              <a:rPr lang="en-ID" b="1" i="0" dirty="0">
                <a:solidFill>
                  <a:srgbClr val="002060"/>
                </a:solidFill>
                <a:effectLst/>
                <a:latin typeface="Google Sans"/>
              </a:rPr>
              <a:t>, MSC. </a:t>
            </a:r>
            <a:r>
              <a:rPr lang="en-US" b="1" dirty="0">
                <a:solidFill>
                  <a:srgbClr val="002060"/>
                </a:solidFill>
              </a:rPr>
              <a:t>Archbishop of Merauke</a:t>
            </a:r>
            <a:endParaRPr lang="en-ID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74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84-257C-8B7E-07F7-C0F180E4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Conclude …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0D51C-25EB-E510-6E31-9961FDF2A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9305" y="1825625"/>
            <a:ext cx="6090249" cy="466725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Indigenous West Papuans are facing 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existential threat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in a conflict situation from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“slow-motion genocide”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“ecocide”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indigenous Papuans are struggling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survive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their ancestral territory.</a:t>
            </a:r>
          </a:p>
          <a:p>
            <a:pPr marL="0" indent="0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A6FDC-7B90-F7C6-3B20-81DDEB0AE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040" y="1825625"/>
            <a:ext cx="5298655" cy="39739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B6624D-45A3-D051-86AD-222FDA598146}"/>
              </a:ext>
            </a:extLst>
          </p:cNvPr>
          <p:cNvSpPr txBox="1"/>
          <p:nvPr/>
        </p:nvSpPr>
        <p:spPr>
          <a:xfrm>
            <a:off x="6774611" y="6084498"/>
            <a:ext cx="507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Papuans Mama-mama (mothers) sell their crops            at the traditional market</a:t>
            </a:r>
            <a:endParaRPr lang="en-ID" b="1" i="1" dirty="0"/>
          </a:p>
        </p:txBody>
      </p:sp>
    </p:spTree>
    <p:extLst>
      <p:ext uri="{BB962C8B-B14F-4D97-AF65-F5344CB8AC3E}">
        <p14:creationId xmlns:p14="http://schemas.microsoft.com/office/powerpoint/2010/main" val="3906093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AAA4-7250-2ED2-1152-0249EF25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5"/>
            <a:ext cx="4629151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n-ID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846C3-9D89-CCD3-B2DA-1DC03AEC5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90" y="1825625"/>
            <a:ext cx="4520240" cy="435133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Introduction: setting the context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Integrated Food Estate project in Merauke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impacts of the Project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Indigenous People’s Resistance in West Papua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Ambiguity of the Catholic Church’s role in WP</a:t>
            </a:r>
            <a:endParaRPr lang="en-ID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F6B5B-5A83-3240-B7A6-1B8300933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30" y="57510"/>
            <a:ext cx="7378820" cy="67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8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307A-548F-9B21-AC77-3FD80980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is West Papua?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22790-3839-0590-BD12-3CC23EAD3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868" y="1825625"/>
            <a:ext cx="5603932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 is situated in Eastern Indonesia, in Asia-Pacific. </a:t>
            </a:r>
          </a:p>
          <a:p>
            <a:pPr lvl="1"/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 between Asia and Australia; between Pacific Ocean and Indian Ocean</a:t>
            </a:r>
          </a:p>
          <a:p>
            <a:pPr lvl="1"/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border of Papua New Guinea</a:t>
            </a:r>
          </a:p>
          <a:p>
            <a:r>
              <a:rPr lang="en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has been part of and under the occupation of the Republic of Indonesia since 1963. </a:t>
            </a:r>
          </a:p>
          <a:p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 Papua is home to over </a:t>
            </a:r>
            <a:r>
              <a:rPr lang="en-US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 distinct Indigenous tribes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each with its own language and cultural practices; most of these tribes are considered </a:t>
            </a:r>
            <a:r>
              <a:rPr lang="en-US" b="1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Melanesian</a:t>
            </a:r>
            <a:r>
              <a:rPr lang="en-US" b="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B0007A-4815-5D92-CCE9-FDEEE09EC3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8634" y="1668814"/>
            <a:ext cx="6243366" cy="52628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E367D3-EBCD-DE5B-8287-FD20EAC723F5}"/>
              </a:ext>
            </a:extLst>
          </p:cNvPr>
          <p:cNvCxnSpPr/>
          <p:nvPr/>
        </p:nvCxnSpPr>
        <p:spPr>
          <a:xfrm>
            <a:off x="9818602" y="1624192"/>
            <a:ext cx="247291" cy="11445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226D2A5-D026-8B99-627B-A0A48A2F96B8}"/>
                  </a:ext>
                </a:extLst>
              </p14:cNvPr>
              <p14:cNvContentPartPr/>
              <p14:nvPr/>
            </p14:nvContentPartPr>
            <p14:xfrm>
              <a:off x="9311528" y="2067905"/>
              <a:ext cx="1261440" cy="1221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226D2A5-D026-8B99-627B-A0A48A2F96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05408" y="2061785"/>
                <a:ext cx="1273680" cy="12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10B22F-F790-C0B3-F199-D18AA997B447}"/>
                  </a:ext>
                </a:extLst>
              </p14:cNvPr>
              <p14:cNvContentPartPr/>
              <p14:nvPr/>
            </p14:nvContentPartPr>
            <p14:xfrm>
              <a:off x="2432626" y="2990305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10B22F-F790-C0B3-F199-D18AA997B4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6506" y="298418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EBA05C9-7932-E409-1F8F-550A55B20BB4}"/>
                  </a:ext>
                </a:extLst>
              </p14:cNvPr>
              <p14:cNvContentPartPr/>
              <p14:nvPr/>
            </p14:nvContentPartPr>
            <p14:xfrm>
              <a:off x="-299054" y="3570985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EBA05C9-7932-E409-1F8F-550A55B20B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05174" y="356486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BE33B18-B3D7-1811-6AB9-15A3C9195447}"/>
                  </a:ext>
                </a:extLst>
              </p14:cNvPr>
              <p14:cNvContentPartPr/>
              <p14:nvPr/>
            </p14:nvContentPartPr>
            <p14:xfrm>
              <a:off x="3858586" y="781705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BE33B18-B3D7-1811-6AB9-15A3C91954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52466" y="77558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133338F-4F92-DC25-7BA3-B492DAEA9E8B}"/>
                  </a:ext>
                </a:extLst>
              </p14:cNvPr>
              <p14:cNvContentPartPr/>
              <p14:nvPr/>
            </p14:nvContentPartPr>
            <p14:xfrm>
              <a:off x="1914946" y="615385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133338F-4F92-DC25-7BA3-B492DAEA9E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8826" y="60926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B1B9088-BEF8-8CD4-77EB-FA421752B216}"/>
                  </a:ext>
                </a:extLst>
              </p14:cNvPr>
              <p14:cNvContentPartPr/>
              <p14:nvPr/>
            </p14:nvContentPartPr>
            <p14:xfrm>
              <a:off x="1897666" y="954505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B1B9088-BEF8-8CD4-77EB-FA421752B2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1546" y="94838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285FB39-5784-5638-02AB-C49CB8AFA615}"/>
                  </a:ext>
                </a:extLst>
              </p14:cNvPr>
              <p14:cNvContentPartPr/>
              <p14:nvPr/>
            </p14:nvContentPartPr>
            <p14:xfrm>
              <a:off x="1161466" y="822385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285FB39-5784-5638-02AB-C49CB8AFA6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5346" y="81626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43D1F45-CE6F-3A88-396D-58466EEA99D7}"/>
                  </a:ext>
                </a:extLst>
              </p14:cNvPr>
              <p14:cNvContentPartPr/>
              <p14:nvPr/>
            </p14:nvContentPartPr>
            <p14:xfrm>
              <a:off x="1425706" y="1132705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43D1F45-CE6F-3A88-396D-58466EEA99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9586" y="112658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BB161D0-2682-612E-C531-53D071D539A1}"/>
                  </a:ext>
                </a:extLst>
              </p14:cNvPr>
              <p14:cNvContentPartPr/>
              <p14:nvPr/>
            </p14:nvContentPartPr>
            <p14:xfrm>
              <a:off x="2070106" y="810505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BB161D0-2682-612E-C531-53D071D539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63986" y="80438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755449D-FB20-5AB8-8CF6-37F7968E5000}"/>
                  </a:ext>
                </a:extLst>
              </p14:cNvPr>
              <p14:cNvContentPartPr/>
              <p14:nvPr/>
            </p14:nvContentPartPr>
            <p14:xfrm>
              <a:off x="2656546" y="1868905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755449D-FB20-5AB8-8CF6-37F7968E50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0426" y="186278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26890ED-5CDB-3854-8E0C-DD47EECB547D}"/>
                  </a:ext>
                </a:extLst>
              </p14:cNvPr>
              <p14:cNvContentPartPr/>
              <p14:nvPr/>
            </p14:nvContentPartPr>
            <p14:xfrm>
              <a:off x="3404266" y="1161505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26890ED-5CDB-3854-8E0C-DD47EECB54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98146" y="115538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232F46A-9993-2416-DB62-C52392C43966}"/>
                  </a:ext>
                </a:extLst>
              </p14:cNvPr>
              <p14:cNvContentPartPr/>
              <p14:nvPr/>
            </p14:nvContentPartPr>
            <p14:xfrm>
              <a:off x="3370066" y="2323225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232F46A-9993-2416-DB62-C52392C439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63946" y="231710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BE5193C-688F-451F-2A96-A37F21129CE3}"/>
                  </a:ext>
                </a:extLst>
              </p14:cNvPr>
              <p14:cNvContentPartPr/>
              <p14:nvPr/>
            </p14:nvContentPartPr>
            <p14:xfrm>
              <a:off x="3042106" y="724465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BE5193C-688F-451F-2A96-A37F21129C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5986" y="718345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CE2043D-EED1-249A-000D-3139250FF451}"/>
                  </a:ext>
                </a:extLst>
              </p14:cNvPr>
              <p14:cNvContentPartPr/>
              <p14:nvPr/>
            </p14:nvContentPartPr>
            <p14:xfrm>
              <a:off x="2564746" y="1293985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CE2043D-EED1-249A-000D-3139250FF4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8626" y="1287865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069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9A85-BBC3-BBEC-31BF-3F47C855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64" y="365125"/>
            <a:ext cx="6425346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World Lungs with Plenty of Natural Resources</a:t>
            </a:r>
            <a:endParaRPr lang="en-ID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0FE77-F31E-81E8-7429-68AA001A2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015" y="1620145"/>
            <a:ext cx="6256071" cy="45752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 is one of the World’s lungs with plenty of natural resources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Forest, timber, biodiversity - flora and fauna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of the world’s gold, silver and copper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5C711-48F5-FA14-C47F-E18D23F66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710" y="522307"/>
            <a:ext cx="5060270" cy="2546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8B5F7-3314-EC5C-3FAF-478CC270E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710" y="3429000"/>
            <a:ext cx="5060270" cy="2742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CFFA9-DF40-D6D1-D698-0021031B1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639" y="4021079"/>
            <a:ext cx="4006889" cy="26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92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D1034-A853-8C04-D1DD-FD2C14B9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World’s Lungs at Risk of Exploitation                                             by Extractive Companies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47AD5-31A3-5B85-08FA-C3D631B96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841" y="1825625"/>
            <a:ext cx="6500599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 and copper mining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Timber, palm oil and sugarcane plantation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Strategic mega-projects for food and energy security development</a:t>
            </a:r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AD1E7-86D3-DC2E-7C5D-85724DCF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684" y="1893693"/>
            <a:ext cx="4672289" cy="2795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529E7D-5642-8931-14D9-BFD813E2B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55" y="4062034"/>
            <a:ext cx="4975029" cy="2795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C447CD-D1E7-59FF-05A5-A82EF19B5213}"/>
              </a:ext>
            </a:extLst>
          </p:cNvPr>
          <p:cNvSpPr txBox="1"/>
          <p:nvPr/>
        </p:nvSpPr>
        <p:spPr>
          <a:xfrm>
            <a:off x="8194204" y="5043948"/>
            <a:ext cx="3622204" cy="37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huge Palm Oil Plantation in WP</a:t>
            </a:r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C3831-9987-4B0D-DE4C-28B393C484E7}"/>
              </a:ext>
            </a:extLst>
          </p:cNvPr>
          <p:cNvSpPr txBox="1"/>
          <p:nvPr/>
        </p:nvSpPr>
        <p:spPr>
          <a:xfrm>
            <a:off x="206477" y="5421507"/>
            <a:ext cx="228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Gold Mining in WP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2226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8EB-B277-7FCD-AC74-3BDFF9D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67" y="150435"/>
            <a:ext cx="11756165" cy="10572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Grabbing and Integrated Food Estate Project in WP</a:t>
            </a:r>
            <a:endParaRPr lang="en-ID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AB9F9-D1AF-6223-3C73-6ACF5AAAA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867" y="1391478"/>
            <a:ext cx="6310658" cy="5316087"/>
          </a:xfrm>
        </p:spPr>
        <p:txBody>
          <a:bodyPr>
            <a:normAutofit fontScale="925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and energy crisis nationally and globally due to i.e. environmental degradation, climate change, and conflicts. 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response to the crisis, the Indonesian government introduced an “integrated Food Estate project” called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Merauke Integrated Food and Energy Estate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(MIFEE)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Aims at producing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rice &amp; sugarcane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total area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million hectares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Merauke, South Papua Province.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entire MIFEE project is located within the indigenous territory of 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Marind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Yei people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Forest Areas.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6DBAA-EF19-598F-184C-AA44990E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56" y="3611592"/>
            <a:ext cx="5292429" cy="3186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26AD46-B029-152A-A355-E8D16B9CA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56" y="1278836"/>
            <a:ext cx="5292429" cy="26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29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AE29C-F155-D1D7-1C96-6A8B2E57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590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Private Sectors Intervention</a:t>
            </a:r>
            <a:endParaRPr lang="en-ID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EFE6-F55B-B924-AACF-8AC107F02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765" y="1581028"/>
            <a:ext cx="5211165" cy="513243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 national and transnational corporations involved in the MIFEE project in a total area of 1,580,000 ha. </a:t>
            </a:r>
          </a:p>
          <a:p>
            <a:pPr marL="0" indent="0"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government is making agreements to grant permits for land use without consulting, meaningful participation, or free consent of the Indigenous peoples (the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FPIC principle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ID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project benefits a few people and/or business entities (2 wealthy families only); while 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Indigenous peoples lost control over  and rights to land, forests, and natural resources </a:t>
            </a:r>
          </a:p>
          <a:p>
            <a:pPr marL="0" indent="0"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CFA29B8-4951-35A3-A3C2-0466F776B0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59561329"/>
              </p:ext>
            </p:extLst>
          </p:nvPr>
        </p:nvGraphicFramePr>
        <p:xfrm>
          <a:off x="5719731" y="1690688"/>
          <a:ext cx="6268369" cy="4172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100">
                  <a:extLst>
                    <a:ext uri="{9D8B030D-6E8A-4147-A177-3AD203B41FA5}">
                      <a16:colId xmlns:a16="http://schemas.microsoft.com/office/drawing/2014/main" val="903264772"/>
                    </a:ext>
                  </a:extLst>
                </a:gridCol>
                <a:gridCol w="1416402">
                  <a:extLst>
                    <a:ext uri="{9D8B030D-6E8A-4147-A177-3AD203B41FA5}">
                      <a16:colId xmlns:a16="http://schemas.microsoft.com/office/drawing/2014/main" val="665093644"/>
                    </a:ext>
                  </a:extLst>
                </a:gridCol>
                <a:gridCol w="2108867">
                  <a:extLst>
                    <a:ext uri="{9D8B030D-6E8A-4147-A177-3AD203B41FA5}">
                      <a16:colId xmlns:a16="http://schemas.microsoft.com/office/drawing/2014/main" val="1569404586"/>
                    </a:ext>
                  </a:extLst>
                </a:gridCol>
              </a:tblGrid>
              <a:tr h="820725">
                <a:tc>
                  <a:txBody>
                    <a:bodyPr/>
                    <a:lstStyle/>
                    <a:p>
                      <a:r>
                        <a:rPr lang="en-US" sz="2000" dirty="0"/>
                        <a:t>Type of Business </a:t>
                      </a:r>
                      <a:endParaRPr lang="en-ID" sz="20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Companies</a:t>
                      </a:r>
                      <a:endParaRPr lang="en-ID" sz="20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land-use area (in hectare)</a:t>
                      </a:r>
                      <a:endParaRPr lang="en-ID" sz="2000" dirty="0"/>
                    </a:p>
                  </a:txBody>
                  <a:tcPr marL="100584" marR="100584" marT="41564" marB="41564"/>
                </a:tc>
                <a:extLst>
                  <a:ext uri="{0D108BD9-81ED-4DB2-BD59-A6C34878D82A}">
                    <a16:rowId xmlns:a16="http://schemas.microsoft.com/office/drawing/2014/main" val="669016105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/>
                        <a:t>Sugarcane Plantation</a:t>
                      </a:r>
                      <a:endParaRPr lang="en-ID" sz="22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18</a:t>
                      </a:r>
                      <a:endParaRPr lang="en-ID" sz="22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548,194 </a:t>
                      </a:r>
                    </a:p>
                    <a:p>
                      <a:pPr algn="ctr"/>
                      <a:endParaRPr lang="en-ID" sz="2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584" marR="100584" marT="41564" marB="41564"/>
                </a:tc>
                <a:extLst>
                  <a:ext uri="{0D108BD9-81ED-4DB2-BD59-A6C34878D82A}">
                    <a16:rowId xmlns:a16="http://schemas.microsoft.com/office/drawing/2014/main" val="3052997496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/>
                        <a:t>Crops cultivation</a:t>
                      </a:r>
                      <a:endParaRPr lang="en-ID" sz="22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</a:t>
                      </a:r>
                      <a:endParaRPr lang="en-ID" sz="22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82,483 </a:t>
                      </a:r>
                    </a:p>
                    <a:p>
                      <a:pPr algn="ctr"/>
                      <a:endParaRPr lang="en-ID" sz="2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584" marR="100584" marT="41564" marB="41564"/>
                </a:tc>
                <a:extLst>
                  <a:ext uri="{0D108BD9-81ED-4DB2-BD59-A6C34878D82A}">
                    <a16:rowId xmlns:a16="http://schemas.microsoft.com/office/drawing/2014/main" val="3247074384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/>
                        <a:t>Palm Oil plantation</a:t>
                      </a:r>
                      <a:endParaRPr lang="en-ID" sz="22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10</a:t>
                      </a:r>
                      <a:endParaRPr lang="en-ID" sz="22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297,418</a:t>
                      </a:r>
                    </a:p>
                    <a:p>
                      <a:pPr algn="ctr"/>
                      <a:r>
                        <a:rPr lang="en-ID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00584" marR="100584" marT="41564" marB="41564"/>
                </a:tc>
                <a:extLst>
                  <a:ext uri="{0D108BD9-81ED-4DB2-BD59-A6C34878D82A}">
                    <a16:rowId xmlns:a16="http://schemas.microsoft.com/office/drawing/2014/main" val="2914443711"/>
                  </a:ext>
                </a:extLst>
              </a:tr>
              <a:tr h="337127">
                <a:tc>
                  <a:txBody>
                    <a:bodyPr/>
                    <a:lstStyle/>
                    <a:p>
                      <a:r>
                        <a:rPr lang="en-US" sz="2200" dirty="0"/>
                        <a:t>Industrial forest business</a:t>
                      </a:r>
                      <a:endParaRPr lang="en-ID" sz="22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7</a:t>
                      </a:r>
                      <a:endParaRPr lang="en-ID" sz="22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660,556 </a:t>
                      </a:r>
                    </a:p>
                    <a:p>
                      <a:pPr algn="ctr"/>
                      <a:endParaRPr lang="en-ID" sz="2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584" marR="100584" marT="41564" marB="41564"/>
                </a:tc>
                <a:extLst>
                  <a:ext uri="{0D108BD9-81ED-4DB2-BD59-A6C34878D82A}">
                    <a16:rowId xmlns:a16="http://schemas.microsoft.com/office/drawing/2014/main" val="1368389402"/>
                  </a:ext>
                </a:extLst>
              </a:tr>
              <a:tr h="337127">
                <a:tc>
                  <a:txBody>
                    <a:bodyPr/>
                    <a:lstStyle/>
                    <a:p>
                      <a:endParaRPr lang="en-ID" sz="1600" dirty="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endParaRPr lang="en-ID" sz="1600"/>
                    </a:p>
                  </a:txBody>
                  <a:tcPr marL="100584" marR="100584" marT="41564" marB="41564"/>
                </a:tc>
                <a:tc>
                  <a:txBody>
                    <a:bodyPr/>
                    <a:lstStyle/>
                    <a:p>
                      <a:endParaRPr lang="en-ID" sz="1600" dirty="0"/>
                    </a:p>
                  </a:txBody>
                  <a:tcPr marL="100584" marR="100584" marT="41564" marB="41564"/>
                </a:tc>
                <a:extLst>
                  <a:ext uri="{0D108BD9-81ED-4DB2-BD59-A6C34878D82A}">
                    <a16:rowId xmlns:a16="http://schemas.microsoft.com/office/drawing/2014/main" val="3431586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075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01A1E3-8490-DBCF-D336-5DEFA9E237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987521"/>
              </p:ext>
            </p:extLst>
          </p:nvPr>
        </p:nvGraphicFramePr>
        <p:xfrm>
          <a:off x="2335695" y="39756"/>
          <a:ext cx="11353800" cy="6778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10791A7-7838-96CF-9FA0-ACA165A92DD8}"/>
              </a:ext>
            </a:extLst>
          </p:cNvPr>
          <p:cNvSpPr txBox="1"/>
          <p:nvPr/>
        </p:nvSpPr>
        <p:spPr>
          <a:xfrm>
            <a:off x="470450" y="365592"/>
            <a:ext cx="4260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Impacts of Land Grabbing in West Papua</a:t>
            </a:r>
            <a:endParaRPr lang="en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5CD5F-7A54-7B50-93BC-C9D35A2F98B9}"/>
              </a:ext>
            </a:extLst>
          </p:cNvPr>
          <p:cNvSpPr txBox="1"/>
          <p:nvPr/>
        </p:nvSpPr>
        <p:spPr>
          <a:xfrm>
            <a:off x="233568" y="1647597"/>
            <a:ext cx="432693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 &amp; increase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Biodiversity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Threats to local food &amp; livelihood of Indigenous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IDPs &amp; eviction of Indigenous communities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migrants occupying Indigenous people’s lands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Violate Human rights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Threats to HR &amp; environmental defenders, journalists &amp; Filmmakers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Militarization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FPIC principle ignored</a:t>
            </a:r>
          </a:p>
        </p:txBody>
      </p:sp>
    </p:spTree>
    <p:extLst>
      <p:ext uri="{BB962C8B-B14F-4D97-AF65-F5344CB8AC3E}">
        <p14:creationId xmlns:p14="http://schemas.microsoft.com/office/powerpoint/2010/main" val="80714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2BCFE-DC3D-D9F2-6143-05424F34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60" y="365125"/>
            <a:ext cx="11366416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Communities and Indigenous People Resistance</a:t>
            </a:r>
            <a:endParaRPr lang="en-ID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41A68-9CE8-CE74-1F92-8F15AFEEC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029" y="1690688"/>
            <a:ext cx="5394385" cy="507817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Indigenous communities in West Papua together with Churches and NGOs have resisted the food-integrated projects in Merauke.  </a:t>
            </a:r>
            <a:endParaRPr lang="en-ID" sz="11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6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“Therefore, we ask… the President of the Republic of Indonesia and ministries and State Institutions related to National Strategic Projects Merauke to stop this project.”</a:t>
            </a:r>
            <a:endParaRPr lang="en-ID" sz="2600" i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ID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ID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tatement made by Indigenous community representatives of </a:t>
            </a:r>
            <a:r>
              <a:rPr lang="en-ID" sz="2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Malind</a:t>
            </a:r>
            <a:r>
              <a:rPr lang="en-ID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Maklew</a:t>
            </a:r>
            <a:r>
              <a:rPr lang="en-ID" sz="2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Yei, and </a:t>
            </a:r>
            <a:r>
              <a:rPr lang="en-ID" sz="2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Khaimaima</a:t>
            </a:r>
            <a:endParaRPr lang="en-ID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93A518-9A0E-0C77-47A9-7DBDFFCDED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47" y="2040835"/>
            <a:ext cx="6448587" cy="3531829"/>
          </a:xfrm>
        </p:spPr>
      </p:pic>
    </p:spTree>
    <p:extLst>
      <p:ext uri="{BB962C8B-B14F-4D97-AF65-F5344CB8AC3E}">
        <p14:creationId xmlns:p14="http://schemas.microsoft.com/office/powerpoint/2010/main" val="1910260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840</Words>
  <Application>Microsoft Office PowerPoint</Application>
  <PresentationFormat>Widescreen</PresentationFormat>
  <Paragraphs>105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Google Sans</vt:lpstr>
      <vt:lpstr>Times New Roman</vt:lpstr>
      <vt:lpstr>Office Theme</vt:lpstr>
      <vt:lpstr> Land-grabbing in West Papua </vt:lpstr>
      <vt:lpstr>Agenda</vt:lpstr>
      <vt:lpstr>Where is West Papua?</vt:lpstr>
      <vt:lpstr>A World Lungs with Plenty of Natural Resources</vt:lpstr>
      <vt:lpstr>The World’s Lungs at Risk of Exploitation                                             by Extractive Companies</vt:lpstr>
      <vt:lpstr>Land Grabbing and Integrated Food Estate Project in WP</vt:lpstr>
      <vt:lpstr>Private Sectors Intervention</vt:lpstr>
      <vt:lpstr>PowerPoint Presentation</vt:lpstr>
      <vt:lpstr>Local Communities and Indigenous People Resistance</vt:lpstr>
      <vt:lpstr>Red-Cross  An Icon of Indigenous People’s Resistance </vt:lpstr>
      <vt:lpstr>The Ambiguity of                                              the Catholic Church’s Role</vt:lpstr>
      <vt:lpstr>To Conclude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Rahmat SVD</dc:creator>
  <cp:lastModifiedBy>Paul Rahmat SVD</cp:lastModifiedBy>
  <cp:revision>35</cp:revision>
  <dcterms:created xsi:type="dcterms:W3CDTF">2025-01-05T00:55:45Z</dcterms:created>
  <dcterms:modified xsi:type="dcterms:W3CDTF">2025-01-10T12:53:00Z</dcterms:modified>
</cp:coreProperties>
</file>