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handoutMasterIdLst>
    <p:handoutMasterId r:id="rId11"/>
  </p:handoutMasterIdLst>
  <p:sldIdLst>
    <p:sldId id="273" r:id="rId2"/>
    <p:sldId id="272" r:id="rId3"/>
    <p:sldId id="274" r:id="rId4"/>
    <p:sldId id="269" r:id="rId5"/>
    <p:sldId id="276" r:id="rId6"/>
    <p:sldId id="260" r:id="rId7"/>
    <p:sldId id="261" r:id="rId8"/>
    <p:sldId id="263"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96" y="92"/>
      </p:cViewPr>
      <p:guideLst>
        <p:guide orient="horz" pos="2160"/>
        <p:guide pos="2880"/>
      </p:guideLst>
    </p:cSldViewPr>
  </p:slideViewPr>
  <p:notesTextViewPr>
    <p:cViewPr>
      <p:scale>
        <a:sx n="100" d="100"/>
        <a:sy n="100" d="100"/>
      </p:scale>
      <p:origin x="0" y="0"/>
    </p:cViewPr>
  </p:notesTextViewPr>
  <p:notesViewPr>
    <p:cSldViewPr>
      <p:cViewPr varScale="1">
        <p:scale>
          <a:sx n="42" d="100"/>
          <a:sy n="42" d="100"/>
        </p:scale>
        <p:origin x="264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TT"/>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070A30-30D2-4831-876A-E584D0027F20}" type="datetimeFigureOut">
              <a:rPr lang="en-TT" smtClean="0"/>
              <a:t>07/08/2024</a:t>
            </a:fld>
            <a:endParaRPr lang="en-TT"/>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TT"/>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4F7918-AE81-4491-9E6E-175D950D3FE1}" type="slidenum">
              <a:rPr lang="en-TT" smtClean="0"/>
              <a:t>‹#›</a:t>
            </a:fld>
            <a:endParaRPr lang="en-TT"/>
          </a:p>
        </p:txBody>
      </p:sp>
    </p:spTree>
    <p:extLst>
      <p:ext uri="{BB962C8B-B14F-4D97-AF65-F5344CB8AC3E}">
        <p14:creationId xmlns:p14="http://schemas.microsoft.com/office/powerpoint/2010/main" val="9115136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10A8EC-347F-4888-ACB4-CDC7C0364261}"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10A8EC-347F-4888-ACB4-CDC7C0364261}"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10A8EC-347F-4888-ACB4-CDC7C0364261}"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10A8EC-347F-4888-ACB4-CDC7C0364261}"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10A8EC-347F-4888-ACB4-CDC7C0364261}"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10A8EC-347F-4888-ACB4-CDC7C0364261}"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10A8EC-347F-4888-ACB4-CDC7C0364261}" type="datetimeFigureOut">
              <a:rPr lang="en-US" smtClean="0"/>
              <a:pPr/>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10A8EC-347F-4888-ACB4-CDC7C0364261}" type="datetimeFigureOut">
              <a:rPr lang="en-US" smtClean="0"/>
              <a:pPr/>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0A8EC-347F-4888-ACB4-CDC7C0364261}" type="datetimeFigureOut">
              <a:rPr lang="en-US" smtClean="0"/>
              <a:pPr/>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10A8EC-347F-4888-ACB4-CDC7C0364261}"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10A8EC-347F-4888-ACB4-CDC7C0364261}"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9FD71-F78E-4D5F-89FF-789A6DBAFF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0A8EC-347F-4888-ACB4-CDC7C0364261}" type="datetimeFigureOut">
              <a:rPr lang="en-US" smtClean="0"/>
              <a:pPr/>
              <a:t>8/7/2024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99FD71-F78E-4D5F-89FF-789A6DBAFF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UvhsW8MJpA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Immigration or Human Trafficking</a:t>
            </a:r>
            <a:br>
              <a:rPr lang="en-US" dirty="0"/>
            </a:br>
            <a:r>
              <a:rPr lang="en-US" dirty="0"/>
              <a:t>Gale Mohammed-Oxley</a:t>
            </a:r>
            <a:br>
              <a:rPr lang="en-US" dirty="0"/>
            </a:br>
            <a:r>
              <a:rPr lang="en-US" sz="3600" dirty="0"/>
              <a:t>13.07.2024 </a:t>
            </a:r>
            <a:endParaRPr lang="en-TT" sz="3600"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marL="0" indent="0">
              <a:buNone/>
            </a:pPr>
            <a:endParaRPr lang="en-US" dirty="0"/>
          </a:p>
          <a:p>
            <a:pPr marL="0" indent="0">
              <a:buNone/>
            </a:pPr>
            <a:r>
              <a:rPr lang="en-US" dirty="0"/>
              <a:t>The question of immigration and Human Trafficking is linked.</a:t>
            </a:r>
          </a:p>
          <a:p>
            <a:pPr marL="0" indent="0">
              <a:buNone/>
            </a:pPr>
            <a:endParaRPr lang="en-US" dirty="0"/>
          </a:p>
          <a:p>
            <a:pPr marL="0" indent="0">
              <a:buNone/>
            </a:pPr>
            <a:r>
              <a:rPr lang="en-US" dirty="0"/>
              <a:t>In addressing the Church in America </a:t>
            </a:r>
            <a:r>
              <a:rPr lang="en-TT" dirty="0"/>
              <a:t>, the Pope said in an address to the US bishops, the Church "is called to embrace, incorporate and cultivate the rich patrimony of faith and culture present in America's many immigrant groups, including ... the swelling numbers of Hispanic, Asian and African Catholics. </a:t>
            </a:r>
          </a:p>
          <a:p>
            <a:pPr marL="0" indent="0">
              <a:buNone/>
            </a:pPr>
            <a:endParaRPr lang="en-TT" sz="3300" dirty="0"/>
          </a:p>
        </p:txBody>
      </p:sp>
    </p:spTree>
    <p:extLst>
      <p:ext uri="{BB962C8B-B14F-4D97-AF65-F5344CB8AC3E}">
        <p14:creationId xmlns:p14="http://schemas.microsoft.com/office/powerpoint/2010/main" val="3724388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normAutofit fontScale="92500" lnSpcReduction="10000"/>
          </a:bodyPr>
          <a:lstStyle/>
          <a:p>
            <a:pPr marL="0" indent="0">
              <a:buNone/>
            </a:pPr>
            <a:r>
              <a:rPr lang="en-TT" sz="2800" dirty="0"/>
              <a:t>The Pope continued, “the demanding pastoral task of fostering a communion of cultures within your local churches must be considered of particular importance in the exercise of your ministry at the service of unity. This </a:t>
            </a:r>
            <a:r>
              <a:rPr lang="en-TT" sz="2800" dirty="0" err="1"/>
              <a:t>diaconia</a:t>
            </a:r>
            <a:r>
              <a:rPr lang="en-TT" sz="2800" dirty="0"/>
              <a:t> of communion entails more than simply respecting linguistic diversity, promoting sound traditions, and providing much-needed social programs and services.”</a:t>
            </a:r>
          </a:p>
          <a:p>
            <a:pPr marL="0" indent="0">
              <a:buNone/>
            </a:pPr>
            <a:endParaRPr lang="en-TT" sz="2800" dirty="0"/>
          </a:p>
          <a:p>
            <a:pPr marL="0" indent="0">
              <a:buNone/>
            </a:pPr>
            <a:r>
              <a:rPr lang="en-TT" sz="2800" dirty="0"/>
              <a:t>The Pope further states, ‘it also calls for a commitment to ongoing preaching, catechesis and pastoral activity aimed at inspiring in all the faithful a deeper sense of their communion in the apostolic faith and their responsibility for the Church's mission in the United States. ... the immense promise and the vibrant energies of a new generation of Catholics are waiting to be tapped for </a:t>
            </a:r>
            <a:r>
              <a:rPr lang="en-TT" sz="2800" b="1" dirty="0"/>
              <a:t>the renewal of the Church’s life and the rebuilding of the fabric of American society</a:t>
            </a:r>
            <a:r>
              <a:rPr lang="en-TT" sz="1600" dirty="0"/>
              <a:t>". ( 18.05.2012 VIS) ) </a:t>
            </a:r>
            <a:r>
              <a:rPr lang="en-TT" sz="1600" i="1" dirty="0"/>
              <a:t>LOCAL CHURCHES MUST INCORPORATE THE PATRIMONY OF FAITH AND CULTURE OF CATHOLIC IMMIGRANTS </a:t>
            </a:r>
          </a:p>
          <a:p>
            <a:pPr marL="0" indent="0">
              <a:buNone/>
            </a:pPr>
            <a:endParaRPr lang="en-TT" sz="2800" dirty="0"/>
          </a:p>
        </p:txBody>
      </p:sp>
    </p:spTree>
    <p:extLst>
      <p:ext uri="{BB962C8B-B14F-4D97-AF65-F5344CB8AC3E}">
        <p14:creationId xmlns:p14="http://schemas.microsoft.com/office/powerpoint/2010/main" val="256650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a:bodyPr>
          <a:lstStyle/>
          <a:p>
            <a:pPr marL="0" indent="0">
              <a:buNone/>
            </a:pPr>
            <a:endParaRPr lang="en-US" sz="1600" i="1" dirty="0"/>
          </a:p>
          <a:p>
            <a:pPr marL="0" indent="0">
              <a:buNone/>
            </a:pPr>
            <a:r>
              <a:rPr lang="en-US" sz="2800" dirty="0"/>
              <a:t>Trinidad has seen a mass influx of Venezuelans and Colombians from 2020 to 2023, a mix migration of both regular and undocumented migrants. Some of the migrants received support from the UN refugee program, but only for a limited time. This temporary funding subsequently placed a financial burden on the Trinidad economy.</a:t>
            </a:r>
          </a:p>
          <a:p>
            <a:pPr marL="0" indent="0">
              <a:buNone/>
            </a:pPr>
            <a:endParaRPr lang="en-US" sz="2800" dirty="0"/>
          </a:p>
          <a:p>
            <a:pPr marL="0" indent="0">
              <a:buNone/>
            </a:pPr>
            <a:r>
              <a:rPr lang="en-US" sz="2800" dirty="0"/>
              <a:t>Challenges to governance have emerged in relation to strained resources allocated to social protection of all, and this strain has also impacted the implementation of the SDGs in terms of a reassignment of priorities.</a:t>
            </a:r>
          </a:p>
        </p:txBody>
      </p:sp>
    </p:spTree>
    <p:extLst>
      <p:ext uri="{BB962C8B-B14F-4D97-AF65-F5344CB8AC3E}">
        <p14:creationId xmlns:p14="http://schemas.microsoft.com/office/powerpoint/2010/main" val="716570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a:bodyPr>
          <a:lstStyle/>
          <a:p>
            <a:pPr marL="0" indent="0">
              <a:lnSpc>
                <a:spcPct val="107000"/>
              </a:lnSpc>
              <a:spcAft>
                <a:spcPts val="800"/>
              </a:spcAft>
              <a:buNone/>
            </a:pPr>
            <a:r>
              <a:rPr lang="en-TT" sz="2800" dirty="0">
                <a:latin typeface="Calibri" panose="020F0502020204030204" pitchFamily="34" charset="0"/>
                <a:ea typeface="Calibri" panose="020F0502020204030204" pitchFamily="34" charset="0"/>
                <a:cs typeface="Times New Roman" panose="02020603050405020304" pitchFamily="18" charset="0"/>
              </a:rPr>
              <a:t>A report in the media from the US State Department Report on Human Trafficking in Trinidad claims,  “The government did not meet the minimum standards in several key areas…Corruption and official complicity in trafficking crimes by some in the police and national security services, including at more senior levels, remained significant concerns, inhibiting law enforcement action.”</a:t>
            </a:r>
          </a:p>
          <a:p>
            <a:pPr marL="0" indent="0">
              <a:lnSpc>
                <a:spcPct val="107000"/>
              </a:lnSpc>
              <a:spcAft>
                <a:spcPts val="800"/>
              </a:spcAft>
              <a:buNone/>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It is important to note that police complain that their efforts are challenged by deported persons having easy access to reentry in Trinidad.</a:t>
            </a:r>
            <a:endParaRPr lang="en-TT"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p>
          <a:p>
            <a:endParaRPr lang="en-TT" dirty="0"/>
          </a:p>
        </p:txBody>
      </p:sp>
    </p:spTree>
    <p:extLst>
      <p:ext uri="{BB962C8B-B14F-4D97-AF65-F5344CB8AC3E}">
        <p14:creationId xmlns:p14="http://schemas.microsoft.com/office/powerpoint/2010/main" val="168999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382000" cy="6986528"/>
          </a:xfrm>
          <a:prstGeom prst="rect">
            <a:avLst/>
          </a:prstGeom>
          <a:noFill/>
        </p:spPr>
        <p:txBody>
          <a:bodyPr wrap="square" rtlCol="0">
            <a:spAutoFit/>
          </a:bodyPr>
          <a:lstStyle/>
          <a:p>
            <a:r>
              <a:rPr lang="en-TT" sz="2800" dirty="0">
                <a:latin typeface="Calibri" panose="020F0502020204030204" pitchFamily="34" charset="0"/>
                <a:ea typeface="Calibri" panose="020F0502020204030204" pitchFamily="34" charset="0"/>
                <a:cs typeface="Times New Roman" panose="02020603050405020304" pitchFamily="18" charset="0"/>
              </a:rPr>
              <a:t>On the other hand, the report said government “demonstrated overall increasing efforts compared with the previous reporting period.” It said there were “increased investigations and prosecutions, enacting legislation to remove the lengthy preliminary inquiry process previously contributing to significant delays in the prosecution of trafficking and other crimes, and increasing judicial and police anti-trafficking personnel.”</a:t>
            </a:r>
          </a:p>
          <a:p>
            <a:endParaRPr lang="en-US" sz="2800" dirty="0">
              <a:latin typeface="Calibri" panose="020F0502020204030204" pitchFamily="34" charset="0"/>
              <a:ea typeface="Calibri" panose="020F0502020204030204" pitchFamily="34" charset="0"/>
              <a:cs typeface="Times New Roman" panose="02020603050405020304" pitchFamily="18" charset="0"/>
            </a:endParaRPr>
          </a:p>
          <a:p>
            <a:r>
              <a:rPr lang="en-TT" sz="2800" dirty="0">
                <a:latin typeface="Calibri" panose="020F0502020204030204" pitchFamily="34" charset="0"/>
                <a:ea typeface="Calibri" panose="020F0502020204030204" pitchFamily="34" charset="0"/>
                <a:cs typeface="Times New Roman" panose="02020603050405020304" pitchFamily="18" charset="0"/>
              </a:rPr>
              <a:t>The report praised the first conviction of Anthony Smith (without naming him), a </a:t>
            </a:r>
            <a:r>
              <a:rPr lang="en-TT" sz="2800" dirty="0" err="1">
                <a:latin typeface="Calibri" panose="020F0502020204030204" pitchFamily="34" charset="0"/>
                <a:ea typeface="Calibri" panose="020F0502020204030204" pitchFamily="34" charset="0"/>
                <a:cs typeface="Times New Roman" panose="02020603050405020304" pitchFamily="18" charset="0"/>
              </a:rPr>
              <a:t>Tunapuna</a:t>
            </a:r>
            <a:r>
              <a:rPr lang="en-TT" sz="2800" dirty="0">
                <a:latin typeface="Calibri" panose="020F0502020204030204" pitchFamily="34" charset="0"/>
                <a:ea typeface="Calibri" panose="020F0502020204030204" pitchFamily="34" charset="0"/>
                <a:cs typeface="Times New Roman" panose="02020603050405020304" pitchFamily="18" charset="0"/>
              </a:rPr>
              <a:t> businessman, who was the first person to be tried and convicted</a:t>
            </a:r>
          </a:p>
          <a:p>
            <a:r>
              <a:rPr lang="en-TT" sz="2800" dirty="0">
                <a:latin typeface="Calibri" panose="020F0502020204030204" pitchFamily="34" charset="0"/>
                <a:ea typeface="Calibri" panose="020F0502020204030204" pitchFamily="34" charset="0"/>
                <a:cs typeface="Times New Roman" panose="02020603050405020304" pitchFamily="18" charset="0"/>
              </a:rPr>
              <a:t> as a </a:t>
            </a:r>
            <a:r>
              <a:rPr lang="en-TT" sz="2800" b="1" dirty="0">
                <a:latin typeface="Calibri" panose="020F0502020204030204" pitchFamily="34" charset="0"/>
                <a:ea typeface="Calibri" panose="020F0502020204030204" pitchFamily="34" charset="0"/>
                <a:cs typeface="Times New Roman" panose="02020603050405020304" pitchFamily="18" charset="0"/>
              </a:rPr>
              <a:t>human trafficker</a:t>
            </a:r>
            <a:r>
              <a:rPr lang="en-TT" sz="2800" dirty="0">
                <a:latin typeface="Calibri" panose="020F0502020204030204" pitchFamily="34" charset="0"/>
                <a:ea typeface="Calibri" panose="020F0502020204030204" pitchFamily="34" charset="0"/>
                <a:cs typeface="Times New Roman" panose="02020603050405020304" pitchFamily="18" charset="0"/>
              </a:rPr>
              <a:t> in </a:t>
            </a:r>
            <a:r>
              <a:rPr lang="en-TT" sz="2800" b="1" dirty="0">
                <a:latin typeface="Calibri" panose="020F0502020204030204" pitchFamily="34" charset="0"/>
                <a:ea typeface="Calibri" panose="020F0502020204030204" pitchFamily="34" charset="0"/>
                <a:cs typeface="Times New Roman" panose="02020603050405020304" pitchFamily="18" charset="0"/>
              </a:rPr>
              <a:t>Trinidad</a:t>
            </a:r>
            <a:r>
              <a:rPr lang="en-TT" sz="2800" dirty="0">
                <a:latin typeface="Calibri" panose="020F0502020204030204" pitchFamily="34" charset="0"/>
                <a:ea typeface="Calibri" panose="020F0502020204030204" pitchFamily="34" charset="0"/>
                <a:cs typeface="Times New Roman" panose="02020603050405020304" pitchFamily="18" charset="0"/>
              </a:rPr>
              <a:t> and Tobago. </a:t>
            </a:r>
          </a:p>
          <a:p>
            <a:endParaRPr lang="en-TT" sz="2800" dirty="0">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cs typeface="Times New Roman" panose="02020603050405020304" pitchFamily="18" charset="0"/>
            </a:endParaRPr>
          </a:p>
          <a:p>
            <a:endParaRPr lang="en-TT" sz="2800" dirty="0"/>
          </a:p>
        </p:txBody>
      </p:sp>
    </p:spTree>
    <p:extLst>
      <p:ext uri="{BB962C8B-B14F-4D97-AF65-F5344CB8AC3E}">
        <p14:creationId xmlns:p14="http://schemas.microsoft.com/office/powerpoint/2010/main" val="4106845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92500" lnSpcReduction="20000"/>
          </a:bodyPr>
          <a:lstStyle/>
          <a:p>
            <a:pPr marL="0" indent="0">
              <a:buNone/>
            </a:pPr>
            <a:r>
              <a:rPr lang="en-TT" sz="3000" dirty="0"/>
              <a:t>Some of the recommendations provided in the report include: </a:t>
            </a:r>
          </a:p>
          <a:p>
            <a:r>
              <a:rPr lang="en-TT" sz="3000" dirty="0"/>
              <a:t>Increase proactive victim identification, screening, and protection among vulnerable communities, including children in children’s homes and schools; migrants awaiting deportation at immigration detention </a:t>
            </a:r>
            <a:r>
              <a:rPr lang="en-TT" sz="3000" dirty="0" err="1"/>
              <a:t>centers</a:t>
            </a:r>
            <a:r>
              <a:rPr lang="en-TT" sz="3000" dirty="0"/>
              <a:t>; and other migrants, asylum-seekers, and refugees, the majority of whom are Venezuelans. </a:t>
            </a:r>
          </a:p>
          <a:p>
            <a:r>
              <a:rPr lang="en-TT" sz="3000" dirty="0"/>
              <a:t>Improve evidence collection; the quality of prosecutions; and cooperation between the CTU, prosecutors, the judiciary, other agencies, and NGOs to increase the number of cases that proceed to trial. </a:t>
            </a:r>
          </a:p>
          <a:p>
            <a:r>
              <a:rPr lang="en-TT" sz="3000" dirty="0"/>
              <a:t>Ensure safety and access for IO and NGO representatives and improve trust between the CTU and these organizations. (https://www.cnc3.co.tt/tt-upgraded-to-tier-2-in-2024-trafficking-in-persons-report/)</a:t>
            </a:r>
          </a:p>
          <a:p>
            <a:endParaRPr lang="en-TT" dirty="0"/>
          </a:p>
        </p:txBody>
      </p:sp>
    </p:spTree>
    <p:extLst>
      <p:ext uri="{BB962C8B-B14F-4D97-AF65-F5344CB8AC3E}">
        <p14:creationId xmlns:p14="http://schemas.microsoft.com/office/powerpoint/2010/main" val="703954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lnSpcReduction="10000"/>
          </a:bodyPr>
          <a:lstStyle/>
          <a:p>
            <a:r>
              <a:rPr lang="en-TT" sz="3000" dirty="0"/>
              <a:t>Ensure victims are not inappropriately penalized solely for unlawful acts committed as a direct result of being trafficked.</a:t>
            </a:r>
          </a:p>
          <a:p>
            <a:r>
              <a:rPr lang="en-TT" sz="3000" dirty="0"/>
              <a:t>Continue to reduce judicial backlog.</a:t>
            </a:r>
          </a:p>
          <a:p>
            <a:r>
              <a:rPr lang="en-TT" sz="3000" dirty="0"/>
              <a:t>Reduce vulnerability to trafficking by implementing the pilot program to allow registered migrant children to attend school and expand that program to include all those registered. </a:t>
            </a:r>
          </a:p>
          <a:p>
            <a:r>
              <a:rPr lang="en-TT" sz="3000" dirty="0"/>
              <a:t>Improve the quality and consistency of victim care and increase bilingual services</a:t>
            </a:r>
            <a:r>
              <a:rPr lang="en-TT" sz="3400" dirty="0"/>
              <a:t>. (https://www.cnc3.co.tt/tt-upgraded-to-tier-2-in-2024-trafficking-in-persons-report/)</a:t>
            </a:r>
          </a:p>
        </p:txBody>
      </p:sp>
    </p:spTree>
    <p:extLst>
      <p:ext uri="{BB962C8B-B14F-4D97-AF65-F5344CB8AC3E}">
        <p14:creationId xmlns:p14="http://schemas.microsoft.com/office/powerpoint/2010/main" val="2416190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fontScale="92500" lnSpcReduction="10000"/>
          </a:bodyPr>
          <a:lstStyle/>
          <a:p>
            <a:r>
              <a:rPr lang="en-TT" sz="2800" dirty="0"/>
              <a:t>Strengthen oversight, regulation, and inspections of private </a:t>
            </a:r>
            <a:r>
              <a:rPr lang="en-TT" sz="2800" dirty="0" err="1"/>
              <a:t>labor</a:t>
            </a:r>
            <a:r>
              <a:rPr lang="en-TT" sz="2800" dirty="0"/>
              <a:t> recruitment agencies and domestic work locations. </a:t>
            </a:r>
          </a:p>
          <a:p>
            <a:r>
              <a:rPr lang="en-TT" sz="2800" dirty="0"/>
              <a:t>Investigate and prosecute domestic child trafficking as human trafficking and not as abuse or other crimes.</a:t>
            </a:r>
          </a:p>
          <a:p>
            <a:r>
              <a:rPr lang="en-TT" sz="2800" dirty="0"/>
              <a:t>Improve supervision of those on trial or out on bail. </a:t>
            </a:r>
          </a:p>
          <a:p>
            <a:r>
              <a:rPr lang="en-TT" sz="2800" dirty="0"/>
              <a:t>Fully implement and continue to train officials and NGOs on the use of new SOPs for victim care and referral .Popular in the Community. (https://www.cnc3.co.tt/tt-upgraded-to-tier-2-in-2024-trafficking-in-persons-report/)</a:t>
            </a:r>
          </a:p>
          <a:p>
            <a:endParaRPr lang="en-TT" dirty="0"/>
          </a:p>
          <a:p>
            <a:pPr marL="0" indent="0">
              <a:buNone/>
            </a:pPr>
            <a:r>
              <a:rPr lang="en-TT" dirty="0"/>
              <a:t>It is important, throughout the implementation of these recommendations, that the government addresses the social protection and needs of both the local population and the migrants. </a:t>
            </a:r>
          </a:p>
          <a:p>
            <a:endParaRPr lang="en-TT" dirty="0"/>
          </a:p>
        </p:txBody>
      </p:sp>
    </p:spTree>
    <p:extLst>
      <p:ext uri="{BB962C8B-B14F-4D97-AF65-F5344CB8AC3E}">
        <p14:creationId xmlns:p14="http://schemas.microsoft.com/office/powerpoint/2010/main" val="4238212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lstStyle/>
          <a:p>
            <a:pPr marL="0" indent="0">
              <a:buNone/>
            </a:pPr>
            <a:endParaRPr lang="en-US" dirty="0"/>
          </a:p>
          <a:p>
            <a:pPr marL="0" indent="0">
              <a:buNone/>
            </a:pPr>
            <a:r>
              <a:rPr lang="en-US" dirty="0"/>
              <a:t>CARICOM is to develop a common regional migration policy for the Caribbean. The CARICOM Secretariat and the CARICOM Implementation Agency for Crime and Security with technical support from the International Organization for Migration, hosted a two day workshop beginning Monday July 8th at the Hilton Trinidad in Port-of-Spain. The outcomes are yet to be published.</a:t>
            </a:r>
          </a:p>
          <a:p>
            <a:endParaRPr lang="en-US" dirty="0"/>
          </a:p>
          <a:p>
            <a:r>
              <a:rPr lang="en-TT" dirty="0">
                <a:hlinkClick r:id="rId2"/>
              </a:rPr>
              <a:t>https://www.youtube.com/watch?v=UvhsW8MJpAs</a:t>
            </a:r>
            <a:endParaRPr lang="en-TT" dirty="0"/>
          </a:p>
          <a:p>
            <a:pPr marL="0" indent="0">
              <a:buNone/>
            </a:pPr>
            <a:r>
              <a:rPr lang="en-US" dirty="0"/>
              <a:t>I look forward to a region of continued peace.</a:t>
            </a:r>
            <a:endParaRPr lang="en-TT" dirty="0"/>
          </a:p>
        </p:txBody>
      </p:sp>
    </p:spTree>
    <p:extLst>
      <p:ext uri="{BB962C8B-B14F-4D97-AF65-F5344CB8AC3E}">
        <p14:creationId xmlns:p14="http://schemas.microsoft.com/office/powerpoint/2010/main" val="1142432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TotalTime>
  <Words>916</Words>
  <Application>Microsoft Office PowerPoint</Application>
  <PresentationFormat>On-screen Show (4:3)</PresentationFormat>
  <Paragraphs>39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Immigration or Human Trafficking Gale Mohammed-Oxley 13.07.2024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Attention all parents</dc:title>
  <dc:creator>Gale Oxley</dc:creator>
  <cp:lastModifiedBy>Kati Garrison</cp:lastModifiedBy>
  <cp:revision>35</cp:revision>
  <dcterms:created xsi:type="dcterms:W3CDTF">2015-08-26T13:03:36Z</dcterms:created>
  <dcterms:modified xsi:type="dcterms:W3CDTF">2024-08-07T17:13:19Z</dcterms:modified>
</cp:coreProperties>
</file>