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9" r:id="rId3"/>
    <p:sldId id="265" r:id="rId4"/>
    <p:sldId id="274" r:id="rId5"/>
    <p:sldId id="273" r:id="rId6"/>
    <p:sldId id="271" r:id="rId7"/>
    <p:sldId id="266" r:id="rId8"/>
    <p:sldId id="267" r:id="rId9"/>
    <p:sldId id="261" r:id="rId10"/>
    <p:sldId id="262" r:id="rId11"/>
    <p:sldId id="257" r:id="rId12"/>
    <p:sldId id="258" r:id="rId13"/>
    <p:sldId id="263" r:id="rId14"/>
    <p:sldId id="264" r:id="rId15"/>
    <p:sldId id="272" r:id="rId16"/>
    <p:sldId id="259" r:id="rId17"/>
    <p:sldId id="268"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7382"/>
  </p:normalViewPr>
  <p:slideViewPr>
    <p:cSldViewPr snapToGrid="0">
      <p:cViewPr varScale="1">
        <p:scale>
          <a:sx n="41" d="100"/>
          <a:sy n="41" d="100"/>
        </p:scale>
        <p:origin x="7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FFE4C-7016-BF4E-A368-408329B2AD8A}"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C3836-5FD7-E942-A917-5CEABB6D3475}" type="slidenum">
              <a:rPr lang="en-US" smtClean="0"/>
              <a:t>‹#›</a:t>
            </a:fld>
            <a:endParaRPr lang="en-US"/>
          </a:p>
        </p:txBody>
      </p:sp>
    </p:spTree>
    <p:extLst>
      <p:ext uri="{BB962C8B-B14F-4D97-AF65-F5344CB8AC3E}">
        <p14:creationId xmlns:p14="http://schemas.microsoft.com/office/powerpoint/2010/main" val="220740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My name is Jimmy Walters and I serve as the NGO Representative for the Sisters of Charity Federation.</a:t>
            </a:r>
          </a:p>
          <a:p>
            <a:r>
              <a:rPr lang="en-US" dirty="0"/>
              <a:t>The Federation includes 13 congregations in North America, with Sisters in ministries in 25 countries.</a:t>
            </a:r>
          </a:p>
          <a:p>
            <a:r>
              <a:rPr lang="en-US" dirty="0"/>
              <a:t>We all trace our roots back to St. Vincent de Paul, the 17</a:t>
            </a:r>
            <a:r>
              <a:rPr lang="en-US" baseline="30000" dirty="0"/>
              <a:t>th</a:t>
            </a:r>
            <a:r>
              <a:rPr lang="en-US" dirty="0"/>
              <a:t> century priest who transformed the face of Paris in how he, and others, served Christ in the poor.</a:t>
            </a:r>
          </a:p>
          <a:p>
            <a:endParaRPr lang="en-US" dirty="0"/>
          </a:p>
          <a:p>
            <a:r>
              <a:rPr lang="en-US" dirty="0"/>
              <a:t>As we pray this morning, our focus is on SDG 1: Ending Poverty in All Its Forms Everywhere.</a:t>
            </a:r>
          </a:p>
          <a:p>
            <a:endParaRPr lang="en-US" dirty="0"/>
          </a:p>
          <a:p>
            <a:r>
              <a:rPr lang="en-US" dirty="0"/>
              <a:t>I hope this short prayer experience grounds us in our faith and trust in God, recognizing how God is already using us, and will call upon us in the future, to serve God by </a:t>
            </a:r>
            <a:r>
              <a:rPr lang="en-US"/>
              <a:t>serving others.</a:t>
            </a:r>
          </a:p>
        </p:txBody>
      </p:sp>
      <p:sp>
        <p:nvSpPr>
          <p:cNvPr id="4" name="Slide Number Placeholder 3"/>
          <p:cNvSpPr>
            <a:spLocks noGrp="1"/>
          </p:cNvSpPr>
          <p:nvPr>
            <p:ph type="sldNum" sz="quarter" idx="5"/>
          </p:nvPr>
        </p:nvSpPr>
        <p:spPr/>
        <p:txBody>
          <a:bodyPr/>
          <a:lstStyle/>
          <a:p>
            <a:fld id="{39CC3836-5FD7-E942-A917-5CEABB6D3475}" type="slidenum">
              <a:rPr lang="en-US" smtClean="0"/>
              <a:t>1</a:t>
            </a:fld>
            <a:endParaRPr lang="en-US"/>
          </a:p>
        </p:txBody>
      </p:sp>
    </p:spTree>
    <p:extLst>
      <p:ext uri="{BB962C8B-B14F-4D97-AF65-F5344CB8AC3E}">
        <p14:creationId xmlns:p14="http://schemas.microsoft.com/office/powerpoint/2010/main" val="8518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C3836-5FD7-E942-A917-5CEABB6D3475}" type="slidenum">
              <a:rPr lang="en-US" smtClean="0"/>
              <a:t>6</a:t>
            </a:fld>
            <a:endParaRPr lang="en-US"/>
          </a:p>
        </p:txBody>
      </p:sp>
    </p:spTree>
    <p:extLst>
      <p:ext uri="{BB962C8B-B14F-4D97-AF65-F5344CB8AC3E}">
        <p14:creationId xmlns:p14="http://schemas.microsoft.com/office/powerpoint/2010/main" val="166708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reading we just read was pivotal in the life of one of our great saints, St. Vincent de Paul. He took these words from Jesus as his own, and as he reflected many years after serving those in spiritual and material poverty in France, he could see how God was moving through him and through others.</a:t>
            </a:r>
          </a:p>
          <a:p>
            <a:r>
              <a:rPr lang="en-US" dirty="0"/>
              <a:t>For St. Vincent, there are three models of how he sought to address poverty. Never doing it alone, it was always in collaboration with others. He teaches us the power of prayer, the importance of collaboration, and the ability to be present to the needs before us and finding God there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the three images capture how Vincent did this. It is through Charity, Collaboration, and Advocacy.</a:t>
            </a:r>
          </a:p>
          <a:p>
            <a:endParaRPr lang="en-US" dirty="0"/>
          </a:p>
          <a:p>
            <a:r>
              <a:rPr lang="en-US" dirty="0"/>
              <a:t>The first was in service to those in need. It was in an encounter with those who needed help, those most impacted by the injustices of society. With others, especially St. Louise de Marillac, they provided shelter, food and water, and spiritual care.</a:t>
            </a:r>
          </a:p>
          <a:p>
            <a:r>
              <a:rPr lang="en-US" dirty="0"/>
              <a:t>The second was that when Vincent preached, people listened. He called others to help their neighbors, and they did. On one example, overwhelmed by the outpouring of generosity of donated foods and medicine, Vincent called upon wealthy women of the community to organize the donations so others could benefit. Again, the power of collaboration and creativity.</a:t>
            </a:r>
          </a:p>
          <a:p>
            <a:r>
              <a:rPr lang="en-US" dirty="0"/>
              <a:t>The third image is Vincent advocating before the royal court for women and children. Similar to our work at the UN, and at the local level with political leaders, we are called to represent the needs of those who do not have a seat at the table, and to make room for them. </a:t>
            </a:r>
          </a:p>
          <a:p>
            <a:endParaRPr lang="en-US" dirty="0"/>
          </a:p>
          <a:p>
            <a:r>
              <a:rPr lang="en-US" dirty="0"/>
              <a:t>Charity, Collaboration, and Advocacy.</a:t>
            </a:r>
          </a:p>
        </p:txBody>
      </p:sp>
      <p:sp>
        <p:nvSpPr>
          <p:cNvPr id="4" name="Slide Number Placeholder 3"/>
          <p:cNvSpPr>
            <a:spLocks noGrp="1"/>
          </p:cNvSpPr>
          <p:nvPr>
            <p:ph type="sldNum" sz="quarter" idx="5"/>
          </p:nvPr>
        </p:nvSpPr>
        <p:spPr/>
        <p:txBody>
          <a:bodyPr/>
          <a:lstStyle/>
          <a:p>
            <a:fld id="{39CC3836-5FD7-E942-A917-5CEABB6D3475}" type="slidenum">
              <a:rPr lang="en-US" smtClean="0"/>
              <a:t>7</a:t>
            </a:fld>
            <a:endParaRPr lang="en-US"/>
          </a:p>
        </p:txBody>
      </p:sp>
    </p:spTree>
    <p:extLst>
      <p:ext uri="{BB962C8B-B14F-4D97-AF65-F5344CB8AC3E}">
        <p14:creationId xmlns:p14="http://schemas.microsoft.com/office/powerpoint/2010/main" val="281019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ponder these words once again, and claim this identity and purpose. Like Jesus, St Vincent and St Louise, and so many saints and leaders in our faith, how might we, too, fulfill these words as we seek to end poverty in all its forms.</a:t>
            </a:r>
          </a:p>
          <a:p>
            <a:r>
              <a:rPr lang="en-US" dirty="0"/>
              <a:t>Let us take a few minutes to pray silently as we reflect on this.</a:t>
            </a:r>
          </a:p>
        </p:txBody>
      </p:sp>
      <p:sp>
        <p:nvSpPr>
          <p:cNvPr id="4" name="Slide Number Placeholder 3"/>
          <p:cNvSpPr>
            <a:spLocks noGrp="1"/>
          </p:cNvSpPr>
          <p:nvPr>
            <p:ph type="sldNum" sz="quarter" idx="5"/>
          </p:nvPr>
        </p:nvSpPr>
        <p:spPr/>
        <p:txBody>
          <a:bodyPr/>
          <a:lstStyle/>
          <a:p>
            <a:fld id="{39CC3836-5FD7-E942-A917-5CEABB6D3475}" type="slidenum">
              <a:rPr lang="en-US" smtClean="0"/>
              <a:t>8</a:t>
            </a:fld>
            <a:endParaRPr lang="en-US"/>
          </a:p>
        </p:txBody>
      </p:sp>
    </p:spTree>
    <p:extLst>
      <p:ext uri="{BB962C8B-B14F-4D97-AF65-F5344CB8AC3E}">
        <p14:creationId xmlns:p14="http://schemas.microsoft.com/office/powerpoint/2010/main" val="25179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C3836-5FD7-E942-A917-5CEABB6D3475}" type="slidenum">
              <a:rPr lang="en-US" smtClean="0"/>
              <a:t>15</a:t>
            </a:fld>
            <a:endParaRPr lang="en-US"/>
          </a:p>
        </p:txBody>
      </p:sp>
    </p:spTree>
    <p:extLst>
      <p:ext uri="{BB962C8B-B14F-4D97-AF65-F5344CB8AC3E}">
        <p14:creationId xmlns:p14="http://schemas.microsoft.com/office/powerpoint/2010/main" val="119983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C3836-5FD7-E942-A917-5CEABB6D3475}" type="slidenum">
              <a:rPr lang="en-US" smtClean="0"/>
              <a:t>17</a:t>
            </a:fld>
            <a:endParaRPr lang="en-US"/>
          </a:p>
        </p:txBody>
      </p:sp>
    </p:spTree>
    <p:extLst>
      <p:ext uri="{BB962C8B-B14F-4D97-AF65-F5344CB8AC3E}">
        <p14:creationId xmlns:p14="http://schemas.microsoft.com/office/powerpoint/2010/main" val="20383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594D-438D-2A7D-F963-8178C2795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0C6B00-6234-B512-384E-D1F695FD2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CD78FA-ADC8-DFE1-9443-A1EF8DF0D209}"/>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187532E3-4B23-821D-941C-CAF616F42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02A71-4690-2C28-7E98-E0AF044B4BD9}"/>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215726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B1DF-ABBA-EEDB-F13E-E8218AD4F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DCF26B-FE07-1C06-1273-46292CDCA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3122C-9AF4-9FD2-4DF2-216CCF03A8A1}"/>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426E4B28-9F48-A9E4-B40B-B730AA03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BF536-145E-9748-0FBB-ACEFABF30AC6}"/>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325113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02BEA-512E-D3AB-F544-643023A75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6A590-C2FB-C283-7228-A9B57FBBD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D441-4BC5-0BBE-B3E4-DF772D11D033}"/>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C4C8C7D3-0396-B4D2-6B84-87149A00E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B24D7-A985-A6E0-1714-B0BD3F369C10}"/>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82528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7625-D111-C69F-2F9C-BFB50F7BE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EAA36-9F1E-C419-955C-5A1E6B009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EAF71-7069-89B7-68AC-900455329310}"/>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9BFC760D-612A-2369-FBDC-2DE5D8088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5110F-E213-2214-0ED0-8AB8F2B2D840}"/>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85737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EDD2-45D5-E086-43A7-F2847FAB23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53C41-DD12-82EE-CDA9-C319B67D0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730C9-C741-BD38-CB3A-DF959DE4F098}"/>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9FB6274E-94C8-9B96-F7B3-ED5F40915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96A90-142C-7B3E-B4CE-7DE26EC134B1}"/>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31241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931C-AE76-C2EF-1097-1F722C777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15426-E9EE-F829-D3C2-6FFC12B6A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1666A-8EE2-C15A-9B26-4F04448B0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DF3B82-C851-E20A-47AA-80E625624373}"/>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6" name="Footer Placeholder 5">
            <a:extLst>
              <a:ext uri="{FF2B5EF4-FFF2-40B4-BE49-F238E27FC236}">
                <a16:creationId xmlns:a16="http://schemas.microsoft.com/office/drawing/2014/main" id="{690C3580-AA3D-1BAA-20A0-9C5D38896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1AC1F-2732-45BF-787D-89515CADB137}"/>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371960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C163-A705-7B7B-DE74-6082D1D31D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4E5DA-0DBF-076F-487B-59B52B321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652346-A6B9-DD6E-AFBB-B7322C2CC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A75BB-23B4-3ABD-1DDF-94FCF0682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3D57A-BB72-5E9A-9D2C-C80721825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34368-9214-722A-5D85-4658F2CC5123}"/>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8" name="Footer Placeholder 7">
            <a:extLst>
              <a:ext uri="{FF2B5EF4-FFF2-40B4-BE49-F238E27FC236}">
                <a16:creationId xmlns:a16="http://schemas.microsoft.com/office/drawing/2014/main" id="{734DCE8E-BD5B-761C-6133-83E9FACB23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2E7310-BBFF-2697-5424-B0B7BB3A146A}"/>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5680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EFD0-D6E1-ABAC-4ECB-44B3B61DD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A9549F-9029-EEF7-1D0C-7528B78B1545}"/>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4" name="Footer Placeholder 3">
            <a:extLst>
              <a:ext uri="{FF2B5EF4-FFF2-40B4-BE49-F238E27FC236}">
                <a16:creationId xmlns:a16="http://schemas.microsoft.com/office/drawing/2014/main" id="{6297C811-A8A2-330C-7594-67B4E5DD46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D13624-291C-DBB0-633D-20C22163A864}"/>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105840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17E34-04BE-9C0F-79D8-69949FE8EEB4}"/>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3" name="Footer Placeholder 2">
            <a:extLst>
              <a:ext uri="{FF2B5EF4-FFF2-40B4-BE49-F238E27FC236}">
                <a16:creationId xmlns:a16="http://schemas.microsoft.com/office/drawing/2014/main" id="{26CAB23C-0C6F-A429-3311-2CE775B55A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1A79D-0279-3D04-D604-B4796AE99A31}"/>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427115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CF50-96F6-F366-3815-DFC55C80C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8B8BB-248B-2E2D-96F8-A5BF1FEFF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CB344-6BFB-13E6-2E5E-AF758659C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9FB14-B4E5-13EA-78C0-7C0EA5A8E240}"/>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6" name="Footer Placeholder 5">
            <a:extLst>
              <a:ext uri="{FF2B5EF4-FFF2-40B4-BE49-F238E27FC236}">
                <a16:creationId xmlns:a16="http://schemas.microsoft.com/office/drawing/2014/main" id="{FCFEA87B-6FC3-AB5C-CC0F-C12E6B55E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8FBCE-BD3B-9613-3B53-8C72B54A3088}"/>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3560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33CB-777D-9D80-D0F9-C0C2592C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C49F7-5199-0068-BD81-DDC5DA1CED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AB7A02-1F54-99A7-A83D-D0C14072C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6A422-2276-2F88-879C-8DFDBE04C840}"/>
              </a:ext>
            </a:extLst>
          </p:cNvPr>
          <p:cNvSpPr>
            <a:spLocks noGrp="1"/>
          </p:cNvSpPr>
          <p:nvPr>
            <p:ph type="dt" sz="half" idx="10"/>
          </p:nvPr>
        </p:nvSpPr>
        <p:spPr/>
        <p:txBody>
          <a:bodyPr/>
          <a:lstStyle/>
          <a:p>
            <a:fld id="{469454B0-B37E-0143-8361-4A2855FC0F66}" type="datetimeFigureOut">
              <a:rPr lang="en-US" smtClean="0"/>
              <a:t>1/9/2024</a:t>
            </a:fld>
            <a:endParaRPr lang="en-US"/>
          </a:p>
        </p:txBody>
      </p:sp>
      <p:sp>
        <p:nvSpPr>
          <p:cNvPr id="6" name="Footer Placeholder 5">
            <a:extLst>
              <a:ext uri="{FF2B5EF4-FFF2-40B4-BE49-F238E27FC236}">
                <a16:creationId xmlns:a16="http://schemas.microsoft.com/office/drawing/2014/main" id="{CCF77B41-0DF0-0FFA-294F-5EEEE85A5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F9D2D-3EA2-A5ED-3E90-EB81FA0701FE}"/>
              </a:ext>
            </a:extLst>
          </p:cNvPr>
          <p:cNvSpPr>
            <a:spLocks noGrp="1"/>
          </p:cNvSpPr>
          <p:nvPr>
            <p:ph type="sldNum" sz="quarter" idx="12"/>
          </p:nvPr>
        </p:nvSpPr>
        <p:spPr/>
        <p:txBody>
          <a:bodyPr/>
          <a:lstStyle/>
          <a:p>
            <a:fld id="{7B4973F5-2D94-434D-A1E8-7A335820A98D}" type="slidenum">
              <a:rPr lang="en-US" smtClean="0"/>
              <a:t>‹#›</a:t>
            </a:fld>
            <a:endParaRPr lang="en-US"/>
          </a:p>
        </p:txBody>
      </p:sp>
    </p:spTree>
    <p:extLst>
      <p:ext uri="{BB962C8B-B14F-4D97-AF65-F5344CB8AC3E}">
        <p14:creationId xmlns:p14="http://schemas.microsoft.com/office/powerpoint/2010/main" val="62643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E181C-FDBE-5D07-17A0-F6B412A04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84B24-5430-81E5-8467-B93C8080A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CB040-1985-623C-D1EF-42E4ECFF91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454B0-B37E-0143-8361-4A2855FC0F66}" type="datetimeFigureOut">
              <a:rPr lang="en-US" smtClean="0"/>
              <a:t>1/9/2024</a:t>
            </a:fld>
            <a:endParaRPr lang="en-US"/>
          </a:p>
        </p:txBody>
      </p:sp>
      <p:sp>
        <p:nvSpPr>
          <p:cNvPr id="5" name="Footer Placeholder 4">
            <a:extLst>
              <a:ext uri="{FF2B5EF4-FFF2-40B4-BE49-F238E27FC236}">
                <a16:creationId xmlns:a16="http://schemas.microsoft.com/office/drawing/2014/main" id="{1E463EC7-4A43-EA56-AD79-1C52027DA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6D722B-326A-CF4E-BE24-699B8612E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973F5-2D94-434D-A1E8-7A335820A98D}" type="slidenum">
              <a:rPr lang="en-US" smtClean="0"/>
              <a:t>‹#›</a:t>
            </a:fld>
            <a:endParaRPr lang="en-US"/>
          </a:p>
        </p:txBody>
      </p:sp>
    </p:spTree>
    <p:extLst>
      <p:ext uri="{BB962C8B-B14F-4D97-AF65-F5344CB8AC3E}">
        <p14:creationId xmlns:p14="http://schemas.microsoft.com/office/powerpoint/2010/main" val="237275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8B700D-81BC-B859-8C6C-1E2E94D5F3FF}"/>
              </a:ext>
            </a:extLst>
          </p:cNvPr>
          <p:cNvSpPr>
            <a:spLocks noGrp="1"/>
          </p:cNvSpPr>
          <p:nvPr>
            <p:ph type="ctrTitle"/>
          </p:nvPr>
        </p:nvSpPr>
        <p:spPr>
          <a:xfrm>
            <a:off x="892817" y="1370171"/>
            <a:ext cx="4425551" cy="2387600"/>
          </a:xfrm>
        </p:spPr>
        <p:txBody>
          <a:bodyPr>
            <a:normAutofit/>
          </a:bodyPr>
          <a:lstStyle/>
          <a:p>
            <a:pPr algn="l"/>
            <a:r>
              <a:rPr lang="en-US">
                <a:solidFill>
                  <a:srgbClr val="FFFFFF"/>
                </a:solidFill>
                <a:latin typeface="Century Gothic" panose="020B0502020202020204" pitchFamily="34" charset="0"/>
              </a:rPr>
              <a:t>Opening</a:t>
            </a:r>
            <a:br>
              <a:rPr lang="en-US">
                <a:solidFill>
                  <a:srgbClr val="FFFFFF"/>
                </a:solidFill>
                <a:latin typeface="Century Gothic" panose="020B0502020202020204" pitchFamily="34" charset="0"/>
              </a:rPr>
            </a:br>
            <a:r>
              <a:rPr lang="en-US">
                <a:solidFill>
                  <a:srgbClr val="FFFFFF"/>
                </a:solidFill>
                <a:latin typeface="Century Gothic" panose="020B0502020202020204" pitchFamily="34" charset="0"/>
              </a:rPr>
              <a:t>Prayer</a:t>
            </a:r>
          </a:p>
        </p:txBody>
      </p:sp>
      <p:sp>
        <p:nvSpPr>
          <p:cNvPr id="3" name="Subtitle 2">
            <a:extLst>
              <a:ext uri="{FF2B5EF4-FFF2-40B4-BE49-F238E27FC236}">
                <a16:creationId xmlns:a16="http://schemas.microsoft.com/office/drawing/2014/main" id="{7A3D88DF-F3AE-3237-B21A-C3A281BE8B62}"/>
              </a:ext>
            </a:extLst>
          </p:cNvPr>
          <p:cNvSpPr>
            <a:spLocks noGrp="1"/>
          </p:cNvSpPr>
          <p:nvPr>
            <p:ph type="subTitle" idx="1"/>
          </p:nvPr>
        </p:nvSpPr>
        <p:spPr>
          <a:xfrm>
            <a:off x="892817" y="3849845"/>
            <a:ext cx="4425551" cy="1881751"/>
          </a:xfrm>
        </p:spPr>
        <p:txBody>
          <a:bodyPr>
            <a:normAutofit/>
          </a:bodyPr>
          <a:lstStyle/>
          <a:p>
            <a:pPr algn="l"/>
            <a:r>
              <a:rPr lang="en-US" dirty="0">
                <a:solidFill>
                  <a:srgbClr val="FFFFFF"/>
                </a:solidFill>
              </a:rPr>
              <a:t>Global Community Hour</a:t>
            </a:r>
          </a:p>
          <a:p>
            <a:pPr algn="l"/>
            <a:r>
              <a:rPr lang="en-US" dirty="0">
                <a:solidFill>
                  <a:srgbClr val="FFFFFF"/>
                </a:solidFill>
              </a:rPr>
              <a:t>January 12, 2024</a:t>
            </a:r>
          </a:p>
        </p:txBody>
      </p:sp>
      <p:sp>
        <p:nvSpPr>
          <p:cNvPr id="23" name="Oval 2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47E8FC3-866F-F9BA-6118-684CB829892F}"/>
              </a:ext>
            </a:extLst>
          </p:cNvPr>
          <p:cNvPicPr>
            <a:picLocks noChangeAspect="1"/>
          </p:cNvPicPr>
          <p:nvPr/>
        </p:nvPicPr>
        <p:blipFill rotWithShape="1">
          <a:blip r:embed="rId3"/>
          <a:srcRect t="1929" r="-2" b="-2"/>
          <a:stretch/>
        </p:blipFill>
        <p:spPr>
          <a:xfrm>
            <a:off x="6222641" y="270180"/>
            <a:ext cx="2762656"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48E30E8E-DDEE-0B38-53EE-83FAA023A1BE}"/>
              </a:ext>
            </a:extLst>
          </p:cNvPr>
          <p:cNvPicPr>
            <a:picLocks noChangeAspect="1"/>
          </p:cNvPicPr>
          <p:nvPr/>
        </p:nvPicPr>
        <p:blipFill>
          <a:blip r:embed="rId4"/>
          <a:stretch>
            <a:fillRect/>
          </a:stretch>
        </p:blipFill>
        <p:spPr>
          <a:xfrm>
            <a:off x="7898697" y="4421767"/>
            <a:ext cx="4208478" cy="1692748"/>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74779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3A4477-E361-CF17-3786-53DC53E29269}"/>
              </a:ext>
            </a:extLst>
          </p:cNvPr>
          <p:cNvSpPr>
            <a:spLocks noGrp="1"/>
          </p:cNvSpPr>
          <p:nvPr>
            <p:ph idx="1"/>
          </p:nvPr>
        </p:nvSpPr>
        <p:spPr>
          <a:xfrm>
            <a:off x="332510" y="232475"/>
            <a:ext cx="5076198" cy="6323307"/>
          </a:xfrm>
        </p:spPr>
        <p:txBody>
          <a:bodyPr anchor="ctr">
            <a:normAutofit/>
          </a:bodyPr>
          <a:lstStyle/>
          <a:p>
            <a:pPr marL="0" indent="0">
              <a:buNone/>
            </a:pPr>
            <a:r>
              <a:rPr lang="en-US" sz="1800" b="0" u="none" strike="noStrike" dirty="0">
                <a:effectLst/>
                <a:latin typeface="Century Gothic" panose="020B0502020202020204" pitchFamily="34" charset="0"/>
              </a:rPr>
              <a:t>Let us pray for those living in poverty, hungry, and neglected all over the world, that their cries for daily bread may inspire works of compassion and mercy among those to whom much has been given.</a:t>
            </a:r>
          </a:p>
          <a:p>
            <a:pPr marL="0" indent="0">
              <a:buNone/>
            </a:pPr>
            <a:r>
              <a:rPr lang="es-ES" sz="1800" dirty="0">
                <a:solidFill>
                  <a:schemeClr val="accent2"/>
                </a:solidFill>
                <a:latin typeface="Century Gothic" panose="020B0502020202020204" pitchFamily="34" charset="0"/>
              </a:rPr>
              <a:t>Recemos por los que viven en la pobreza, hambrientos y abandonados en todo el mundo, para que sus gritos por el pan de cada día inspiren obras de compasión y misericordia entre aquellos a quienes se ha dado mucho.</a:t>
            </a:r>
          </a:p>
          <a:p>
            <a:pPr marL="0" indent="0">
              <a:buNone/>
            </a:pPr>
            <a:r>
              <a:rPr lang="pt-BR" sz="1800" dirty="0">
                <a:solidFill>
                  <a:schemeClr val="accent1"/>
                </a:solidFill>
                <a:latin typeface="Century Gothic" panose="020B0502020202020204" pitchFamily="34" charset="0"/>
              </a:rPr>
              <a:t>Rezemos por aqueles que vivem na pobreza, com fome e abandonados em todo o mundo, para que os seus gritos pelo pão de cada dia possam inspirar obras de compaixão e misericórdia entre aqueles a quem muito foi dado.</a:t>
            </a:r>
          </a:p>
          <a:p>
            <a:pPr marL="0" indent="0">
              <a:buNone/>
            </a:pPr>
            <a:r>
              <a:rPr lang="fr-FR" sz="1800" dirty="0">
                <a:solidFill>
                  <a:schemeClr val="accent6"/>
                </a:solidFill>
                <a:latin typeface="Century Gothic" panose="020B0502020202020204" pitchFamily="34" charset="0"/>
              </a:rPr>
              <a:t>Prions pour ceux qui vivent dans la pauvreté, qui ont faim et qui sont négligés dans le monde entier, afin que leurs cris pour le pain quotidien inspirent des œuvres de compassion et de miséricorde parmi ceux à qui beaucoup a été donné.</a:t>
            </a:r>
            <a:endParaRPr lang="en-US" sz="1800" dirty="0">
              <a:solidFill>
                <a:schemeClr val="accent6"/>
              </a:solidFill>
              <a:latin typeface="Century Gothic" panose="020B0502020202020204" pitchFamily="34" charset="0"/>
            </a:endParaRPr>
          </a:p>
        </p:txBody>
      </p:sp>
      <p:pic>
        <p:nvPicPr>
          <p:cNvPr id="5" name="Picture 4" descr="Fresh bread loaves on a container">
            <a:extLst>
              <a:ext uri="{FF2B5EF4-FFF2-40B4-BE49-F238E27FC236}">
                <a16:creationId xmlns:a16="http://schemas.microsoft.com/office/drawing/2014/main" id="{1352B17A-CDC3-0E5F-55DC-0AA265200F7B}"/>
              </a:ext>
            </a:extLst>
          </p:cNvPr>
          <p:cNvPicPr>
            <a:picLocks noChangeAspect="1"/>
          </p:cNvPicPr>
          <p:nvPr/>
        </p:nvPicPr>
        <p:blipFill rotWithShape="1">
          <a:blip r:embed="rId2"/>
          <a:srcRect l="21829" r="18770" b="-2"/>
          <a:stretch/>
        </p:blipFill>
        <p:spPr>
          <a:xfrm>
            <a:off x="6096000" y="1"/>
            <a:ext cx="6102825" cy="6858000"/>
          </a:xfrm>
          <a:prstGeom prst="rect">
            <a:avLst/>
          </a:prstGeom>
        </p:spPr>
      </p:pic>
    </p:spTree>
    <p:extLst>
      <p:ext uri="{BB962C8B-B14F-4D97-AF65-F5344CB8AC3E}">
        <p14:creationId xmlns:p14="http://schemas.microsoft.com/office/powerpoint/2010/main" val="199657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CAA049-5C7A-1DC2-A4AE-A3513C2656BE}"/>
              </a:ext>
            </a:extLst>
          </p:cNvPr>
          <p:cNvSpPr>
            <a:spLocks noGrp="1"/>
          </p:cNvSpPr>
          <p:nvPr>
            <p:ph idx="1"/>
          </p:nvPr>
        </p:nvSpPr>
        <p:spPr>
          <a:xfrm>
            <a:off x="425792" y="1622425"/>
            <a:ext cx="5364526" cy="3613149"/>
          </a:xfrm>
        </p:spPr>
        <p:txBody>
          <a:bodyPr anchor="ctr">
            <a:noAutofit/>
          </a:bodyPr>
          <a:lstStyle/>
          <a:p>
            <a:pPr marL="0" indent="0">
              <a:buNone/>
            </a:pPr>
            <a:r>
              <a:rPr lang="en-US" sz="1800" b="0" u="none" strike="noStrike" dirty="0">
                <a:effectLst/>
                <a:latin typeface="Century Gothic" panose="020B0502020202020204" pitchFamily="34" charset="0"/>
              </a:rPr>
              <a:t>Let us pray for the farmers with limited or marginal land throughout the world, for those who lack access to water and other resources, and for the light of research and support services to shine in the lives of all God’s people.</a:t>
            </a:r>
          </a:p>
          <a:p>
            <a:pPr marL="0" indent="0">
              <a:buNone/>
            </a:pPr>
            <a:r>
              <a:rPr lang="es-ES" sz="1800" dirty="0">
                <a:solidFill>
                  <a:schemeClr val="accent2"/>
                </a:solidFill>
                <a:latin typeface="Century Gothic" panose="020B0502020202020204" pitchFamily="34" charset="0"/>
              </a:rPr>
              <a:t>Recemos por los agricultores con tierras limitadas o marginales de todo el mundo, por quienes carecen de acceso al agua y a otros recursos, y para que la luz de la investigación y los servicios de apoyo brille en la vida de todo el pueblo de Dios.</a:t>
            </a:r>
          </a:p>
          <a:p>
            <a:pPr marL="0" indent="0">
              <a:buNone/>
            </a:pPr>
            <a:r>
              <a:rPr lang="pt-BR" sz="1800" dirty="0">
                <a:solidFill>
                  <a:schemeClr val="accent1"/>
                </a:solidFill>
                <a:latin typeface="Century Gothic" panose="020B0502020202020204" pitchFamily="34" charset="0"/>
              </a:rPr>
              <a:t>Rezemos pelos agricultores com terras limitadas ou marginais em todo o mundo, por aqueles que não têm acesso à água e a outros recursos, e para que a luz da investigação e dos serviços de apoio brilhe na vida de todo o povo de Deus.</a:t>
            </a:r>
          </a:p>
          <a:p>
            <a:pPr marL="0" indent="0">
              <a:buNone/>
            </a:pPr>
            <a:r>
              <a:rPr lang="fr-FR" sz="1800" dirty="0">
                <a:solidFill>
                  <a:schemeClr val="accent6"/>
                </a:solidFill>
                <a:latin typeface="Century Gothic" panose="020B0502020202020204" pitchFamily="34" charset="0"/>
              </a:rPr>
              <a:t>Prions pour les agriculteurs dont les terres sont limitées ou marginales dans le monde entier, pour ceux qui n'ont pas accès à l'eau et à d'autres ressources, et pour que la lumière de la recherche et des services de soutien brille dans la vie de tous les peuples de Dieu.</a:t>
            </a:r>
            <a:endParaRPr lang="en-US" sz="1800" dirty="0">
              <a:solidFill>
                <a:schemeClr val="accent6"/>
              </a:solidFill>
              <a:latin typeface="Century Gothic" panose="020B0502020202020204" pitchFamily="34" charset="0"/>
            </a:endParaRPr>
          </a:p>
        </p:txBody>
      </p:sp>
      <p:pic>
        <p:nvPicPr>
          <p:cNvPr id="5" name="Picture 4" descr="Rice fields on terraced of Mu Cang Chai  YenBai  in Vietnam">
            <a:extLst>
              <a:ext uri="{FF2B5EF4-FFF2-40B4-BE49-F238E27FC236}">
                <a16:creationId xmlns:a16="http://schemas.microsoft.com/office/drawing/2014/main" id="{4699A106-0CB0-4E10-3149-949060DEB23B}"/>
              </a:ext>
            </a:extLst>
          </p:cNvPr>
          <p:cNvPicPr>
            <a:picLocks noChangeAspect="1"/>
          </p:cNvPicPr>
          <p:nvPr/>
        </p:nvPicPr>
        <p:blipFill rotWithShape="1">
          <a:blip r:embed="rId2"/>
          <a:srcRect l="18052" r="22547" b="-2"/>
          <a:stretch/>
        </p:blipFill>
        <p:spPr>
          <a:xfrm>
            <a:off x="6096000" y="1"/>
            <a:ext cx="6102825" cy="6858000"/>
          </a:xfrm>
          <a:prstGeom prst="rect">
            <a:avLst/>
          </a:prstGeom>
        </p:spPr>
      </p:pic>
    </p:spTree>
    <p:extLst>
      <p:ext uri="{BB962C8B-B14F-4D97-AF65-F5344CB8AC3E}">
        <p14:creationId xmlns:p14="http://schemas.microsoft.com/office/powerpoint/2010/main" val="28507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95169-ACB5-3788-2B37-A6D46A01DDD6}"/>
              </a:ext>
            </a:extLst>
          </p:cNvPr>
          <p:cNvSpPr>
            <a:spLocks noGrp="1"/>
          </p:cNvSpPr>
          <p:nvPr>
            <p:ph idx="1"/>
          </p:nvPr>
        </p:nvSpPr>
        <p:spPr>
          <a:xfrm>
            <a:off x="228600" y="328317"/>
            <a:ext cx="5638800" cy="6201366"/>
          </a:xfrm>
        </p:spPr>
        <p:txBody>
          <a:bodyPr anchor="ctr">
            <a:noAutofit/>
          </a:bodyPr>
          <a:lstStyle/>
          <a:p>
            <a:pPr marL="0" indent="0">
              <a:buNone/>
            </a:pPr>
            <a:r>
              <a:rPr lang="en-US" sz="1600" b="0" u="none" strike="noStrike" dirty="0">
                <a:effectLst/>
                <a:latin typeface="Century Gothic" panose="020B0502020202020204" pitchFamily="34" charset="0"/>
              </a:rPr>
              <a:t>Let us pray for the health of women, children, and families around the world, especially for an end to maternal and child mortality, that in building healthy families, all God’s people may be empowered to strengthen their communities and repair the breaches which divide nations and peoples.</a:t>
            </a:r>
          </a:p>
          <a:p>
            <a:pPr marL="0" indent="0">
              <a:buNone/>
            </a:pPr>
            <a:r>
              <a:rPr lang="es-ES" sz="1600" dirty="0">
                <a:solidFill>
                  <a:schemeClr val="accent2"/>
                </a:solidFill>
                <a:latin typeface="Century Gothic" panose="020B0502020202020204" pitchFamily="34" charset="0"/>
              </a:rPr>
              <a:t>Recemos por la salud de las mujeres, los niños y las familias de todo el mundo, especialmente por el fin de la mortalidad materna e infantil, para que, al construir familias sanas, todo el pueblo de Dios se vea capacitado para fortalecer sus comunidades y reparar las brechas que dividen a las naciones y los pueblos.</a:t>
            </a:r>
          </a:p>
          <a:p>
            <a:pPr marL="0" indent="0">
              <a:buNone/>
            </a:pPr>
            <a:r>
              <a:rPr lang="pt-BR" sz="1600" dirty="0">
                <a:solidFill>
                  <a:schemeClr val="accent1"/>
                </a:solidFill>
                <a:latin typeface="Century Gothic" panose="020B0502020202020204" pitchFamily="34" charset="0"/>
              </a:rPr>
              <a:t>Rezemos pela saúde das mulheres, das crianças e das famílias em todo o mundo, especialmente pelo fim da mortalidade materna e infantil, para que, ao construir famílias saudáveis, todo o povo de Deus possa ser capacitado para fortalecer as suas comunidades e reparar as brechas que dividem as nações e os povos.</a:t>
            </a:r>
          </a:p>
          <a:p>
            <a:pPr marL="0" indent="0">
              <a:buNone/>
            </a:pPr>
            <a:r>
              <a:rPr lang="fr-FR" sz="1600" dirty="0">
                <a:solidFill>
                  <a:schemeClr val="accent6"/>
                </a:solidFill>
                <a:latin typeface="Century Gothic" panose="020B0502020202020204" pitchFamily="34" charset="0"/>
              </a:rPr>
              <a:t>Prions pour la santé des femmes, des enfants et des familles dans le monde entier, en particulier pour mettre fin à la mortalité maternelle et infantile, afin qu'en construisant des familles saines, tout le peuple de Dieu puisse être habilité à renforcer ses communautés et à réparer les brèches qui divisent les nations et les peuples.</a:t>
            </a:r>
            <a:endParaRPr lang="en-US" sz="1600" dirty="0">
              <a:solidFill>
                <a:schemeClr val="accent6"/>
              </a:solidFill>
              <a:latin typeface="Century Gothic" panose="020B0502020202020204" pitchFamily="34" charset="0"/>
            </a:endParaRPr>
          </a:p>
        </p:txBody>
      </p:sp>
      <p:pic>
        <p:nvPicPr>
          <p:cNvPr id="5" name="Picture 4" descr="A hand of two adults and a kid on top of each other">
            <a:extLst>
              <a:ext uri="{FF2B5EF4-FFF2-40B4-BE49-F238E27FC236}">
                <a16:creationId xmlns:a16="http://schemas.microsoft.com/office/drawing/2014/main" id="{95EFA780-5B31-BB95-B493-226A71A57666}"/>
              </a:ext>
            </a:extLst>
          </p:cNvPr>
          <p:cNvPicPr>
            <a:picLocks noChangeAspect="1"/>
          </p:cNvPicPr>
          <p:nvPr/>
        </p:nvPicPr>
        <p:blipFill rotWithShape="1">
          <a:blip r:embed="rId2"/>
          <a:srcRect l="23902" r="16697" b="-2"/>
          <a:stretch/>
        </p:blipFill>
        <p:spPr>
          <a:xfrm>
            <a:off x="6096000" y="1"/>
            <a:ext cx="6102825" cy="6858000"/>
          </a:xfrm>
          <a:prstGeom prst="rect">
            <a:avLst/>
          </a:prstGeom>
        </p:spPr>
      </p:pic>
    </p:spTree>
    <p:extLst>
      <p:ext uri="{BB962C8B-B14F-4D97-AF65-F5344CB8AC3E}">
        <p14:creationId xmlns:p14="http://schemas.microsoft.com/office/powerpoint/2010/main" val="385360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C226D0-E509-A211-DE09-C155F40F92B5}"/>
              </a:ext>
            </a:extLst>
          </p:cNvPr>
          <p:cNvSpPr>
            <a:spLocks noGrp="1"/>
          </p:cNvSpPr>
          <p:nvPr>
            <p:ph idx="1"/>
          </p:nvPr>
        </p:nvSpPr>
        <p:spPr>
          <a:xfrm>
            <a:off x="285662" y="1828800"/>
            <a:ext cx="5138543" cy="3613149"/>
          </a:xfrm>
        </p:spPr>
        <p:txBody>
          <a:bodyPr anchor="ctr">
            <a:noAutofit/>
          </a:bodyPr>
          <a:lstStyle/>
          <a:p>
            <a:pPr marL="0" indent="0">
              <a:buNone/>
            </a:pPr>
            <a:r>
              <a:rPr lang="en-US" sz="1600" b="0" u="none" strike="noStrike" dirty="0">
                <a:effectLst/>
                <a:latin typeface="Century Gothic" panose="020B0502020202020204" pitchFamily="34" charset="0"/>
              </a:rPr>
              <a:t>Let us pray for an end to the waste and desecration of God’s creation, for access to the fruits of creation to be shared equally among all people, and for communities and nations to find sustenance in the fruits of the earth and the water God has given us.</a:t>
            </a:r>
          </a:p>
          <a:p>
            <a:pPr marL="0" indent="0">
              <a:buNone/>
            </a:pPr>
            <a:r>
              <a:rPr lang="es-ES" sz="1600" dirty="0">
                <a:solidFill>
                  <a:schemeClr val="accent2"/>
                </a:solidFill>
                <a:latin typeface="Century Gothic" panose="020B0502020202020204" pitchFamily="34" charset="0"/>
              </a:rPr>
              <a:t>Recemos para que se ponga fin al despilfarro y la profanación de la creación de Dios, para que el acceso a los frutos de la creación se reparta equitativamente entre todas las personas, y para que las comunidades y las naciones encuentren sustento en los frutos de la tierra y el agua que Dios nos ha dado.</a:t>
            </a:r>
          </a:p>
          <a:p>
            <a:pPr marL="0" indent="0">
              <a:buNone/>
            </a:pPr>
            <a:r>
              <a:rPr lang="pt-BR" sz="1600" dirty="0">
                <a:solidFill>
                  <a:schemeClr val="accent1"/>
                </a:solidFill>
                <a:latin typeface="Century Gothic" panose="020B0502020202020204" pitchFamily="34" charset="0"/>
              </a:rPr>
              <a:t>Rezemos para que se ponha fim ao desperdício e à profanação da criação de Deus, para que o acesso aos frutos da criação seja partilhado equitativamente entre todas as pessoas e para que as comunidades e as nações encontrem o seu sustento nos frutos da terra e na água que Deus nos deu.</a:t>
            </a:r>
          </a:p>
          <a:p>
            <a:pPr marL="0" indent="0">
              <a:buNone/>
            </a:pPr>
            <a:r>
              <a:rPr lang="fr-FR" sz="1600" dirty="0">
                <a:solidFill>
                  <a:schemeClr val="accent6"/>
                </a:solidFill>
                <a:latin typeface="Century Gothic" panose="020B0502020202020204" pitchFamily="34" charset="0"/>
              </a:rPr>
              <a:t>Prions pour que cessent le gaspillage et la profanation de la création de Dieu, pour que l'accès aux fruits de la création soit partagé équitablement entre tous les peuples, et pour que les communautés et les nations trouvent leur subsistance dans les fruits de la terre et l'eau que Dieu nous a donnée.</a:t>
            </a:r>
            <a:endParaRPr lang="es-ES" sz="1600" dirty="0">
              <a:solidFill>
                <a:schemeClr val="accent6"/>
              </a:solidFill>
              <a:latin typeface="Century Gothic" panose="020B0502020202020204" pitchFamily="34" charset="0"/>
            </a:endParaRPr>
          </a:p>
          <a:p>
            <a:pPr marL="0" indent="0">
              <a:buNone/>
            </a:pPr>
            <a:endParaRPr lang="es-ES" sz="1600" dirty="0">
              <a:solidFill>
                <a:schemeClr val="accent2"/>
              </a:solidFill>
              <a:latin typeface="Century Gothic" panose="020B0502020202020204" pitchFamily="34" charset="0"/>
            </a:endParaRPr>
          </a:p>
        </p:txBody>
      </p:sp>
      <p:pic>
        <p:nvPicPr>
          <p:cNvPr id="5" name="Picture 4" descr="A person holding a globe">
            <a:extLst>
              <a:ext uri="{FF2B5EF4-FFF2-40B4-BE49-F238E27FC236}">
                <a16:creationId xmlns:a16="http://schemas.microsoft.com/office/drawing/2014/main" id="{025A40E9-771C-EBC2-B09F-14FD4EBFDED6}"/>
              </a:ext>
            </a:extLst>
          </p:cNvPr>
          <p:cNvPicPr>
            <a:picLocks noChangeAspect="1"/>
          </p:cNvPicPr>
          <p:nvPr/>
        </p:nvPicPr>
        <p:blipFill rotWithShape="1">
          <a:blip r:embed="rId2"/>
          <a:srcRect l="23692" r="23360"/>
          <a:stretch/>
        </p:blipFill>
        <p:spPr>
          <a:xfrm>
            <a:off x="6096000" y="1"/>
            <a:ext cx="6102825" cy="6858000"/>
          </a:xfrm>
          <a:prstGeom prst="rect">
            <a:avLst/>
          </a:prstGeom>
        </p:spPr>
      </p:pic>
    </p:spTree>
    <p:extLst>
      <p:ext uri="{BB962C8B-B14F-4D97-AF65-F5344CB8AC3E}">
        <p14:creationId xmlns:p14="http://schemas.microsoft.com/office/powerpoint/2010/main" val="193323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914305-1787-51A6-B622-25DC5B0DD114}"/>
              </a:ext>
            </a:extLst>
          </p:cNvPr>
          <p:cNvSpPr>
            <a:spLocks noGrp="1"/>
          </p:cNvSpPr>
          <p:nvPr>
            <p:ph idx="1"/>
          </p:nvPr>
        </p:nvSpPr>
        <p:spPr>
          <a:xfrm>
            <a:off x="232013" y="108490"/>
            <a:ext cx="5631973" cy="6672020"/>
          </a:xfrm>
        </p:spPr>
        <p:txBody>
          <a:bodyPr anchor="ctr">
            <a:normAutofit/>
          </a:bodyPr>
          <a:lstStyle/>
          <a:p>
            <a:pPr marL="0" indent="0">
              <a:buNone/>
            </a:pPr>
            <a:r>
              <a:rPr lang="en-US" sz="1600" b="0" u="none" strike="noStrike" dirty="0">
                <a:effectLst/>
                <a:latin typeface="Century Gothic" panose="020B0502020202020204" pitchFamily="34" charset="0"/>
              </a:rPr>
              <a:t>Let us pray for all nations and people who already enjoy the abundance of creation and the blessings of prosperity, that their hearts may be lifted up to the needs of the afflicted, and partnerships between rich and </a:t>
            </a:r>
            <a:r>
              <a:rPr lang="en-US" sz="1600" dirty="0">
                <a:latin typeface="Century Gothic" panose="020B0502020202020204" pitchFamily="34" charset="0"/>
              </a:rPr>
              <a:t>those living in poverty</a:t>
            </a:r>
            <a:r>
              <a:rPr lang="en-US" sz="1600" b="0" u="none" strike="noStrike" dirty="0">
                <a:effectLst/>
                <a:latin typeface="Century Gothic" panose="020B0502020202020204" pitchFamily="34" charset="0"/>
              </a:rPr>
              <a:t> for the reconciliation of the world may flourish and grow.</a:t>
            </a:r>
          </a:p>
          <a:p>
            <a:pPr marL="0" indent="0">
              <a:buNone/>
            </a:pPr>
            <a:r>
              <a:rPr lang="es-ES" sz="1600" dirty="0">
                <a:solidFill>
                  <a:schemeClr val="accent2"/>
                </a:solidFill>
                <a:latin typeface="Century Gothic" panose="020B0502020202020204" pitchFamily="34" charset="0"/>
              </a:rPr>
              <a:t>Recemos por todas las naciones y pueblos que ya disfrutan de la abundancia de la creación y de las bendiciones de la prosperidad, para que sus corazones se eleven a las necesidades de los afligidos, y florezcan y crezcan las alianzas entre ricos y pobres para la reconciliación del mundo.</a:t>
            </a:r>
          </a:p>
          <a:p>
            <a:pPr marL="0" indent="0">
              <a:buNone/>
            </a:pPr>
            <a:r>
              <a:rPr lang="pt-BR" sz="1600" dirty="0">
                <a:solidFill>
                  <a:schemeClr val="accent1"/>
                </a:solidFill>
                <a:latin typeface="Century Gothic" panose="020B0502020202020204" pitchFamily="34" charset="0"/>
              </a:rPr>
              <a:t>Rezemos por todas as nações e povos que já desfrutam da abundância da criação e das bênçãos da prosperidade, para que os seus corações se elevem às necessidades dos aflitos e para que as parcerias entre os ricos e os que vivem na pobreza para a reconciliação do mundo possam florescer e crescer.</a:t>
            </a:r>
          </a:p>
          <a:p>
            <a:pPr marL="0" indent="0">
              <a:buNone/>
            </a:pPr>
            <a:r>
              <a:rPr lang="fr-FR" sz="1600" dirty="0">
                <a:solidFill>
                  <a:schemeClr val="accent6"/>
                </a:solidFill>
                <a:latin typeface="Century Gothic" panose="020B0502020202020204" pitchFamily="34" charset="0"/>
              </a:rPr>
              <a:t>Prions pour toutes les nations et tous les peuples qui jouissent déjà de l'abondance de la création et des bénédictions de la prospérité, afin que leurs cœurs s'élèvent vers les besoins des affligés et que les partenariats entre les riches et ceux qui vivent dans la pauvreté pour la réconciliation du monde puissent s'épanouir et se développer.</a:t>
            </a:r>
            <a:endParaRPr lang="en-US" sz="1600" dirty="0">
              <a:solidFill>
                <a:schemeClr val="accent6"/>
              </a:solidFill>
              <a:latin typeface="Century Gothic" panose="020B0502020202020204" pitchFamily="34" charset="0"/>
            </a:endParaRPr>
          </a:p>
        </p:txBody>
      </p:sp>
      <p:pic>
        <p:nvPicPr>
          <p:cNvPr id="5" name="Picture 4" descr="Golden wheat against sky">
            <a:extLst>
              <a:ext uri="{FF2B5EF4-FFF2-40B4-BE49-F238E27FC236}">
                <a16:creationId xmlns:a16="http://schemas.microsoft.com/office/drawing/2014/main" id="{5E9AD58D-A157-5C78-9D19-FB936177476B}"/>
              </a:ext>
            </a:extLst>
          </p:cNvPr>
          <p:cNvPicPr>
            <a:picLocks noChangeAspect="1"/>
          </p:cNvPicPr>
          <p:nvPr/>
        </p:nvPicPr>
        <p:blipFill rotWithShape="1">
          <a:blip r:embed="rId2"/>
          <a:srcRect l="14660" r="25939" b="-2"/>
          <a:stretch/>
        </p:blipFill>
        <p:spPr>
          <a:xfrm>
            <a:off x="6096000" y="1"/>
            <a:ext cx="6102825" cy="6858000"/>
          </a:xfrm>
          <a:prstGeom prst="rect">
            <a:avLst/>
          </a:prstGeom>
        </p:spPr>
      </p:pic>
    </p:spTree>
    <p:extLst>
      <p:ext uri="{BB962C8B-B14F-4D97-AF65-F5344CB8AC3E}">
        <p14:creationId xmlns:p14="http://schemas.microsoft.com/office/powerpoint/2010/main" val="54869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2EE65-4B30-EB24-4AB4-7C7B9DFDF5AA}"/>
              </a:ext>
            </a:extLst>
          </p:cNvPr>
          <p:cNvSpPr>
            <a:spLocks noGrp="1"/>
          </p:cNvSpPr>
          <p:nvPr>
            <p:ph idx="1"/>
          </p:nvPr>
        </p:nvSpPr>
        <p:spPr>
          <a:xfrm>
            <a:off x="408710" y="350121"/>
            <a:ext cx="5821610" cy="4035137"/>
          </a:xfrm>
        </p:spPr>
        <p:txBody>
          <a:bodyPr>
            <a:noAutofit/>
          </a:bodyPr>
          <a:lstStyle/>
          <a:p>
            <a:pPr marL="0" indent="0">
              <a:buFont typeface="Arial" panose="020B0604020202020204" pitchFamily="34" charset="0"/>
              <a:buNone/>
            </a:pPr>
            <a:r>
              <a:rPr lang="en-US" sz="1600" dirty="0">
                <a:latin typeface="Century Gothic" panose="020B0502020202020204" pitchFamily="34" charset="0"/>
              </a:rPr>
              <a:t>Let us pray for peace, especially in parts of our world where armed conflict, war, and violence lead to loss of life, safety, security and increase poverty in all its forms. May hardened hearts be softened, and those suffering be strengthened by God’s grace and the love of us all.</a:t>
            </a:r>
          </a:p>
          <a:p>
            <a:pPr marL="0" indent="0">
              <a:buFont typeface="Arial" panose="020B0604020202020204" pitchFamily="34" charset="0"/>
              <a:buNone/>
            </a:pPr>
            <a:r>
              <a:rPr lang="es-ES" sz="1600" dirty="0">
                <a:solidFill>
                  <a:schemeClr val="accent2"/>
                </a:solidFill>
                <a:latin typeface="Century Gothic" panose="020B0502020202020204" pitchFamily="34" charset="0"/>
              </a:rPr>
              <a:t>Recemos por la paz, especialmente en aquellas partes de nuestro mundo donde los conflictos armados, la guerra y la violencia provocan la pérdida de vidas, seguridad y aumentan la pobreza en todas sus formas. Que los corazones endurecidos se ablanden y los que sufren sean fortalecidos por la gracia de Dios y el amor de todos nosotros.</a:t>
            </a:r>
          </a:p>
          <a:p>
            <a:pPr marL="0" indent="0">
              <a:buFont typeface="Arial" panose="020B0604020202020204" pitchFamily="34" charset="0"/>
              <a:buNone/>
            </a:pPr>
            <a:r>
              <a:rPr lang="pt-BR" sz="1600" dirty="0">
                <a:solidFill>
                  <a:schemeClr val="accent1"/>
                </a:solidFill>
                <a:latin typeface="Century Gothic" panose="020B0502020202020204" pitchFamily="34" charset="0"/>
              </a:rPr>
              <a:t>Rezemos pela paz, especialmente nas regiões do mundo onde os conflitos armados, a guerra e a violência conduzem à perda de vidas, à segurança e ao aumento da pobreza em todas as suas formas.Que os corações endurecidos sejam abrandados e que os que sofrem sejam fortalecidos pela graça de Deus e pelo amor de todos nós.</a:t>
            </a:r>
          </a:p>
          <a:p>
            <a:pPr marL="0" indent="0">
              <a:buFont typeface="Arial" panose="020B0604020202020204" pitchFamily="34" charset="0"/>
              <a:buNone/>
            </a:pPr>
            <a:r>
              <a:rPr lang="fr-FR" sz="1600" dirty="0">
                <a:solidFill>
                  <a:schemeClr val="accent6"/>
                </a:solidFill>
                <a:latin typeface="Century Gothic" panose="020B0502020202020204" pitchFamily="34" charset="0"/>
              </a:rPr>
              <a:t>Prions pour la paix, en particulier dans les régions du monde où les conflits armés, la guerre et la violence entraînent la perte de vies humaines, de sécurité et augmentent la pauvreté sous toutes ses formes. Puissent les cœurs endurcis s'adoucir et ceux qui souffrent être fortifiés par la grâce de Dieu et l'amour de nous tous.</a:t>
            </a:r>
            <a:endParaRPr lang="en-US" sz="1600" dirty="0">
              <a:solidFill>
                <a:schemeClr val="accent6"/>
              </a:solidFill>
              <a:latin typeface="Century Gothic" panose="020B0502020202020204" pitchFamily="34" charset="0"/>
            </a:endParaRPr>
          </a:p>
        </p:txBody>
      </p:sp>
      <p:pic>
        <p:nvPicPr>
          <p:cNvPr id="6" name="Picture 5" descr="Lock with a love heart">
            <a:extLst>
              <a:ext uri="{FF2B5EF4-FFF2-40B4-BE49-F238E27FC236}">
                <a16:creationId xmlns:a16="http://schemas.microsoft.com/office/drawing/2014/main" id="{B461F7E9-D45B-8FC2-1748-64CD76B28AE8}"/>
              </a:ext>
            </a:extLst>
          </p:cNvPr>
          <p:cNvPicPr>
            <a:picLocks noChangeAspect="1"/>
          </p:cNvPicPr>
          <p:nvPr/>
        </p:nvPicPr>
        <p:blipFill rotWithShape="1">
          <a:blip r:embed="rId3"/>
          <a:srcRect l="30082" r="28968"/>
          <a:stretch/>
        </p:blipFill>
        <p:spPr>
          <a:xfrm>
            <a:off x="6230320" y="10"/>
            <a:ext cx="5961680" cy="6857990"/>
          </a:xfrm>
          <a:prstGeom prst="rect">
            <a:avLst/>
          </a:prstGeom>
          <a:effectLst/>
        </p:spPr>
      </p:pic>
    </p:spTree>
    <p:extLst>
      <p:ext uri="{BB962C8B-B14F-4D97-AF65-F5344CB8AC3E}">
        <p14:creationId xmlns:p14="http://schemas.microsoft.com/office/powerpoint/2010/main" val="270096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99EE9AD-DDB6-45A8-F91C-A46B20C82FF8}"/>
              </a:ext>
            </a:extLst>
          </p:cNvPr>
          <p:cNvSpPr>
            <a:spLocks noGrp="1"/>
          </p:cNvSpPr>
          <p:nvPr>
            <p:ph type="title"/>
          </p:nvPr>
        </p:nvSpPr>
        <p:spPr>
          <a:xfrm>
            <a:off x="3315031" y="2797457"/>
            <a:ext cx="5561938" cy="2513516"/>
          </a:xfrm>
        </p:spPr>
        <p:txBody>
          <a:bodyPr vert="horz" lIns="91440" tIns="45720" rIns="91440" bIns="45720" rtlCol="0" anchor="b">
            <a:normAutofit fontScale="90000"/>
          </a:bodyPr>
          <a:lstStyle/>
          <a:p>
            <a:pPr algn="ctr"/>
            <a:r>
              <a:rPr lang="en-US" sz="6000" kern="1200" dirty="0">
                <a:solidFill>
                  <a:schemeClr val="tx1"/>
                </a:solidFill>
                <a:latin typeface="+mj-lt"/>
                <a:ea typeface="+mj-ea"/>
                <a:cs typeface="+mj-cs"/>
              </a:rPr>
              <a:t>Closing Prayer</a:t>
            </a:r>
            <a:br>
              <a:rPr lang="en-US" sz="6000" dirty="0"/>
            </a:br>
            <a:r>
              <a:rPr lang="en-US" sz="6000" dirty="0" err="1">
                <a:solidFill>
                  <a:schemeClr val="accent2"/>
                </a:solidFill>
              </a:rPr>
              <a:t>Oración</a:t>
            </a:r>
            <a:r>
              <a:rPr lang="en-US" sz="6000" dirty="0">
                <a:solidFill>
                  <a:schemeClr val="accent2"/>
                </a:solidFill>
              </a:rPr>
              <a:t> final</a:t>
            </a:r>
            <a:br>
              <a:rPr lang="en-US" sz="6000" dirty="0"/>
            </a:br>
            <a:r>
              <a:rPr lang="en-US" sz="6000" dirty="0" err="1">
                <a:solidFill>
                  <a:schemeClr val="accent1"/>
                </a:solidFill>
              </a:rPr>
              <a:t>Oração</a:t>
            </a:r>
            <a:r>
              <a:rPr lang="en-US" sz="6000" dirty="0">
                <a:solidFill>
                  <a:schemeClr val="accent1"/>
                </a:solidFill>
              </a:rPr>
              <a:t> de </a:t>
            </a:r>
            <a:r>
              <a:rPr lang="en-US" sz="6000" dirty="0" err="1">
                <a:solidFill>
                  <a:schemeClr val="accent1"/>
                </a:solidFill>
              </a:rPr>
              <a:t>encerramento</a:t>
            </a:r>
            <a:br>
              <a:rPr lang="en-US" sz="6000" dirty="0"/>
            </a:br>
            <a:r>
              <a:rPr lang="en-US" sz="6000" dirty="0" err="1">
                <a:solidFill>
                  <a:schemeClr val="accent6"/>
                </a:solidFill>
              </a:rPr>
              <a:t>Prière</a:t>
            </a:r>
            <a:r>
              <a:rPr lang="en-US" sz="6000" dirty="0">
                <a:solidFill>
                  <a:schemeClr val="accent6"/>
                </a:solidFill>
              </a:rPr>
              <a:t> de </a:t>
            </a:r>
            <a:r>
              <a:rPr lang="en-US" sz="6000" dirty="0" err="1">
                <a:solidFill>
                  <a:schemeClr val="accent6"/>
                </a:solidFill>
              </a:rPr>
              <a:t>clôture</a:t>
            </a:r>
            <a:endParaRPr lang="en-US" sz="6000" kern="1200" dirty="0">
              <a:solidFill>
                <a:schemeClr val="accent6"/>
              </a:solidFill>
            </a:endParaRPr>
          </a:p>
        </p:txBody>
      </p:sp>
      <p:sp>
        <p:nvSpPr>
          <p:cNvPr id="24" name="Arc 2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7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0DBAA9-784D-048E-D36A-1B2420100099}"/>
              </a:ext>
            </a:extLst>
          </p:cNvPr>
          <p:cNvSpPr>
            <a:spLocks noGrp="1"/>
          </p:cNvSpPr>
          <p:nvPr>
            <p:ph idx="1"/>
          </p:nvPr>
        </p:nvSpPr>
        <p:spPr>
          <a:xfrm>
            <a:off x="202770" y="217681"/>
            <a:ext cx="5516105" cy="2959472"/>
          </a:xfrm>
        </p:spPr>
        <p:txBody>
          <a:bodyPr>
            <a:normAutofit/>
          </a:bodyPr>
          <a:lstStyle/>
          <a:p>
            <a:pPr marL="0" indent="0" algn="ctr">
              <a:buNone/>
            </a:pPr>
            <a:r>
              <a:rPr lang="en-US" sz="2400" b="1" i="0" u="none" strike="noStrike" dirty="0">
                <a:effectLst/>
                <a:latin typeface="Century Gothic" panose="020B0502020202020204" pitchFamily="34" charset="0"/>
              </a:rPr>
              <a:t>Voice of the Poor Prayer</a:t>
            </a:r>
            <a:endParaRPr lang="en-US" sz="2400" b="0" i="0" u="none" strike="noStrike" dirty="0">
              <a:effectLst/>
              <a:latin typeface="Century Gothic" panose="020B0502020202020204" pitchFamily="34" charset="0"/>
            </a:endParaRPr>
          </a:p>
          <a:p>
            <a:pPr marL="0" indent="0" algn="ctr">
              <a:buNone/>
            </a:pPr>
            <a:r>
              <a:rPr lang="en-US" sz="2400" b="0" i="0" u="none" strike="noStrike" dirty="0">
                <a:solidFill>
                  <a:srgbClr val="464646"/>
                </a:solidFill>
                <a:effectLst/>
                <a:latin typeface="Century Gothic" panose="020B0502020202020204" pitchFamily="34" charset="0"/>
              </a:rPr>
              <a:t>Lord of all people,</a:t>
            </a:r>
            <a:br>
              <a:rPr lang="en-US" sz="2400" b="0" i="0" u="none" strike="noStrike" dirty="0">
                <a:solidFill>
                  <a:srgbClr val="464646"/>
                </a:solidFill>
                <a:effectLst/>
                <a:latin typeface="Century Gothic" panose="020B0502020202020204" pitchFamily="34" charset="0"/>
              </a:rPr>
            </a:br>
            <a:r>
              <a:rPr lang="en-US" sz="2400" b="0" i="0" u="none" strike="noStrike" dirty="0">
                <a:solidFill>
                  <a:srgbClr val="464646"/>
                </a:solidFill>
                <a:effectLst/>
                <a:latin typeface="Century Gothic" panose="020B0502020202020204" pitchFamily="34" charset="0"/>
              </a:rPr>
              <a:t>During your time on earth</a:t>
            </a:r>
            <a:br>
              <a:rPr lang="en-US" sz="2400" b="0" i="0" u="none" strike="noStrike" dirty="0">
                <a:solidFill>
                  <a:srgbClr val="464646"/>
                </a:solidFill>
                <a:effectLst/>
                <a:latin typeface="Century Gothic" panose="020B0502020202020204" pitchFamily="34" charset="0"/>
              </a:rPr>
            </a:br>
            <a:r>
              <a:rPr lang="en-US" sz="2400" b="0" i="0" u="none" strike="noStrike" dirty="0">
                <a:solidFill>
                  <a:srgbClr val="464646"/>
                </a:solidFill>
                <a:effectLst/>
                <a:latin typeface="Century Gothic" panose="020B0502020202020204" pitchFamily="34" charset="0"/>
              </a:rPr>
              <a:t>you identified with the poor</a:t>
            </a:r>
            <a:br>
              <a:rPr lang="en-US" sz="2400" b="0" i="0" u="none" strike="noStrike" dirty="0">
                <a:solidFill>
                  <a:srgbClr val="464646"/>
                </a:solidFill>
                <a:effectLst/>
                <a:latin typeface="Century Gothic" panose="020B0502020202020204" pitchFamily="34" charset="0"/>
              </a:rPr>
            </a:br>
            <a:r>
              <a:rPr lang="en-US" sz="2400" b="0" i="0" u="none" strike="noStrike" dirty="0">
                <a:solidFill>
                  <a:srgbClr val="464646"/>
                </a:solidFill>
                <a:effectLst/>
                <a:latin typeface="Century Gothic" panose="020B0502020202020204" pitchFamily="34" charset="0"/>
              </a:rPr>
              <a:t>and instructed us to care for one another, for our neighbor</a:t>
            </a:r>
            <a:br>
              <a:rPr lang="en-US" sz="2400" b="0" i="0" u="none" strike="noStrike" dirty="0">
                <a:solidFill>
                  <a:srgbClr val="464646"/>
                </a:solidFill>
                <a:effectLst/>
                <a:latin typeface="Century Gothic" panose="020B0502020202020204" pitchFamily="34" charset="0"/>
              </a:rPr>
            </a:br>
            <a:r>
              <a:rPr lang="en-US" sz="2400" b="0" i="0" u="none" strike="noStrike" dirty="0">
                <a:solidFill>
                  <a:srgbClr val="464646"/>
                </a:solidFill>
                <a:effectLst/>
                <a:latin typeface="Century Gothic" panose="020B0502020202020204" pitchFamily="34" charset="0"/>
              </a:rPr>
              <a:t>and especially for the least of our brothers and sisters.</a:t>
            </a:r>
          </a:p>
          <a:p>
            <a:pPr marL="0" indent="0">
              <a:buNone/>
            </a:pPr>
            <a:endParaRPr lang="en-US" dirty="0">
              <a:latin typeface="Century Gothic" panose="020B0502020202020204" pitchFamily="34" charset="0"/>
            </a:endParaRPr>
          </a:p>
        </p:txBody>
      </p:sp>
      <p:sp>
        <p:nvSpPr>
          <p:cNvPr id="2" name="Content Placeholder 2">
            <a:extLst>
              <a:ext uri="{FF2B5EF4-FFF2-40B4-BE49-F238E27FC236}">
                <a16:creationId xmlns:a16="http://schemas.microsoft.com/office/drawing/2014/main" id="{D38A4CCD-75C4-F0F4-FEA4-603A9033EB10}"/>
              </a:ext>
            </a:extLst>
          </p:cNvPr>
          <p:cNvSpPr txBox="1">
            <a:spLocks/>
          </p:cNvSpPr>
          <p:nvPr/>
        </p:nvSpPr>
        <p:spPr>
          <a:xfrm>
            <a:off x="6095999" y="3528448"/>
            <a:ext cx="5516105" cy="2959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b="1" dirty="0">
                <a:solidFill>
                  <a:schemeClr val="accent6"/>
                </a:solidFill>
                <a:latin typeface="Century Gothic" panose="020B0502020202020204" pitchFamily="34" charset="0"/>
              </a:rPr>
              <a:t>Prière de la Voix des Pauvres</a:t>
            </a:r>
          </a:p>
          <a:p>
            <a:pPr marL="0" indent="0" algn="ctr">
              <a:buFont typeface="Arial" panose="020B0604020202020204" pitchFamily="34" charset="0"/>
              <a:buNone/>
            </a:pPr>
            <a:r>
              <a:rPr lang="fr-FR" sz="2400" dirty="0">
                <a:solidFill>
                  <a:schemeClr val="accent6"/>
                </a:solidFill>
                <a:latin typeface="Century Gothic" panose="020B0502020202020204" pitchFamily="34" charset="0"/>
              </a:rPr>
              <a:t>Seigneur de tous les peuples, pendant ton séjour sur terre, tu t'es identifié aux pauvres et tu nous as demandé de prendre soin les uns des autres, de notre prochain et surtout des plus petits de nos frères et sœurs.</a:t>
            </a:r>
            <a:endParaRPr lang="en-US" dirty="0">
              <a:solidFill>
                <a:schemeClr val="accent6"/>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9D54DAE-F3F4-EDCE-F6C3-5F6EA16AABE3}"/>
              </a:ext>
            </a:extLst>
          </p:cNvPr>
          <p:cNvSpPr txBox="1">
            <a:spLocks/>
          </p:cNvSpPr>
          <p:nvPr/>
        </p:nvSpPr>
        <p:spPr>
          <a:xfrm>
            <a:off x="355170" y="3507784"/>
            <a:ext cx="5516105" cy="29594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b="1" dirty="0">
                <a:solidFill>
                  <a:schemeClr val="accent1"/>
                </a:solidFill>
                <a:latin typeface="Century Gothic" panose="020B0502020202020204" pitchFamily="34" charset="0"/>
              </a:rPr>
              <a:t>Oração da Voz dos Pobres</a:t>
            </a:r>
          </a:p>
          <a:p>
            <a:pPr marL="0" indent="0" algn="ctr">
              <a:buFont typeface="Arial" panose="020B0604020202020204" pitchFamily="34" charset="0"/>
              <a:buNone/>
            </a:pPr>
            <a:r>
              <a:rPr lang="pt-BR" sz="2400" dirty="0">
                <a:solidFill>
                  <a:schemeClr val="accent1"/>
                </a:solidFill>
                <a:latin typeface="Century Gothic" panose="020B0502020202020204" pitchFamily="34" charset="0"/>
              </a:rPr>
              <a:t>Senhor de todos os homens, durante a tua passagem pela terra, identificaste-te com os pobres e instruíste-nos para cuidarmos uns dos outros, do nosso próximo e especialmente dos mais pequeninos dos nossos irmãos e irmãs.</a:t>
            </a:r>
            <a:endParaRPr lang="en-US" dirty="0">
              <a:solidFill>
                <a:schemeClr val="accent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E4FBF8B9-3C9F-5E99-5111-031AFE051281}"/>
              </a:ext>
            </a:extLst>
          </p:cNvPr>
          <p:cNvSpPr txBox="1">
            <a:spLocks/>
          </p:cNvSpPr>
          <p:nvPr/>
        </p:nvSpPr>
        <p:spPr>
          <a:xfrm>
            <a:off x="6096000" y="168603"/>
            <a:ext cx="5516105" cy="2959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400" b="1" dirty="0">
                <a:solidFill>
                  <a:schemeClr val="accent2"/>
                </a:solidFill>
                <a:latin typeface="Century Gothic" panose="020B0502020202020204" pitchFamily="34" charset="0"/>
              </a:rPr>
              <a:t>Voz de los pobres Oración</a:t>
            </a:r>
          </a:p>
          <a:p>
            <a:pPr marL="0" indent="0" algn="ctr">
              <a:buFont typeface="Arial" panose="020B0604020202020204" pitchFamily="34" charset="0"/>
              <a:buNone/>
            </a:pPr>
            <a:r>
              <a:rPr lang="es-ES" sz="2400" dirty="0">
                <a:solidFill>
                  <a:schemeClr val="accent2"/>
                </a:solidFill>
                <a:latin typeface="Century Gothic" panose="020B0502020202020204" pitchFamily="34" charset="0"/>
              </a:rPr>
              <a:t>Señor de todos los hombres, durante tu estancia en la tierra te identificaste con los pobres y nos enseñaste a cuidar unos de otros, de nuestro prójimo y, sobre todo, de nuestros hermanos más pequeños.</a:t>
            </a:r>
            <a:endParaRPr lang="en-US"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1822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5FBEF-ED9F-21D5-1F71-46F87090732F}"/>
              </a:ext>
            </a:extLst>
          </p:cNvPr>
          <p:cNvSpPr>
            <a:spLocks noGrp="1"/>
          </p:cNvSpPr>
          <p:nvPr>
            <p:ph idx="1"/>
          </p:nvPr>
        </p:nvSpPr>
        <p:spPr>
          <a:xfrm>
            <a:off x="838197" y="328987"/>
            <a:ext cx="4508716" cy="3100013"/>
          </a:xfrm>
        </p:spPr>
        <p:txBody>
          <a:bodyPr>
            <a:normAutofit/>
          </a:bodyPr>
          <a:lstStyle/>
          <a:p>
            <a:pPr marL="0" indent="0" algn="ctr">
              <a:buNone/>
            </a:pPr>
            <a:r>
              <a:rPr lang="en-US" sz="1800" b="0" i="0" u="none" strike="noStrike" dirty="0">
                <a:solidFill>
                  <a:srgbClr val="464646"/>
                </a:solidFill>
                <a:effectLst/>
                <a:latin typeface="Century Gothic" panose="020B0502020202020204" pitchFamily="34" charset="0"/>
              </a:rPr>
              <a:t>Be with us as we advocate for those living in poverty. Help us to persevere in joy and love on their behalf. Add your voice to ours as we speak out for those who are not heard in our communities. Guide us as we work, comfortable in the knowledge that we are doing your will for this day and time and place, and that you will take care of tomorrow.</a:t>
            </a:r>
          </a:p>
          <a:p>
            <a:pPr marL="0" indent="0" algn="ctr">
              <a:buNone/>
            </a:pPr>
            <a:r>
              <a:rPr lang="en-US" sz="1800" b="0" i="0" u="none" strike="noStrike" dirty="0">
                <a:solidFill>
                  <a:srgbClr val="464646"/>
                </a:solidFill>
                <a:effectLst/>
                <a:latin typeface="Century Gothic" panose="020B0502020202020204" pitchFamily="34" charset="0"/>
              </a:rPr>
              <a:t>Amen</a:t>
            </a:r>
          </a:p>
          <a:p>
            <a:pPr marL="0" indent="0" algn="ctr">
              <a:buNone/>
            </a:pPr>
            <a:endParaRPr lang="en-US" sz="3600" dirty="0">
              <a:latin typeface="Century Gothic" panose="020B0502020202020204" pitchFamily="34" charset="0"/>
            </a:endParaRPr>
          </a:p>
        </p:txBody>
      </p:sp>
      <p:sp>
        <p:nvSpPr>
          <p:cNvPr id="2" name="Content Placeholder 2">
            <a:extLst>
              <a:ext uri="{FF2B5EF4-FFF2-40B4-BE49-F238E27FC236}">
                <a16:creationId xmlns:a16="http://schemas.microsoft.com/office/drawing/2014/main" id="{06E6609D-2CAD-9454-9A7E-B64002FC84F0}"/>
              </a:ext>
            </a:extLst>
          </p:cNvPr>
          <p:cNvSpPr txBox="1">
            <a:spLocks/>
          </p:cNvSpPr>
          <p:nvPr/>
        </p:nvSpPr>
        <p:spPr>
          <a:xfrm>
            <a:off x="921180" y="3587857"/>
            <a:ext cx="4508716" cy="3100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1800" dirty="0">
                <a:solidFill>
                  <a:schemeClr val="accent1"/>
                </a:solidFill>
                <a:latin typeface="Century Gothic" panose="020B0502020202020204" pitchFamily="34" charset="0"/>
              </a:rPr>
              <a:t>Fica connosco enquanto defendemos os que vivem na pobreza. Ajuda-nos a perseverar na alegria e no amor em seu favor. Junta a tua voz à nossa, quando falamos em nome daqueles que não são ouvidos nas nossas comunidades. Guiai-nos no nosso trabalho, com a certeza de que estamos a fazer a Vossa vontade neste dia, hora e lugar, e que Vós cuidareis do dia de amanhã. </a:t>
            </a:r>
          </a:p>
          <a:p>
            <a:pPr marL="0" indent="0" algn="ctr">
              <a:buFont typeface="Arial" panose="020B0604020202020204" pitchFamily="34" charset="0"/>
              <a:buNone/>
            </a:pPr>
            <a:r>
              <a:rPr lang="pt-BR" sz="1800" dirty="0">
                <a:solidFill>
                  <a:schemeClr val="accent1"/>
                </a:solidFill>
                <a:latin typeface="Century Gothic" panose="020B0502020202020204" pitchFamily="34" charset="0"/>
              </a:rPr>
              <a:t>Amém</a:t>
            </a:r>
            <a:endParaRPr lang="en-US" sz="3600" dirty="0">
              <a:solidFill>
                <a:schemeClr val="accent1"/>
              </a:solidFill>
              <a:latin typeface="Century Gothic" panose="020B0502020202020204" pitchFamily="34" charset="0"/>
            </a:endParaRPr>
          </a:p>
        </p:txBody>
      </p:sp>
      <p:sp>
        <p:nvSpPr>
          <p:cNvPr id="4" name="Content Placeholder 2">
            <a:extLst>
              <a:ext uri="{FF2B5EF4-FFF2-40B4-BE49-F238E27FC236}">
                <a16:creationId xmlns:a16="http://schemas.microsoft.com/office/drawing/2014/main" id="{9E07C295-F59C-6D1F-24E9-A1A48DF5D837}"/>
              </a:ext>
            </a:extLst>
          </p:cNvPr>
          <p:cNvSpPr txBox="1">
            <a:spLocks/>
          </p:cNvSpPr>
          <p:nvPr/>
        </p:nvSpPr>
        <p:spPr>
          <a:xfrm>
            <a:off x="7011049" y="3381215"/>
            <a:ext cx="4508716" cy="3100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solidFill>
                  <a:schemeClr val="accent6"/>
                </a:solidFill>
                <a:latin typeface="Century Gothic" panose="020B0502020202020204" pitchFamily="34" charset="0"/>
              </a:rPr>
              <a:t>Sois avec nous lorsque nous défendons les intérêts des personnes vivant dans la pauvreté. Aide-nous à persévérer dans la joie et l'amour en leur faveur. Ajoute ta voix à la nôtre lorsque nous parlons au nom de ceux qui ne sont pas entendus dans nos communautés. Guide-nous dans notre travail, avec la certitude que nous faisons ta volonté pour ce jour, ce moment et ce lieu, et que tu t'occuperas de demain. </a:t>
            </a:r>
          </a:p>
          <a:p>
            <a:pPr marL="0" indent="0" algn="ctr">
              <a:buFont typeface="Arial" panose="020B0604020202020204" pitchFamily="34" charset="0"/>
              <a:buNone/>
            </a:pPr>
            <a:r>
              <a:rPr lang="fr-FR" sz="1800" dirty="0">
                <a:solidFill>
                  <a:schemeClr val="accent6"/>
                </a:solidFill>
                <a:latin typeface="Century Gothic" panose="020B0502020202020204" pitchFamily="34" charset="0"/>
              </a:rPr>
              <a:t>Amen</a:t>
            </a:r>
            <a:endParaRPr lang="en-US" sz="3600" dirty="0">
              <a:solidFill>
                <a:schemeClr val="accent6"/>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5AD552A1-5610-74BC-C3A7-13DF8E2B222F}"/>
              </a:ext>
            </a:extLst>
          </p:cNvPr>
          <p:cNvSpPr txBox="1">
            <a:spLocks/>
          </p:cNvSpPr>
          <p:nvPr/>
        </p:nvSpPr>
        <p:spPr>
          <a:xfrm>
            <a:off x="6845087" y="257954"/>
            <a:ext cx="4508716" cy="3100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800" dirty="0">
                <a:solidFill>
                  <a:schemeClr val="accent2"/>
                </a:solidFill>
                <a:latin typeface="Century Gothic" panose="020B0502020202020204" pitchFamily="34" charset="0"/>
              </a:rPr>
              <a:t>Acompáñanos en nuestra defensa de los pobres. Ayúdanos a perseverar en la alegría y el amor por ellos. Une tu voz a la nuestra cuando hablemos en favor de quienes no son escuchados en nuestras comunidades. Guíanos en nuestro trabajo, con la certeza de que estamos haciendo tu voluntad en este día, en este tiempo y en este lugar, y de que tú te ocuparás del mañana. Amén</a:t>
            </a:r>
            <a:endParaRPr lang="en-US" sz="36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70354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8C491BB-721D-C5C6-50AF-A3F141CFE34A}"/>
              </a:ext>
            </a:extLst>
          </p:cNvPr>
          <p:cNvSpPr>
            <a:spLocks noGrp="1"/>
          </p:cNvSpPr>
          <p:nvPr>
            <p:ph type="title"/>
          </p:nvPr>
        </p:nvSpPr>
        <p:spPr>
          <a:xfrm>
            <a:off x="3315031" y="2583147"/>
            <a:ext cx="5561938" cy="2513516"/>
          </a:xfrm>
        </p:spPr>
        <p:txBody>
          <a:bodyPr vert="horz" lIns="91440" tIns="45720" rIns="91440" bIns="45720" rtlCol="0" anchor="b">
            <a:normAutofit fontScale="90000"/>
          </a:bodyPr>
          <a:lstStyle/>
          <a:p>
            <a:pPr algn="ctr"/>
            <a:r>
              <a:rPr lang="en-US" sz="6000" kern="1200" dirty="0">
                <a:latin typeface="+mj-lt"/>
                <a:ea typeface="+mj-ea"/>
                <a:cs typeface="+mj-cs"/>
              </a:rPr>
              <a:t>Scripture</a:t>
            </a:r>
            <a:br>
              <a:rPr lang="en-US" sz="6000" kern="1200" dirty="0">
                <a:latin typeface="+mj-lt"/>
                <a:ea typeface="+mj-ea"/>
                <a:cs typeface="+mj-cs"/>
              </a:rPr>
            </a:br>
            <a:r>
              <a:rPr lang="en-US" sz="6000" kern="1200" dirty="0" err="1">
                <a:solidFill>
                  <a:schemeClr val="accent2"/>
                </a:solidFill>
                <a:latin typeface="+mj-lt"/>
                <a:ea typeface="+mj-ea"/>
                <a:cs typeface="+mj-cs"/>
              </a:rPr>
              <a:t>Escritura</a:t>
            </a:r>
            <a:br>
              <a:rPr lang="en-US" sz="6000" kern="1200" dirty="0">
                <a:latin typeface="+mj-lt"/>
                <a:ea typeface="+mj-ea"/>
                <a:cs typeface="+mj-cs"/>
              </a:rPr>
            </a:br>
            <a:r>
              <a:rPr lang="en-US" sz="6000" kern="1200" dirty="0" err="1">
                <a:solidFill>
                  <a:schemeClr val="accent1"/>
                </a:solidFill>
                <a:latin typeface="+mj-lt"/>
                <a:ea typeface="+mj-ea"/>
                <a:cs typeface="+mj-cs"/>
              </a:rPr>
              <a:t>Escritura</a:t>
            </a:r>
            <a:br>
              <a:rPr lang="en-US" sz="6000" kern="1200" dirty="0">
                <a:latin typeface="+mj-lt"/>
                <a:ea typeface="+mj-ea"/>
                <a:cs typeface="+mj-cs"/>
              </a:rPr>
            </a:br>
            <a:r>
              <a:rPr lang="en-US" sz="6000" kern="1200" dirty="0" err="1">
                <a:solidFill>
                  <a:schemeClr val="accent6"/>
                </a:solidFill>
                <a:latin typeface="+mj-lt"/>
                <a:ea typeface="+mj-ea"/>
                <a:cs typeface="+mj-cs"/>
              </a:rPr>
              <a:t>Écriture</a:t>
            </a:r>
            <a:endParaRPr lang="en-US" sz="6000" kern="1200" dirty="0">
              <a:solidFill>
                <a:schemeClr val="accent6"/>
              </a:solidFill>
              <a:latin typeface="+mj-lt"/>
              <a:ea typeface="+mj-ea"/>
              <a:cs typeface="+mj-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53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wo music sheets folded to form a heart shape">
            <a:extLst>
              <a:ext uri="{FF2B5EF4-FFF2-40B4-BE49-F238E27FC236}">
                <a16:creationId xmlns:a16="http://schemas.microsoft.com/office/drawing/2014/main" id="{0D416C18-3F89-1A27-86E7-1AEBC293F9A8}"/>
              </a:ext>
            </a:extLst>
          </p:cNvPr>
          <p:cNvPicPr>
            <a:picLocks noChangeAspect="1"/>
          </p:cNvPicPr>
          <p:nvPr/>
        </p:nvPicPr>
        <p:blipFill rotWithShape="1">
          <a:blip r:embed="rId2">
            <a:alphaModFix amt="35000"/>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43D5A2-4757-93CB-727D-B97AB7615590}"/>
              </a:ext>
            </a:extLst>
          </p:cNvPr>
          <p:cNvSpPr txBox="1"/>
          <p:nvPr/>
        </p:nvSpPr>
        <p:spPr>
          <a:xfrm>
            <a:off x="309966" y="154985"/>
            <a:ext cx="11685722" cy="659451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b="1" i="0" u="none" strike="noStrike" dirty="0">
                <a:effectLst/>
                <a:latin typeface="Century Gothic" panose="020B0502020202020204" pitchFamily="34" charset="0"/>
              </a:rPr>
              <a:t>Reading from Scripture </a:t>
            </a:r>
          </a:p>
          <a:p>
            <a:pPr>
              <a:lnSpc>
                <a:spcPct val="90000"/>
              </a:lnSpc>
              <a:spcAft>
                <a:spcPts val="600"/>
              </a:spcAft>
            </a:pPr>
            <a:r>
              <a:rPr lang="en-US" sz="2000" b="0" i="0" u="none" strike="noStrike" dirty="0">
                <a:effectLst/>
                <a:latin typeface="Century Gothic" panose="020B0502020202020204" pitchFamily="34" charset="0"/>
              </a:rPr>
              <a:t>Luke 4: 16-21</a:t>
            </a:r>
          </a:p>
          <a:p>
            <a:pPr>
              <a:lnSpc>
                <a:spcPct val="90000"/>
              </a:lnSpc>
              <a:spcAft>
                <a:spcPts val="600"/>
              </a:spcAft>
            </a:pPr>
            <a:r>
              <a:rPr lang="en-US" sz="2000" b="0" i="0" u="none" strike="noStrike" dirty="0">
                <a:effectLst/>
                <a:latin typeface="Century Gothic" panose="020B0502020202020204" pitchFamily="34" charset="0"/>
              </a:rPr>
              <a:t>(Jesus) came to Nazareth, where he had grown up, and went according to his custom into the synagogue on the sabbath day. He stood up to read and was handed a scroll of the prophet Isaiah. He unrolled the scroll and found the passage where it was written:</a:t>
            </a:r>
          </a:p>
          <a:p>
            <a:pPr>
              <a:lnSpc>
                <a:spcPct val="90000"/>
              </a:lnSpc>
              <a:spcAft>
                <a:spcPts val="600"/>
              </a:spcAft>
            </a:pPr>
            <a:endParaRPr lang="en-US" sz="2000" b="0" i="0" u="none" strike="noStrike" dirty="0">
              <a:effectLst/>
              <a:latin typeface="Century Gothic" panose="020B0502020202020204" pitchFamily="34" charset="0"/>
            </a:endParaRPr>
          </a:p>
          <a:p>
            <a:pPr>
              <a:lnSpc>
                <a:spcPct val="90000"/>
              </a:lnSpc>
              <a:spcAft>
                <a:spcPts val="600"/>
              </a:spcAft>
            </a:pPr>
            <a:r>
              <a:rPr lang="es-ES" sz="2000" b="1" i="0" u="none" strike="noStrike" dirty="0">
                <a:solidFill>
                  <a:schemeClr val="accent2"/>
                </a:solidFill>
                <a:effectLst/>
                <a:latin typeface="Century Gothic" panose="020B0502020202020204" pitchFamily="34" charset="0"/>
              </a:rPr>
              <a:t>Lectura de la Escritura</a:t>
            </a:r>
          </a:p>
          <a:p>
            <a:pPr>
              <a:lnSpc>
                <a:spcPct val="90000"/>
              </a:lnSpc>
              <a:spcAft>
                <a:spcPts val="600"/>
              </a:spcAft>
            </a:pPr>
            <a:r>
              <a:rPr lang="es-ES" sz="2000" b="1" i="0" u="none" strike="noStrike" dirty="0">
                <a:solidFill>
                  <a:schemeClr val="accent2"/>
                </a:solidFill>
                <a:effectLst/>
                <a:latin typeface="Century Gothic" panose="020B0502020202020204" pitchFamily="34" charset="0"/>
              </a:rPr>
              <a:t> </a:t>
            </a:r>
            <a:r>
              <a:rPr lang="es-ES" sz="2000" b="0" i="0" u="none" strike="noStrike" dirty="0">
                <a:solidFill>
                  <a:schemeClr val="accent2"/>
                </a:solidFill>
                <a:effectLst/>
                <a:latin typeface="Century Gothic" panose="020B0502020202020204" pitchFamily="34" charset="0"/>
              </a:rPr>
              <a:t>Lucas 4, 16-21</a:t>
            </a:r>
          </a:p>
          <a:p>
            <a:pPr>
              <a:lnSpc>
                <a:spcPct val="90000"/>
              </a:lnSpc>
              <a:spcAft>
                <a:spcPts val="600"/>
              </a:spcAft>
            </a:pPr>
            <a:r>
              <a:rPr lang="es-ES" sz="2000" b="0" i="0" u="none" strike="noStrike" dirty="0">
                <a:solidFill>
                  <a:schemeClr val="accent2"/>
                </a:solidFill>
                <a:effectLst/>
                <a:latin typeface="Century Gothic" panose="020B0502020202020204" pitchFamily="34" charset="0"/>
              </a:rPr>
              <a:t>(Jesús) llegó a Nazaret, donde se había criado, y entró, según su costumbre, en la sinagoga los sábados. Se levantó para leer y le entregaron un rollo del profeta Isaías. Desenrolló el rollo y encontró el pasaje donde estaba escrito:</a:t>
            </a:r>
          </a:p>
          <a:p>
            <a:pPr>
              <a:lnSpc>
                <a:spcPct val="90000"/>
              </a:lnSpc>
              <a:spcAft>
                <a:spcPts val="600"/>
              </a:spcAft>
            </a:pPr>
            <a:endParaRPr lang="en-US" sz="2000" b="0" i="0" u="none" strike="noStrike" dirty="0">
              <a:solidFill>
                <a:schemeClr val="accent2"/>
              </a:solidFill>
              <a:effectLst/>
              <a:latin typeface="Century Gothic" panose="020B0502020202020204" pitchFamily="34" charset="0"/>
            </a:endParaRPr>
          </a:p>
          <a:p>
            <a:pPr>
              <a:lnSpc>
                <a:spcPct val="90000"/>
              </a:lnSpc>
              <a:spcAft>
                <a:spcPts val="600"/>
              </a:spcAft>
            </a:pPr>
            <a:r>
              <a:rPr lang="pt-BR" sz="2000" b="1" i="0" u="none" strike="noStrike" dirty="0">
                <a:solidFill>
                  <a:schemeClr val="accent1"/>
                </a:solidFill>
                <a:effectLst/>
                <a:latin typeface="Century Gothic" panose="020B0502020202020204" pitchFamily="34" charset="0"/>
              </a:rPr>
              <a:t>Leitura da Escritura </a:t>
            </a:r>
          </a:p>
          <a:p>
            <a:pPr>
              <a:lnSpc>
                <a:spcPct val="90000"/>
              </a:lnSpc>
              <a:spcAft>
                <a:spcPts val="600"/>
              </a:spcAft>
            </a:pPr>
            <a:r>
              <a:rPr lang="pt-BR" sz="2000" b="0" i="0" u="none" strike="noStrike" dirty="0">
                <a:solidFill>
                  <a:schemeClr val="accent1"/>
                </a:solidFill>
                <a:effectLst/>
                <a:latin typeface="Century Gothic" panose="020B0502020202020204" pitchFamily="34" charset="0"/>
              </a:rPr>
              <a:t>Lucas 4: 16-21</a:t>
            </a:r>
          </a:p>
          <a:p>
            <a:pPr>
              <a:lnSpc>
                <a:spcPct val="90000"/>
              </a:lnSpc>
              <a:spcAft>
                <a:spcPts val="600"/>
              </a:spcAft>
            </a:pPr>
            <a:r>
              <a:rPr lang="pt-BR" sz="2000" b="0" i="0" u="none" strike="noStrike" dirty="0">
                <a:solidFill>
                  <a:schemeClr val="accent1"/>
                </a:solidFill>
                <a:effectLst/>
                <a:latin typeface="Century Gothic" panose="020B0502020202020204" pitchFamily="34" charset="0"/>
              </a:rPr>
              <a:t>(Jesus) foi para Nazaré, onde tinha crescido, e entrou na sinagoga no dia de sábado, como era seu costume. Levantou-se para ler e foi-lhe entregue um rolo do profeta Isaías. Desenrolou o rolo e encontrou a passagem onde estava escrito</a:t>
            </a:r>
          </a:p>
          <a:p>
            <a:pPr>
              <a:lnSpc>
                <a:spcPct val="90000"/>
              </a:lnSpc>
              <a:spcAft>
                <a:spcPts val="600"/>
              </a:spcAft>
            </a:pPr>
            <a:endParaRPr lang="en-US" sz="2000" b="0" i="0" u="none" strike="noStrike" dirty="0">
              <a:solidFill>
                <a:schemeClr val="accent1"/>
              </a:solidFill>
              <a:effectLst/>
              <a:latin typeface="Century Gothic" panose="020B0502020202020204" pitchFamily="34" charset="0"/>
            </a:endParaRPr>
          </a:p>
          <a:p>
            <a:pPr>
              <a:lnSpc>
                <a:spcPct val="90000"/>
              </a:lnSpc>
              <a:spcAft>
                <a:spcPts val="600"/>
              </a:spcAft>
            </a:pPr>
            <a:r>
              <a:rPr lang="fr-FR" sz="2000" b="1" i="0" u="none" strike="noStrike" dirty="0">
                <a:solidFill>
                  <a:schemeClr val="accent6"/>
                </a:solidFill>
                <a:effectLst/>
                <a:latin typeface="Century Gothic" panose="020B0502020202020204" pitchFamily="34" charset="0"/>
              </a:rPr>
              <a:t>Lecture de l'Ecriture</a:t>
            </a:r>
          </a:p>
          <a:p>
            <a:pPr>
              <a:lnSpc>
                <a:spcPct val="90000"/>
              </a:lnSpc>
              <a:spcAft>
                <a:spcPts val="600"/>
              </a:spcAft>
            </a:pPr>
            <a:r>
              <a:rPr lang="fr-FR" sz="2000" b="1" i="0" u="none" strike="noStrike" dirty="0">
                <a:solidFill>
                  <a:schemeClr val="accent6"/>
                </a:solidFill>
                <a:effectLst/>
                <a:latin typeface="Century Gothic" panose="020B0502020202020204" pitchFamily="34" charset="0"/>
              </a:rPr>
              <a:t> </a:t>
            </a:r>
            <a:r>
              <a:rPr lang="fr-FR" sz="2000" b="0" i="0" u="none" strike="noStrike" dirty="0">
                <a:solidFill>
                  <a:schemeClr val="accent6"/>
                </a:solidFill>
                <a:effectLst/>
                <a:latin typeface="Century Gothic" panose="020B0502020202020204" pitchFamily="34" charset="0"/>
              </a:rPr>
              <a:t>Luc 4 : 16-21</a:t>
            </a:r>
          </a:p>
          <a:p>
            <a:pPr>
              <a:lnSpc>
                <a:spcPct val="90000"/>
              </a:lnSpc>
              <a:spcAft>
                <a:spcPts val="600"/>
              </a:spcAft>
            </a:pPr>
            <a:r>
              <a:rPr lang="fr-FR" sz="2000" b="0" i="0" u="none" strike="noStrike" dirty="0">
                <a:solidFill>
                  <a:schemeClr val="accent6"/>
                </a:solidFill>
                <a:effectLst/>
                <a:latin typeface="Century Gothic" panose="020B0502020202020204" pitchFamily="34" charset="0"/>
              </a:rPr>
              <a:t>(Jésus) vint à Nazareth, où il avait grandi, et il entra, selon sa coutume, dans la synagogue le jour du sabbat. Il se leva pour lire et on lui tendit un rouleau du prophète Isaïe. Il déroula le rouleau et trouva le passage où il était écrit :</a:t>
            </a:r>
            <a:endParaRPr lang="en-US" sz="2000" b="0" i="0" u="none" strike="noStrike" dirty="0">
              <a:solidFill>
                <a:schemeClr val="accent6"/>
              </a:solidFill>
              <a:effectLst/>
              <a:latin typeface="Century Gothic" panose="020B0502020202020204" pitchFamily="34" charset="0"/>
            </a:endParaRPr>
          </a:p>
        </p:txBody>
      </p:sp>
    </p:spTree>
    <p:extLst>
      <p:ext uri="{BB962C8B-B14F-4D97-AF65-F5344CB8AC3E}">
        <p14:creationId xmlns:p14="http://schemas.microsoft.com/office/powerpoint/2010/main" val="387257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wo music sheets folded to form a heart shape">
            <a:extLst>
              <a:ext uri="{FF2B5EF4-FFF2-40B4-BE49-F238E27FC236}">
                <a16:creationId xmlns:a16="http://schemas.microsoft.com/office/drawing/2014/main" id="{0D416C18-3F89-1A27-86E7-1AEBC293F9A8}"/>
              </a:ext>
            </a:extLst>
          </p:cNvPr>
          <p:cNvPicPr>
            <a:picLocks noChangeAspect="1"/>
          </p:cNvPicPr>
          <p:nvPr/>
        </p:nvPicPr>
        <p:blipFill rotWithShape="1">
          <a:blip r:embed="rId2">
            <a:alphaModFix amt="35000"/>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43D5A2-4757-93CB-727D-B97AB7615590}"/>
              </a:ext>
            </a:extLst>
          </p:cNvPr>
          <p:cNvSpPr txBox="1"/>
          <p:nvPr/>
        </p:nvSpPr>
        <p:spPr>
          <a:xfrm>
            <a:off x="387458" y="278969"/>
            <a:ext cx="11375755" cy="6164693"/>
          </a:xfrm>
          <a:prstGeom prst="rect">
            <a:avLst/>
          </a:prstGeom>
        </p:spPr>
        <p:txBody>
          <a:bodyPr vert="horz" lIns="91440" tIns="45720" rIns="91440" bIns="45720" rtlCol="0">
            <a:normAutofit lnSpcReduction="10000"/>
          </a:bodyPr>
          <a:lstStyle/>
          <a:p>
            <a:pPr>
              <a:lnSpc>
                <a:spcPct val="90000"/>
              </a:lnSpc>
              <a:spcAft>
                <a:spcPts val="600"/>
              </a:spcAft>
            </a:pPr>
            <a:r>
              <a:rPr lang="en-US" sz="2400" b="1" i="0" u="none" strike="noStrike" dirty="0">
                <a:effectLst/>
                <a:latin typeface="Century Gothic" panose="020B0502020202020204" pitchFamily="34" charset="0"/>
              </a:rPr>
              <a:t>“The Spirit of the Lord is upon me, because he has anointed me to bring glad tidings to the poor. He has sent me to proclaim liberty to captives and recovery of sight to the blind, to let the oppressed go free, and to proclaim a year acceptable to the Lord.”</a:t>
            </a:r>
          </a:p>
          <a:p>
            <a:pPr>
              <a:lnSpc>
                <a:spcPct val="90000"/>
              </a:lnSpc>
              <a:spcAft>
                <a:spcPts val="600"/>
              </a:spcAft>
            </a:pPr>
            <a:endParaRPr lang="en-US" sz="2400" b="1" i="0" u="none" strike="noStrike" dirty="0">
              <a:effectLst/>
              <a:latin typeface="Century Gothic" panose="020B0502020202020204" pitchFamily="34" charset="0"/>
            </a:endParaRPr>
          </a:p>
          <a:p>
            <a:pPr>
              <a:lnSpc>
                <a:spcPct val="90000"/>
              </a:lnSpc>
              <a:spcAft>
                <a:spcPts val="600"/>
              </a:spcAft>
            </a:pPr>
            <a:r>
              <a:rPr lang="es-ES" sz="2400" b="1" i="0" u="none" strike="noStrike" dirty="0">
                <a:solidFill>
                  <a:schemeClr val="accent2"/>
                </a:solidFill>
                <a:effectLst/>
                <a:latin typeface="Century Gothic" panose="020B0502020202020204" pitchFamily="34" charset="0"/>
              </a:rPr>
              <a:t>"El Espíritu del Señor está sobre mí, porque me ha ungido para dar buenas nuevas a los pobres. Me ha enviado a proclamar la libertad a los cautivos y la vista a los ciegos, a dar la libertad a los oprimidos y a proclamar un año agradable al Señor".</a:t>
            </a:r>
          </a:p>
          <a:p>
            <a:pPr>
              <a:lnSpc>
                <a:spcPct val="90000"/>
              </a:lnSpc>
              <a:spcAft>
                <a:spcPts val="600"/>
              </a:spcAft>
            </a:pPr>
            <a:endParaRPr lang="en-US" sz="2400" b="1" i="0" u="none" strike="noStrike" dirty="0">
              <a:solidFill>
                <a:schemeClr val="accent2"/>
              </a:solidFill>
              <a:effectLst/>
              <a:latin typeface="Century Gothic" panose="020B0502020202020204" pitchFamily="34" charset="0"/>
            </a:endParaRPr>
          </a:p>
          <a:p>
            <a:pPr>
              <a:lnSpc>
                <a:spcPct val="90000"/>
              </a:lnSpc>
              <a:spcAft>
                <a:spcPts val="600"/>
              </a:spcAft>
            </a:pPr>
            <a:r>
              <a:rPr lang="pt-BR" sz="2400" b="1" i="0" u="none" strike="noStrike" dirty="0">
                <a:solidFill>
                  <a:schemeClr val="accent1"/>
                </a:solidFill>
                <a:effectLst/>
                <a:latin typeface="Century Gothic" panose="020B0502020202020204" pitchFamily="34" charset="0"/>
              </a:rPr>
              <a:t>"O Espírito do Senhor está sobre mim, porque ele me ungiu para anunciar a boa nova aos pobres. Enviou-me a proclamar a liberdade aos cativos e a recuperação da vista aos cegos, a libertar os oprimidos e a proclamar um ano aceitável para o Senhor".</a:t>
            </a:r>
          </a:p>
          <a:p>
            <a:pPr>
              <a:lnSpc>
                <a:spcPct val="90000"/>
              </a:lnSpc>
              <a:spcAft>
                <a:spcPts val="600"/>
              </a:spcAft>
            </a:pPr>
            <a:endParaRPr lang="en-US" sz="2400" b="1" i="0" u="none" strike="noStrike" dirty="0">
              <a:solidFill>
                <a:schemeClr val="accent1"/>
              </a:solidFill>
              <a:effectLst/>
              <a:latin typeface="Century Gothic" panose="020B0502020202020204" pitchFamily="34" charset="0"/>
            </a:endParaRPr>
          </a:p>
          <a:p>
            <a:pPr>
              <a:lnSpc>
                <a:spcPct val="90000"/>
              </a:lnSpc>
              <a:spcAft>
                <a:spcPts val="600"/>
              </a:spcAft>
            </a:pPr>
            <a:r>
              <a:rPr lang="fr-FR" sz="2400" b="1" i="0" u="none" strike="noStrike" dirty="0">
                <a:solidFill>
                  <a:schemeClr val="accent6"/>
                </a:solidFill>
                <a:effectLst/>
                <a:latin typeface="Century Gothic" panose="020B0502020202020204" pitchFamily="34" charset="0"/>
              </a:rPr>
              <a:t>"L'Esprit du Seigneur est sur moi, parce qu'il m'a consacré par l'onction pour porter la bonne nouvelle aux pauvres. Il m'a envoyé proclamer aux captifs la liberté et aux aveugles le retour à la vue, renvoyer en liberté les opprimés, proclamer une année de grâce pour le Seigneur.</a:t>
            </a:r>
            <a:endParaRPr lang="en-US" sz="2400" b="1" i="0" u="none" strike="noStrike" dirty="0">
              <a:solidFill>
                <a:schemeClr val="accent6"/>
              </a:solidFill>
              <a:effectLst/>
              <a:latin typeface="Century Gothic" panose="020B0502020202020204" pitchFamily="34" charset="0"/>
            </a:endParaRPr>
          </a:p>
        </p:txBody>
      </p:sp>
    </p:spTree>
    <p:extLst>
      <p:ext uri="{BB962C8B-B14F-4D97-AF65-F5344CB8AC3E}">
        <p14:creationId xmlns:p14="http://schemas.microsoft.com/office/powerpoint/2010/main" val="361467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wo music sheets folded to form a heart shape">
            <a:extLst>
              <a:ext uri="{FF2B5EF4-FFF2-40B4-BE49-F238E27FC236}">
                <a16:creationId xmlns:a16="http://schemas.microsoft.com/office/drawing/2014/main" id="{0D416C18-3F89-1A27-86E7-1AEBC293F9A8}"/>
              </a:ext>
            </a:extLst>
          </p:cNvPr>
          <p:cNvPicPr>
            <a:picLocks noChangeAspect="1"/>
          </p:cNvPicPr>
          <p:nvPr/>
        </p:nvPicPr>
        <p:blipFill rotWithShape="1">
          <a:blip r:embed="rId2">
            <a:alphaModFix amt="35000"/>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43D5A2-4757-93CB-727D-B97AB7615590}"/>
              </a:ext>
            </a:extLst>
          </p:cNvPr>
          <p:cNvSpPr txBox="1"/>
          <p:nvPr/>
        </p:nvSpPr>
        <p:spPr>
          <a:xfrm>
            <a:off x="253139" y="557939"/>
            <a:ext cx="11685721" cy="6571281"/>
          </a:xfrm>
          <a:prstGeom prst="rect">
            <a:avLst/>
          </a:prstGeom>
        </p:spPr>
        <p:txBody>
          <a:bodyPr vert="horz" lIns="91440" tIns="45720" rIns="91440" bIns="45720" rtlCol="0">
            <a:normAutofit/>
          </a:bodyPr>
          <a:lstStyle/>
          <a:p>
            <a:pPr>
              <a:lnSpc>
                <a:spcPct val="90000"/>
              </a:lnSpc>
              <a:spcAft>
                <a:spcPts val="600"/>
              </a:spcAft>
            </a:pPr>
            <a:r>
              <a:rPr lang="en-US" sz="2400" b="0" i="0" u="none" strike="noStrike" dirty="0">
                <a:effectLst/>
                <a:latin typeface="Century Gothic" panose="020B0502020202020204" pitchFamily="34" charset="0"/>
              </a:rPr>
              <a:t>Rolling up the scroll, he handed it back to the attendant and sat down, and the eyes of all in the synagogue looked intently at him.</a:t>
            </a:r>
          </a:p>
          <a:p>
            <a:pPr>
              <a:lnSpc>
                <a:spcPct val="90000"/>
              </a:lnSpc>
              <a:spcAft>
                <a:spcPts val="600"/>
              </a:spcAft>
            </a:pPr>
            <a:r>
              <a:rPr lang="en-US" sz="2400" b="0" i="0" u="none" strike="noStrike" dirty="0">
                <a:effectLst/>
                <a:latin typeface="Century Gothic" panose="020B0502020202020204" pitchFamily="34" charset="0"/>
              </a:rPr>
              <a:t>He said to them, “Today this scripture passage is fulfilled in your hearing.”</a:t>
            </a:r>
          </a:p>
          <a:p>
            <a:pPr>
              <a:lnSpc>
                <a:spcPct val="90000"/>
              </a:lnSpc>
              <a:spcAft>
                <a:spcPts val="600"/>
              </a:spcAft>
            </a:pPr>
            <a:endParaRPr lang="en-US" sz="2400" b="0" i="0" u="none" strike="noStrike" dirty="0">
              <a:effectLst/>
              <a:latin typeface="Century Gothic" panose="020B0502020202020204" pitchFamily="34" charset="0"/>
            </a:endParaRPr>
          </a:p>
          <a:p>
            <a:pPr>
              <a:lnSpc>
                <a:spcPct val="90000"/>
              </a:lnSpc>
              <a:spcAft>
                <a:spcPts val="600"/>
              </a:spcAft>
            </a:pPr>
            <a:r>
              <a:rPr lang="es-ES" sz="2400" b="0" i="0" u="none" strike="noStrike" dirty="0">
                <a:solidFill>
                  <a:schemeClr val="accent2"/>
                </a:solidFill>
                <a:effectLst/>
                <a:latin typeface="Century Gothic" panose="020B0502020202020204" pitchFamily="34" charset="0"/>
              </a:rPr>
              <a:t>Enrolló el rollo, se lo devolvió al asistente y se sentó, y los ojos de todos los que estaban en la sinagoga lo miraron </a:t>
            </a:r>
            <a:r>
              <a:rPr lang="es-ES" sz="2400" b="0" i="0" u="none" strike="noStrike" dirty="0" err="1">
                <a:solidFill>
                  <a:schemeClr val="accent2"/>
                </a:solidFill>
                <a:effectLst/>
                <a:latin typeface="Century Gothic" panose="020B0502020202020204" pitchFamily="34" charset="0"/>
              </a:rPr>
              <a:t>atentamente.Les</a:t>
            </a:r>
            <a:r>
              <a:rPr lang="es-ES" sz="2400" b="0" i="0" u="none" strike="noStrike" dirty="0">
                <a:solidFill>
                  <a:schemeClr val="accent2"/>
                </a:solidFill>
                <a:effectLst/>
                <a:latin typeface="Century Gothic" panose="020B0502020202020204" pitchFamily="34" charset="0"/>
              </a:rPr>
              <a:t> dijo: "Hoy se ha cumplido este pasaje de la Escritura ante vosotros".</a:t>
            </a:r>
          </a:p>
          <a:p>
            <a:pPr>
              <a:lnSpc>
                <a:spcPct val="90000"/>
              </a:lnSpc>
              <a:spcAft>
                <a:spcPts val="600"/>
              </a:spcAft>
            </a:pPr>
            <a:endParaRPr lang="en-US" sz="2400" b="0" i="0" u="none" strike="noStrike" dirty="0">
              <a:solidFill>
                <a:schemeClr val="accent2"/>
              </a:solidFill>
              <a:effectLst/>
              <a:latin typeface="Century Gothic" panose="020B0502020202020204" pitchFamily="34" charset="0"/>
            </a:endParaRPr>
          </a:p>
          <a:p>
            <a:pPr>
              <a:lnSpc>
                <a:spcPct val="90000"/>
              </a:lnSpc>
              <a:spcAft>
                <a:spcPts val="600"/>
              </a:spcAft>
            </a:pPr>
            <a:r>
              <a:rPr lang="pt-BR" sz="2400" b="0" i="0" u="none" strike="noStrike" dirty="0">
                <a:solidFill>
                  <a:schemeClr val="accent1"/>
                </a:solidFill>
                <a:effectLst/>
                <a:latin typeface="Century Gothic" panose="020B0502020202020204" pitchFamily="34" charset="0"/>
              </a:rPr>
              <a:t>Enrolando o rolo, devolveu-o ao assistente, sentou-se e os olhos de todos os que estavam na sinagoga fixaram-se nele.Ele disse-lhes: "Hoje, esta passagem da Escritura cumpriu-se nos vossos ouvidos.“</a:t>
            </a:r>
          </a:p>
          <a:p>
            <a:pPr>
              <a:lnSpc>
                <a:spcPct val="90000"/>
              </a:lnSpc>
              <a:spcAft>
                <a:spcPts val="600"/>
              </a:spcAft>
            </a:pPr>
            <a:endParaRPr lang="en-US" sz="2400" b="0" i="0" u="none" strike="noStrike" dirty="0">
              <a:solidFill>
                <a:schemeClr val="accent1"/>
              </a:solidFill>
              <a:effectLst/>
              <a:latin typeface="Century Gothic" panose="020B0502020202020204" pitchFamily="34" charset="0"/>
            </a:endParaRPr>
          </a:p>
          <a:p>
            <a:pPr>
              <a:lnSpc>
                <a:spcPct val="90000"/>
              </a:lnSpc>
              <a:spcAft>
                <a:spcPts val="600"/>
              </a:spcAft>
            </a:pPr>
            <a:r>
              <a:rPr lang="fr-FR" sz="2400" b="0" i="0" u="none" strike="noStrike" dirty="0">
                <a:solidFill>
                  <a:schemeClr val="accent6"/>
                </a:solidFill>
                <a:effectLst/>
                <a:latin typeface="Century Gothic" panose="020B0502020202020204" pitchFamily="34" charset="0"/>
              </a:rPr>
              <a:t>Roulant le rouleau, il le rendit à l'assistant et s'assit, et les yeux de tous ceux qui se trouvaient dans la synagogue le regardaient attentivement. Il leur dit : "Aujourd'hui, ce passage de l'Écriture s'accomplit dans vos oreilles.</a:t>
            </a:r>
            <a:endParaRPr lang="en-US" sz="2400" b="0" i="0" u="none" strike="noStrike" dirty="0">
              <a:solidFill>
                <a:schemeClr val="accent6"/>
              </a:solidFill>
              <a:effectLst/>
              <a:latin typeface="Century Gothic" panose="020B0502020202020204" pitchFamily="34" charset="0"/>
            </a:endParaRPr>
          </a:p>
        </p:txBody>
      </p:sp>
    </p:spTree>
    <p:extLst>
      <p:ext uri="{BB962C8B-B14F-4D97-AF65-F5344CB8AC3E}">
        <p14:creationId xmlns:p14="http://schemas.microsoft.com/office/powerpoint/2010/main" val="418846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8C491BB-721D-C5C6-50AF-A3F141CFE34A}"/>
              </a:ext>
            </a:extLst>
          </p:cNvPr>
          <p:cNvSpPr>
            <a:spLocks noGrp="1"/>
          </p:cNvSpPr>
          <p:nvPr>
            <p:ph type="title"/>
          </p:nvPr>
        </p:nvSpPr>
        <p:spPr>
          <a:xfrm>
            <a:off x="3315031" y="2301962"/>
            <a:ext cx="5561938" cy="2513516"/>
          </a:xfrm>
        </p:spPr>
        <p:txBody>
          <a:bodyPr vert="horz" lIns="91440" tIns="45720" rIns="91440" bIns="45720" rtlCol="0" anchor="b">
            <a:normAutofit fontScale="90000"/>
          </a:bodyPr>
          <a:lstStyle/>
          <a:p>
            <a:pPr algn="ctr"/>
            <a:r>
              <a:rPr lang="en-US" sz="6000" dirty="0"/>
              <a:t>Reflection</a:t>
            </a:r>
            <a:br>
              <a:rPr lang="en-US" sz="6000" dirty="0"/>
            </a:br>
            <a:r>
              <a:rPr lang="en-US" sz="6000" dirty="0" err="1">
                <a:solidFill>
                  <a:schemeClr val="accent2"/>
                </a:solidFill>
              </a:rPr>
              <a:t>Reflexión</a:t>
            </a:r>
            <a:br>
              <a:rPr lang="en-US" sz="6000" dirty="0"/>
            </a:br>
            <a:r>
              <a:rPr lang="en-US" sz="6000" dirty="0" err="1">
                <a:solidFill>
                  <a:schemeClr val="accent1"/>
                </a:solidFill>
              </a:rPr>
              <a:t>Reflexão</a:t>
            </a:r>
            <a:br>
              <a:rPr lang="en-US" sz="6000" dirty="0"/>
            </a:br>
            <a:r>
              <a:rPr lang="en-US" sz="6000" dirty="0" err="1">
                <a:solidFill>
                  <a:schemeClr val="accent6"/>
                </a:solidFill>
              </a:rPr>
              <a:t>Réflexion</a:t>
            </a:r>
            <a:endParaRPr lang="en-US" sz="6000" kern="1200" dirty="0">
              <a:solidFill>
                <a:schemeClr val="accent6"/>
              </a:solidFill>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3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24FF99-2F28-97FC-4417-2D315941D082}"/>
              </a:ext>
            </a:extLst>
          </p:cNvPr>
          <p:cNvPicPr>
            <a:picLocks noChangeAspect="1"/>
          </p:cNvPicPr>
          <p:nvPr/>
        </p:nvPicPr>
        <p:blipFill>
          <a:blip r:embed="rId3"/>
          <a:stretch>
            <a:fillRect/>
          </a:stretch>
        </p:blipFill>
        <p:spPr>
          <a:xfrm>
            <a:off x="4770437" y="1162048"/>
            <a:ext cx="3124200" cy="4449763"/>
          </a:xfrm>
          <a:prstGeom prst="rect">
            <a:avLst/>
          </a:prstGeom>
        </p:spPr>
      </p:pic>
      <p:pic>
        <p:nvPicPr>
          <p:cNvPr id="6" name="Picture 5">
            <a:extLst>
              <a:ext uri="{FF2B5EF4-FFF2-40B4-BE49-F238E27FC236}">
                <a16:creationId xmlns:a16="http://schemas.microsoft.com/office/drawing/2014/main" id="{08C04148-5E99-AA11-AE99-C2304481A847}"/>
              </a:ext>
            </a:extLst>
          </p:cNvPr>
          <p:cNvPicPr>
            <a:picLocks noChangeAspect="1"/>
          </p:cNvPicPr>
          <p:nvPr/>
        </p:nvPicPr>
        <p:blipFill>
          <a:blip r:embed="rId4"/>
          <a:stretch>
            <a:fillRect/>
          </a:stretch>
        </p:blipFill>
        <p:spPr>
          <a:xfrm>
            <a:off x="8511508" y="1162049"/>
            <a:ext cx="2932113" cy="4449763"/>
          </a:xfrm>
          <a:prstGeom prst="rect">
            <a:avLst/>
          </a:prstGeom>
        </p:spPr>
      </p:pic>
      <p:pic>
        <p:nvPicPr>
          <p:cNvPr id="4" name="Content Placeholder 3">
            <a:extLst>
              <a:ext uri="{FF2B5EF4-FFF2-40B4-BE49-F238E27FC236}">
                <a16:creationId xmlns:a16="http://schemas.microsoft.com/office/drawing/2014/main" id="{054C7AB7-40EA-1834-F868-607DDCDFC01B}"/>
              </a:ext>
            </a:extLst>
          </p:cNvPr>
          <p:cNvPicPr>
            <a:picLocks noGrp="1" noChangeAspect="1"/>
          </p:cNvPicPr>
          <p:nvPr>
            <p:ph idx="1"/>
          </p:nvPr>
        </p:nvPicPr>
        <p:blipFill>
          <a:blip r:embed="rId5"/>
          <a:stretch>
            <a:fillRect/>
          </a:stretch>
        </p:blipFill>
        <p:spPr>
          <a:xfrm>
            <a:off x="1131554" y="1139825"/>
            <a:ext cx="3124200" cy="4449763"/>
          </a:xfrm>
        </p:spPr>
      </p:pic>
      <p:sp>
        <p:nvSpPr>
          <p:cNvPr id="2" name="Title 1">
            <a:extLst>
              <a:ext uri="{FF2B5EF4-FFF2-40B4-BE49-F238E27FC236}">
                <a16:creationId xmlns:a16="http://schemas.microsoft.com/office/drawing/2014/main" id="{6C2B3EFA-B33F-8858-CF1C-3E7B4B47A577}"/>
              </a:ext>
            </a:extLst>
          </p:cNvPr>
          <p:cNvSpPr>
            <a:spLocks noGrp="1"/>
          </p:cNvSpPr>
          <p:nvPr>
            <p:ph type="title"/>
          </p:nvPr>
        </p:nvSpPr>
        <p:spPr>
          <a:xfrm>
            <a:off x="838200" y="184806"/>
            <a:ext cx="10515600" cy="977242"/>
          </a:xfrm>
        </p:spPr>
        <p:txBody>
          <a:bodyPr vert="horz" lIns="91440" tIns="45720" rIns="91440" bIns="45720" rtlCol="0" anchor="ctr">
            <a:normAutofit/>
          </a:bodyPr>
          <a:lstStyle/>
          <a:p>
            <a:r>
              <a:rPr lang="en-US" kern="1200" dirty="0">
                <a:solidFill>
                  <a:schemeClr val="tx1"/>
                </a:solidFill>
                <a:latin typeface="+mj-lt"/>
                <a:ea typeface="+mj-ea"/>
                <a:cs typeface="+mj-cs"/>
              </a:rPr>
              <a:t>Reflection </a:t>
            </a:r>
            <a:r>
              <a:rPr lang="en-US" kern="1200" dirty="0" err="1">
                <a:solidFill>
                  <a:schemeClr val="accent2"/>
                </a:solidFill>
                <a:latin typeface="+mj-lt"/>
                <a:ea typeface="+mj-ea"/>
                <a:cs typeface="+mj-cs"/>
              </a:rPr>
              <a:t>Reflexión</a:t>
            </a:r>
            <a:r>
              <a:rPr lang="en-US" kern="1200" dirty="0">
                <a:solidFill>
                  <a:schemeClr val="tx1"/>
                </a:solidFill>
                <a:latin typeface="+mj-lt"/>
                <a:ea typeface="+mj-ea"/>
                <a:cs typeface="+mj-cs"/>
              </a:rPr>
              <a:t> </a:t>
            </a:r>
            <a:r>
              <a:rPr lang="en-US" kern="1200" dirty="0" err="1">
                <a:solidFill>
                  <a:schemeClr val="accent1"/>
                </a:solidFill>
                <a:latin typeface="+mj-lt"/>
                <a:ea typeface="+mj-ea"/>
                <a:cs typeface="+mj-cs"/>
              </a:rPr>
              <a:t>Reflexão</a:t>
            </a:r>
            <a:r>
              <a:rPr lang="en-US" kern="1200" dirty="0">
                <a:solidFill>
                  <a:schemeClr val="tx1"/>
                </a:solidFill>
                <a:latin typeface="+mj-lt"/>
                <a:ea typeface="+mj-ea"/>
                <a:cs typeface="+mj-cs"/>
              </a:rPr>
              <a:t> </a:t>
            </a:r>
            <a:r>
              <a:rPr lang="en-US" kern="1200" dirty="0" err="1">
                <a:solidFill>
                  <a:schemeClr val="accent6"/>
                </a:solidFill>
                <a:latin typeface="+mj-lt"/>
                <a:ea typeface="+mj-ea"/>
                <a:cs typeface="+mj-cs"/>
              </a:rPr>
              <a:t>Réflexion</a:t>
            </a:r>
            <a:endParaRPr lang="en-US" kern="1200" dirty="0">
              <a:solidFill>
                <a:schemeClr val="accent6"/>
              </a:solidFill>
              <a:latin typeface="+mj-lt"/>
              <a:ea typeface="+mj-ea"/>
              <a:cs typeface="+mj-cs"/>
            </a:endParaRPr>
          </a:p>
        </p:txBody>
      </p:sp>
      <p:sp>
        <p:nvSpPr>
          <p:cNvPr id="7" name="TextBox 6">
            <a:extLst>
              <a:ext uri="{FF2B5EF4-FFF2-40B4-BE49-F238E27FC236}">
                <a16:creationId xmlns:a16="http://schemas.microsoft.com/office/drawing/2014/main" id="{B25EB4FE-210D-05EF-53EE-3E3EFB639831}"/>
              </a:ext>
            </a:extLst>
          </p:cNvPr>
          <p:cNvSpPr txBox="1"/>
          <p:nvPr/>
        </p:nvSpPr>
        <p:spPr>
          <a:xfrm>
            <a:off x="1290881" y="5589588"/>
            <a:ext cx="2805546" cy="1200329"/>
          </a:xfrm>
          <a:prstGeom prst="rect">
            <a:avLst/>
          </a:prstGeom>
          <a:noFill/>
        </p:spPr>
        <p:txBody>
          <a:bodyPr wrap="square" rtlCol="0">
            <a:spAutoFit/>
          </a:bodyPr>
          <a:lstStyle/>
          <a:p>
            <a:pPr algn="ctr"/>
            <a:r>
              <a:rPr lang="en-US" b="1" dirty="0"/>
              <a:t>CHARITY </a:t>
            </a:r>
          </a:p>
          <a:p>
            <a:pPr algn="ctr"/>
            <a:r>
              <a:rPr lang="en-US" b="1" dirty="0">
                <a:solidFill>
                  <a:schemeClr val="accent2"/>
                </a:solidFill>
              </a:rPr>
              <a:t>CARIDAD </a:t>
            </a:r>
          </a:p>
          <a:p>
            <a:pPr algn="ctr"/>
            <a:r>
              <a:rPr lang="en-US" b="1" dirty="0">
                <a:solidFill>
                  <a:schemeClr val="accent1"/>
                </a:solidFill>
              </a:rPr>
              <a:t>CARIDADE </a:t>
            </a:r>
          </a:p>
          <a:p>
            <a:pPr algn="ctr"/>
            <a:r>
              <a:rPr lang="en-US" b="1" dirty="0">
                <a:solidFill>
                  <a:schemeClr val="accent6"/>
                </a:solidFill>
              </a:rPr>
              <a:t>CHARITÉ</a:t>
            </a:r>
          </a:p>
        </p:txBody>
      </p:sp>
      <p:sp>
        <p:nvSpPr>
          <p:cNvPr id="8" name="TextBox 7">
            <a:extLst>
              <a:ext uri="{FF2B5EF4-FFF2-40B4-BE49-F238E27FC236}">
                <a16:creationId xmlns:a16="http://schemas.microsoft.com/office/drawing/2014/main" id="{5FC50841-C1BD-2FC4-E976-1712DD38835A}"/>
              </a:ext>
            </a:extLst>
          </p:cNvPr>
          <p:cNvSpPr txBox="1"/>
          <p:nvPr/>
        </p:nvSpPr>
        <p:spPr>
          <a:xfrm>
            <a:off x="4929764" y="5627424"/>
            <a:ext cx="2805546" cy="1200329"/>
          </a:xfrm>
          <a:prstGeom prst="rect">
            <a:avLst/>
          </a:prstGeom>
          <a:noFill/>
        </p:spPr>
        <p:txBody>
          <a:bodyPr wrap="square" rtlCol="0">
            <a:spAutoFit/>
          </a:bodyPr>
          <a:lstStyle/>
          <a:p>
            <a:pPr algn="ctr"/>
            <a:r>
              <a:rPr lang="en-US" b="1" dirty="0"/>
              <a:t>COLLABORATION</a:t>
            </a:r>
          </a:p>
          <a:p>
            <a:pPr algn="ctr"/>
            <a:r>
              <a:rPr lang="en-US" b="1" dirty="0">
                <a:solidFill>
                  <a:schemeClr val="accent2"/>
                </a:solidFill>
              </a:rPr>
              <a:t>COLABORACIÓN</a:t>
            </a:r>
          </a:p>
          <a:p>
            <a:pPr algn="ctr"/>
            <a:r>
              <a:rPr lang="en-US" b="1" dirty="0">
                <a:solidFill>
                  <a:schemeClr val="accent1"/>
                </a:solidFill>
              </a:rPr>
              <a:t>COLABORAÇÃO</a:t>
            </a:r>
            <a:r>
              <a:rPr lang="en-US" b="1" dirty="0">
                <a:solidFill>
                  <a:schemeClr val="accent6"/>
                </a:solidFill>
              </a:rPr>
              <a:t> COLLABORATION</a:t>
            </a:r>
          </a:p>
        </p:txBody>
      </p:sp>
      <p:sp>
        <p:nvSpPr>
          <p:cNvPr id="9" name="TextBox 8">
            <a:extLst>
              <a:ext uri="{FF2B5EF4-FFF2-40B4-BE49-F238E27FC236}">
                <a16:creationId xmlns:a16="http://schemas.microsoft.com/office/drawing/2014/main" id="{86C0E8F9-D6EB-586B-962C-037F7C53AAAA}"/>
              </a:ext>
            </a:extLst>
          </p:cNvPr>
          <p:cNvSpPr txBox="1"/>
          <p:nvPr/>
        </p:nvSpPr>
        <p:spPr>
          <a:xfrm>
            <a:off x="8638075" y="5618461"/>
            <a:ext cx="2805546" cy="1508105"/>
          </a:xfrm>
          <a:prstGeom prst="rect">
            <a:avLst/>
          </a:prstGeom>
          <a:noFill/>
        </p:spPr>
        <p:txBody>
          <a:bodyPr wrap="square" rtlCol="0">
            <a:spAutoFit/>
          </a:bodyPr>
          <a:lstStyle/>
          <a:p>
            <a:pPr algn="ctr"/>
            <a:r>
              <a:rPr lang="en-US" b="1" dirty="0"/>
              <a:t>ADVOCACY</a:t>
            </a:r>
          </a:p>
          <a:p>
            <a:pPr algn="ctr"/>
            <a:r>
              <a:rPr lang="en-US" b="1" dirty="0">
                <a:solidFill>
                  <a:schemeClr val="accent2"/>
                </a:solidFill>
              </a:rPr>
              <a:t>INCIDENCIA POLITICA</a:t>
            </a:r>
          </a:p>
          <a:p>
            <a:pPr algn="ctr"/>
            <a:r>
              <a:rPr lang="en-US" b="1" dirty="0">
                <a:solidFill>
                  <a:schemeClr val="accent1"/>
                </a:solidFill>
              </a:rPr>
              <a:t>ADVOCACIA</a:t>
            </a:r>
            <a:r>
              <a:rPr lang="en-US" b="1" dirty="0">
                <a:solidFill>
                  <a:schemeClr val="accent2"/>
                </a:solidFill>
              </a:rPr>
              <a:t> </a:t>
            </a:r>
          </a:p>
          <a:p>
            <a:pPr algn="ctr"/>
            <a:r>
              <a:rPr lang="en-US" b="1" dirty="0">
                <a:solidFill>
                  <a:schemeClr val="accent6"/>
                </a:solidFill>
              </a:rPr>
              <a:t>CONSEILS</a:t>
            </a:r>
            <a:r>
              <a:rPr lang="en-US" b="1" dirty="0">
                <a:solidFill>
                  <a:schemeClr val="accent2"/>
                </a:solidFill>
              </a:rPr>
              <a:t> </a:t>
            </a:r>
          </a:p>
          <a:p>
            <a:pPr algn="ctr"/>
            <a:endParaRPr lang="en-US" sz="2000" b="1" dirty="0"/>
          </a:p>
        </p:txBody>
      </p:sp>
    </p:spTree>
    <p:extLst>
      <p:ext uri="{BB962C8B-B14F-4D97-AF65-F5344CB8AC3E}">
        <p14:creationId xmlns:p14="http://schemas.microsoft.com/office/powerpoint/2010/main" val="31818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FFD3-2317-AF6F-E75C-4A134E6DACA5}"/>
              </a:ext>
            </a:extLst>
          </p:cNvPr>
          <p:cNvSpPr>
            <a:spLocks noGrp="1"/>
          </p:cNvSpPr>
          <p:nvPr>
            <p:ph type="title"/>
          </p:nvPr>
        </p:nvSpPr>
        <p:spPr>
          <a:xfrm>
            <a:off x="449451" y="294469"/>
            <a:ext cx="11406751" cy="6447294"/>
          </a:xfrm>
        </p:spPr>
        <p:txBody>
          <a:bodyPr>
            <a:normAutofit/>
          </a:bodyPr>
          <a:lstStyle/>
          <a:p>
            <a:r>
              <a:rPr lang="en-US" sz="2400" i="0" u="none" strike="noStrike" dirty="0">
                <a:effectLst/>
                <a:latin typeface="Century Gothic" panose="020B0502020202020204" pitchFamily="34" charset="0"/>
              </a:rPr>
              <a:t>“The Spirit of the Lord is upon </a:t>
            </a:r>
            <a:r>
              <a:rPr lang="en-US" sz="2400" b="1" i="0" u="none" strike="noStrike" dirty="0">
                <a:effectLst/>
                <a:latin typeface="Century Gothic" panose="020B0502020202020204" pitchFamily="34" charset="0"/>
              </a:rPr>
              <a:t>me</a:t>
            </a:r>
            <a:r>
              <a:rPr lang="en-US" sz="2400" i="0" u="none" strike="noStrike" dirty="0">
                <a:effectLst/>
                <a:latin typeface="Century Gothic" panose="020B0502020202020204" pitchFamily="34" charset="0"/>
              </a:rPr>
              <a:t>, because he has anointed me to bring glad tidings to the poor. He has sent</a:t>
            </a:r>
            <a:r>
              <a:rPr lang="en-US" sz="2400" i="0" u="none" strike="noStrike" dirty="0">
                <a:solidFill>
                  <a:srgbClr val="FF0000"/>
                </a:solidFill>
                <a:effectLst/>
                <a:latin typeface="Century Gothic" panose="020B0502020202020204" pitchFamily="34" charset="0"/>
              </a:rPr>
              <a:t> </a:t>
            </a:r>
            <a:r>
              <a:rPr lang="en-US" sz="2400" b="1" i="0" u="none" strike="noStrike" dirty="0">
                <a:effectLst/>
                <a:latin typeface="Century Gothic" panose="020B0502020202020204" pitchFamily="34" charset="0"/>
              </a:rPr>
              <a:t>me</a:t>
            </a:r>
            <a:r>
              <a:rPr lang="en-US" sz="2400" i="0" u="none" strike="noStrike" dirty="0">
                <a:solidFill>
                  <a:srgbClr val="FF0000"/>
                </a:solidFill>
                <a:effectLst/>
                <a:latin typeface="Century Gothic" panose="020B0502020202020204" pitchFamily="34" charset="0"/>
              </a:rPr>
              <a:t> </a:t>
            </a:r>
            <a:r>
              <a:rPr lang="en-US" sz="2400" i="0" u="none" strike="noStrike" dirty="0">
                <a:effectLst/>
                <a:latin typeface="Century Gothic" panose="020B0502020202020204" pitchFamily="34" charset="0"/>
              </a:rPr>
              <a:t>to proclaim liberty to captives and recovery of sight to the blind, to let the oppressed go free, and to proclaim a year acceptable to the Lord.”</a:t>
            </a:r>
            <a:br>
              <a:rPr lang="en-US" sz="2400" i="0" u="none" strike="noStrike" dirty="0">
                <a:effectLst/>
                <a:latin typeface="Century Gothic" panose="020B0502020202020204" pitchFamily="34" charset="0"/>
              </a:rPr>
            </a:br>
            <a:br>
              <a:rPr lang="en-US" sz="2400" i="0" u="none" strike="noStrike" dirty="0">
                <a:effectLst/>
                <a:latin typeface="Century Gothic" panose="020B0502020202020204" pitchFamily="34" charset="0"/>
              </a:rPr>
            </a:br>
            <a:r>
              <a:rPr lang="es-ES" sz="2400" i="0" u="none" strike="noStrike" dirty="0">
                <a:solidFill>
                  <a:schemeClr val="accent2"/>
                </a:solidFill>
                <a:effectLst/>
                <a:latin typeface="Century Gothic" panose="020B0502020202020204" pitchFamily="34" charset="0"/>
              </a:rPr>
              <a:t>"El Espíritu del Señor está sobre </a:t>
            </a:r>
            <a:r>
              <a:rPr lang="es-ES" sz="2400" b="1" i="0" u="none" strike="noStrike" dirty="0">
                <a:solidFill>
                  <a:schemeClr val="accent2"/>
                </a:solidFill>
                <a:effectLst/>
                <a:latin typeface="Century Gothic" panose="020B0502020202020204" pitchFamily="34" charset="0"/>
              </a:rPr>
              <a:t>mí</a:t>
            </a:r>
            <a:r>
              <a:rPr lang="es-ES" sz="2400" i="0" u="none" strike="noStrike" dirty="0">
                <a:solidFill>
                  <a:schemeClr val="accent2"/>
                </a:solidFill>
                <a:effectLst/>
                <a:latin typeface="Century Gothic" panose="020B0502020202020204" pitchFamily="34" charset="0"/>
              </a:rPr>
              <a:t>, porque me ha ungido para dar buenas nuevas a los pobres. </a:t>
            </a:r>
            <a:r>
              <a:rPr lang="es-ES" sz="2400" b="1" i="0" u="none" strike="noStrike" dirty="0">
                <a:solidFill>
                  <a:schemeClr val="accent2"/>
                </a:solidFill>
                <a:effectLst/>
                <a:latin typeface="Century Gothic" panose="020B0502020202020204" pitchFamily="34" charset="0"/>
              </a:rPr>
              <a:t>Me</a:t>
            </a:r>
            <a:r>
              <a:rPr lang="es-ES" sz="2400" i="0" u="none" strike="noStrike" dirty="0">
                <a:solidFill>
                  <a:schemeClr val="accent2"/>
                </a:solidFill>
                <a:effectLst/>
                <a:latin typeface="Century Gothic" panose="020B0502020202020204" pitchFamily="34" charset="0"/>
              </a:rPr>
              <a:t> ha enviado a proclamar la libertad a los cautivos y la vista a los ciegos, a dejar libres a los oprimidos y a proclamar un año agradable al Señor.</a:t>
            </a:r>
            <a:r>
              <a:rPr lang="en-US" sz="2400" i="0" u="none" strike="noStrike" dirty="0">
                <a:effectLst/>
                <a:latin typeface="Century Gothic" panose="020B0502020202020204" pitchFamily="34" charset="0"/>
              </a:rPr>
              <a:t> </a:t>
            </a:r>
            <a:r>
              <a:rPr lang="en-US" sz="2400" i="0" u="none" strike="noStrike" dirty="0">
                <a:solidFill>
                  <a:schemeClr val="accent2"/>
                </a:solidFill>
                <a:effectLst/>
                <a:latin typeface="Century Gothic" panose="020B0502020202020204" pitchFamily="34" charset="0"/>
              </a:rPr>
              <a:t>”</a:t>
            </a:r>
            <a:br>
              <a:rPr lang="es-ES" sz="2400" i="0" u="none" strike="noStrike" dirty="0">
                <a:solidFill>
                  <a:schemeClr val="accent2"/>
                </a:solidFill>
                <a:effectLst/>
                <a:latin typeface="Century Gothic" panose="020B0502020202020204" pitchFamily="34" charset="0"/>
              </a:rPr>
            </a:br>
            <a:br>
              <a:rPr lang="es-ES" sz="2400" i="0" u="none" strike="noStrike" dirty="0">
                <a:solidFill>
                  <a:schemeClr val="accent2"/>
                </a:solidFill>
                <a:effectLst/>
                <a:latin typeface="Century Gothic" panose="020B0502020202020204" pitchFamily="34" charset="0"/>
              </a:rPr>
            </a:br>
            <a:r>
              <a:rPr lang="pt-BR" sz="2400" i="0" u="none" strike="noStrike" dirty="0">
                <a:solidFill>
                  <a:schemeClr val="accent1"/>
                </a:solidFill>
                <a:effectLst/>
                <a:latin typeface="Century Gothic" panose="020B0502020202020204" pitchFamily="34" charset="0"/>
              </a:rPr>
              <a:t>"O Espírito do Senhor está sobre </a:t>
            </a:r>
            <a:r>
              <a:rPr lang="pt-BR" sz="2400" b="1" i="0" u="none" strike="noStrike" dirty="0">
                <a:solidFill>
                  <a:schemeClr val="accent1"/>
                </a:solidFill>
                <a:effectLst/>
                <a:latin typeface="Century Gothic" panose="020B0502020202020204" pitchFamily="34" charset="0"/>
              </a:rPr>
              <a:t>mim</a:t>
            </a:r>
            <a:r>
              <a:rPr lang="pt-BR" sz="2400" i="0" u="none" strike="noStrike" dirty="0">
                <a:solidFill>
                  <a:schemeClr val="accent1"/>
                </a:solidFill>
                <a:effectLst/>
                <a:latin typeface="Century Gothic" panose="020B0502020202020204" pitchFamily="34" charset="0"/>
              </a:rPr>
              <a:t>, porque ele me ungiu para levar a boa nova aos pobres. Enviou-</a:t>
            </a:r>
            <a:r>
              <a:rPr lang="pt-BR" sz="2400" b="1" i="0" u="none" strike="noStrike" dirty="0">
                <a:solidFill>
                  <a:schemeClr val="accent1"/>
                </a:solidFill>
                <a:effectLst/>
                <a:latin typeface="Century Gothic" panose="020B0502020202020204" pitchFamily="34" charset="0"/>
              </a:rPr>
              <a:t>me</a:t>
            </a:r>
            <a:r>
              <a:rPr lang="pt-BR" sz="2400" i="0" u="none" strike="noStrike" dirty="0">
                <a:solidFill>
                  <a:schemeClr val="accent1"/>
                </a:solidFill>
                <a:effectLst/>
                <a:latin typeface="Century Gothic" panose="020B0502020202020204" pitchFamily="34" charset="0"/>
              </a:rPr>
              <a:t> a proclamar a liberdade aos cativos e a recuperação da vista aos cegos, a libertar os oprimidos e a proclamar um ano aceitável para o Senhor.</a:t>
            </a:r>
            <a:r>
              <a:rPr lang="en-US" sz="2400" i="0" u="none" strike="noStrike" dirty="0">
                <a:effectLst/>
                <a:latin typeface="Century Gothic" panose="020B0502020202020204" pitchFamily="34" charset="0"/>
              </a:rPr>
              <a:t> </a:t>
            </a:r>
            <a:r>
              <a:rPr lang="en-US" sz="2400" i="0" u="none" strike="noStrike" dirty="0">
                <a:solidFill>
                  <a:schemeClr val="accent1"/>
                </a:solidFill>
                <a:effectLst/>
                <a:latin typeface="Century Gothic" panose="020B0502020202020204" pitchFamily="34" charset="0"/>
              </a:rPr>
              <a:t>”</a:t>
            </a:r>
            <a:br>
              <a:rPr lang="pt-BR" sz="2400" i="0" u="none" strike="noStrike" dirty="0">
                <a:solidFill>
                  <a:schemeClr val="accent1"/>
                </a:solidFill>
                <a:effectLst/>
                <a:latin typeface="Century Gothic" panose="020B0502020202020204" pitchFamily="34" charset="0"/>
              </a:rPr>
            </a:br>
            <a:br>
              <a:rPr lang="pt-BR" sz="2400" i="0" u="none" strike="noStrike" dirty="0">
                <a:solidFill>
                  <a:schemeClr val="accent1"/>
                </a:solidFill>
                <a:effectLst/>
                <a:latin typeface="Century Gothic" panose="020B0502020202020204" pitchFamily="34" charset="0"/>
              </a:rPr>
            </a:br>
            <a:r>
              <a:rPr lang="fr-FR" sz="2400" i="0" u="none" strike="noStrike" dirty="0">
                <a:solidFill>
                  <a:schemeClr val="accent6"/>
                </a:solidFill>
                <a:effectLst/>
                <a:latin typeface="Century Gothic" panose="020B0502020202020204" pitchFamily="34" charset="0"/>
              </a:rPr>
              <a:t>"L'Esprit du Seigneur est sur </a:t>
            </a:r>
            <a:r>
              <a:rPr lang="fr-FR" sz="2400" b="1" i="0" u="none" strike="noStrike" dirty="0">
                <a:solidFill>
                  <a:schemeClr val="accent6"/>
                </a:solidFill>
                <a:effectLst/>
                <a:latin typeface="Century Gothic" panose="020B0502020202020204" pitchFamily="34" charset="0"/>
              </a:rPr>
              <a:t>moi</a:t>
            </a:r>
            <a:r>
              <a:rPr lang="fr-FR" sz="2400" i="0" u="none" strike="noStrike" dirty="0">
                <a:solidFill>
                  <a:schemeClr val="accent6"/>
                </a:solidFill>
                <a:effectLst/>
                <a:latin typeface="Century Gothic" panose="020B0502020202020204" pitchFamily="34" charset="0"/>
              </a:rPr>
              <a:t>, parce qu'il m'a consacré par l'onction pour porter la bonne nouvelle aux pauvres. Il </a:t>
            </a:r>
            <a:r>
              <a:rPr lang="fr-FR" sz="2400" b="1" i="0" u="none" strike="noStrike" dirty="0">
                <a:solidFill>
                  <a:schemeClr val="accent6"/>
                </a:solidFill>
                <a:effectLst/>
                <a:latin typeface="Century Gothic" panose="020B0502020202020204" pitchFamily="34" charset="0"/>
              </a:rPr>
              <a:t>m'a</a:t>
            </a:r>
            <a:r>
              <a:rPr lang="fr-FR" sz="2400" i="0" u="none" strike="noStrike" dirty="0">
                <a:solidFill>
                  <a:schemeClr val="accent6"/>
                </a:solidFill>
                <a:effectLst/>
                <a:latin typeface="Century Gothic" panose="020B0502020202020204" pitchFamily="34" charset="0"/>
              </a:rPr>
              <a:t> envoyé proclamer aux captifs la liberté et aux aveugles le retour à la vue, renvoyer en liberté les opprimés, et proclamer une année de grâce pour le Seigneu</a:t>
            </a:r>
            <a:r>
              <a:rPr lang="fr-FR" sz="2700" i="0" u="none" strike="noStrike" dirty="0">
                <a:solidFill>
                  <a:schemeClr val="accent6"/>
                </a:solidFill>
                <a:effectLst/>
                <a:latin typeface="Century Gothic" panose="020B0502020202020204" pitchFamily="34" charset="0"/>
              </a:rPr>
              <a:t>r.</a:t>
            </a:r>
            <a:r>
              <a:rPr lang="en-US" sz="2700" i="0" u="none" strike="noStrike" dirty="0">
                <a:effectLst/>
                <a:latin typeface="Century Gothic" panose="020B0502020202020204" pitchFamily="34" charset="0"/>
              </a:rPr>
              <a:t> </a:t>
            </a:r>
            <a:r>
              <a:rPr lang="en-US" sz="2700" i="0" u="none" strike="noStrike" dirty="0">
                <a:solidFill>
                  <a:schemeClr val="accent6"/>
                </a:solidFill>
                <a:effectLst/>
                <a:latin typeface="Century Gothic" panose="020B0502020202020204" pitchFamily="34" charset="0"/>
              </a:rPr>
              <a:t>”</a:t>
            </a:r>
            <a:endParaRPr lang="en-US" sz="2700" dirty="0">
              <a:solidFill>
                <a:schemeClr val="accent6"/>
              </a:solidFill>
            </a:endParaRPr>
          </a:p>
        </p:txBody>
      </p:sp>
    </p:spTree>
    <p:extLst>
      <p:ext uri="{BB962C8B-B14F-4D97-AF65-F5344CB8AC3E}">
        <p14:creationId xmlns:p14="http://schemas.microsoft.com/office/powerpoint/2010/main" val="120728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EE42041-7C44-2921-44A9-975913A202DA}"/>
              </a:ext>
            </a:extLst>
          </p:cNvPr>
          <p:cNvSpPr>
            <a:spLocks noGrp="1"/>
          </p:cNvSpPr>
          <p:nvPr>
            <p:ph type="title"/>
          </p:nvPr>
        </p:nvSpPr>
        <p:spPr>
          <a:xfrm>
            <a:off x="3354136" y="-90297"/>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Petitions</a:t>
            </a:r>
          </a:p>
        </p:txBody>
      </p:sp>
      <p:sp>
        <p:nvSpPr>
          <p:cNvPr id="3" name="Content Placeholder 2">
            <a:extLst>
              <a:ext uri="{FF2B5EF4-FFF2-40B4-BE49-F238E27FC236}">
                <a16:creationId xmlns:a16="http://schemas.microsoft.com/office/drawing/2014/main" id="{9268B31F-4AE6-422E-11D8-FBAEF9524C0B}"/>
              </a:ext>
            </a:extLst>
          </p:cNvPr>
          <p:cNvSpPr>
            <a:spLocks noGrp="1"/>
          </p:cNvSpPr>
          <p:nvPr>
            <p:ph idx="1"/>
          </p:nvPr>
        </p:nvSpPr>
        <p:spPr>
          <a:xfrm>
            <a:off x="3315031" y="2297545"/>
            <a:ext cx="5561938" cy="1534587"/>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Adapted from </a:t>
            </a:r>
            <a:r>
              <a:rPr lang="en-US" sz="2400" b="0" i="0" u="none" strike="noStrike" kern="1200" dirty="0">
                <a:solidFill>
                  <a:schemeClr val="tx1"/>
                </a:solidFill>
                <a:effectLst/>
                <a:latin typeface="+mn-lt"/>
                <a:ea typeface="+mn-ea"/>
                <a:cs typeface="+mn-cs"/>
              </a:rPr>
              <a:t>National Catholic Rural Life Conference</a:t>
            </a:r>
            <a:endParaRPr lang="en-US" sz="2400" kern="1200" dirty="0">
              <a:solidFill>
                <a:schemeClr val="tx1"/>
              </a:solidFill>
              <a:latin typeface="+mn-lt"/>
              <a:ea typeface="+mn-ea"/>
              <a:cs typeface="+mn-cs"/>
            </a:endParaRP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D64E7FB-7DC4-4D4E-9A23-9626713035F4}"/>
              </a:ext>
            </a:extLst>
          </p:cNvPr>
          <p:cNvSpPr txBox="1">
            <a:spLocks/>
          </p:cNvSpPr>
          <p:nvPr/>
        </p:nvSpPr>
        <p:spPr>
          <a:xfrm>
            <a:off x="3345005" y="2890900"/>
            <a:ext cx="5561938" cy="251351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chemeClr val="accent2"/>
                </a:solidFill>
              </a:rPr>
              <a:t>Peticiones</a:t>
            </a:r>
            <a:r>
              <a:rPr lang="en-US" sz="6000" dirty="0"/>
              <a:t> </a:t>
            </a:r>
          </a:p>
          <a:p>
            <a:pPr algn="ctr"/>
            <a:r>
              <a:rPr lang="en-US" sz="6000" dirty="0" err="1">
                <a:solidFill>
                  <a:schemeClr val="accent1"/>
                </a:solidFill>
              </a:rPr>
              <a:t>Petições</a:t>
            </a:r>
            <a:r>
              <a:rPr lang="en-US" sz="6000" dirty="0"/>
              <a:t> </a:t>
            </a:r>
          </a:p>
          <a:p>
            <a:pPr algn="ctr"/>
            <a:r>
              <a:rPr lang="en-US" sz="6000" dirty="0" err="1">
                <a:solidFill>
                  <a:schemeClr val="accent6"/>
                </a:solidFill>
              </a:rPr>
              <a:t>Pétitions</a:t>
            </a:r>
            <a:r>
              <a:rPr lang="en-US" sz="6000" dirty="0"/>
              <a:t> </a:t>
            </a:r>
          </a:p>
        </p:txBody>
      </p:sp>
    </p:spTree>
    <p:extLst>
      <p:ext uri="{BB962C8B-B14F-4D97-AF65-F5344CB8AC3E}">
        <p14:creationId xmlns:p14="http://schemas.microsoft.com/office/powerpoint/2010/main" val="18757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3231</Words>
  <Application>Microsoft Office PowerPoint</Application>
  <PresentationFormat>Widescreen</PresentationFormat>
  <Paragraphs>119</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Opening Prayer</vt:lpstr>
      <vt:lpstr>Scripture Escritura Escritura Écriture</vt:lpstr>
      <vt:lpstr>PowerPoint Presentation</vt:lpstr>
      <vt:lpstr>PowerPoint Presentation</vt:lpstr>
      <vt:lpstr>PowerPoint Presentation</vt:lpstr>
      <vt:lpstr>Reflection Reflexión Reflexão Réflexion</vt:lpstr>
      <vt:lpstr>Reflection Reflexión Reflexão Réflexion</vt:lpstr>
      <vt:lpstr>“The Spirit of the Lord is upon me, because he has anointed me to bring glad tidings to the poor. He has sent me to proclaim liberty to captives and recovery of sight to the blind, to let the oppressed go free, and to proclaim a year acceptable to the Lord.”  "El Espíritu del Señor está sobre mí, porque me ha ungido para dar buenas nuevas a los pobres. Me ha enviado a proclamar la libertad a los cautivos y la vista a los ciegos, a dejar libres a los oprimidos y a proclamar un año agradable al Señor. ”  "O Espírito do Senhor está sobre mim, porque ele me ungiu para levar a boa nova aos pobres. Enviou-me a proclamar a liberdade aos cativos e a recuperação da vista aos cegos, a libertar os oprimidos e a proclamar um ano aceitável para o Senhor. ”  "L'Esprit du Seigneur est sur moi, parce qu'il m'a consacré par l'onction pour porter la bonne nouvelle aux pauvres. Il m'a envoyé proclamer aux captifs la liberté et aux aveugles le retour à la vue, renvoyer en liberté les opprimés, et proclamer une année de grâce pour le Seigneur. ”</vt:lpstr>
      <vt:lpstr>Petitions</vt:lpstr>
      <vt:lpstr>PowerPoint Presentation</vt:lpstr>
      <vt:lpstr>PowerPoint Presentation</vt:lpstr>
      <vt:lpstr>PowerPoint Presentation</vt:lpstr>
      <vt:lpstr>PowerPoint Presentation</vt:lpstr>
      <vt:lpstr>PowerPoint Presentation</vt:lpstr>
      <vt:lpstr>PowerPoint Presentation</vt:lpstr>
      <vt:lpstr>Closing Prayer Oración final Oração de encerramento Prière de clôture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Prayer</dc:title>
  <dc:creator>Jimmy Walters</dc:creator>
  <cp:lastModifiedBy>Kati Garrison</cp:lastModifiedBy>
  <cp:revision>3</cp:revision>
  <dcterms:created xsi:type="dcterms:W3CDTF">2024-01-08T14:52:01Z</dcterms:created>
  <dcterms:modified xsi:type="dcterms:W3CDTF">2024-01-09T16:59:48Z</dcterms:modified>
</cp:coreProperties>
</file>