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Garet" panose="020B0604020202020204" charset="0"/>
      <p:regular r:id="rId18"/>
    </p:embeddedFont>
    <p:embeddedFont>
      <p:font typeface="Kollektif" panose="020B0604020202020204" charset="0"/>
      <p:regular r:id="rId19"/>
    </p:embeddedFont>
    <p:embeddedFont>
      <p:font typeface="Kollektif 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27" d="100"/>
          <a:sy n="27" d="100"/>
        </p:scale>
        <p:origin x="812"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842066"/>
            <a:ext cx="18288000" cy="7767812"/>
            <a:chOff x="0" y="0"/>
            <a:chExt cx="24384000" cy="10357082"/>
          </a:xfrm>
        </p:grpSpPr>
        <p:pic>
          <p:nvPicPr>
            <p:cNvPr id="3" name="Picture 3"/>
            <p:cNvPicPr>
              <a:picLocks noChangeAspect="1"/>
            </p:cNvPicPr>
            <p:nvPr/>
          </p:nvPicPr>
          <p:blipFill>
            <a:blip r:embed="rId2"/>
            <a:srcRect t="28775" b="7532"/>
            <a:stretch>
              <a:fillRect/>
            </a:stretch>
          </p:blipFill>
          <p:spPr>
            <a:xfrm>
              <a:off x="0" y="0"/>
              <a:ext cx="24384000" cy="10357082"/>
            </a:xfrm>
            <a:prstGeom prst="rect">
              <a:avLst/>
            </a:prstGeom>
          </p:spPr>
        </p:pic>
      </p:grpSp>
      <p:sp>
        <p:nvSpPr>
          <p:cNvPr id="4" name="Freeform 4"/>
          <p:cNvSpPr/>
          <p:nvPr/>
        </p:nvSpPr>
        <p:spPr>
          <a:xfrm rot="-10800000" flipH="1" flipV="1">
            <a:off x="9144000" y="1842066"/>
            <a:ext cx="13871092" cy="7767812"/>
          </a:xfrm>
          <a:custGeom>
            <a:avLst/>
            <a:gdLst/>
            <a:ahLst/>
            <a:cxnLst/>
            <a:rect l="l" t="t" r="r" b="b"/>
            <a:pathLst>
              <a:path w="13871092" h="7767812">
                <a:moveTo>
                  <a:pt x="13871092" y="7767812"/>
                </a:moveTo>
                <a:lnTo>
                  <a:pt x="0" y="7767812"/>
                </a:lnTo>
                <a:lnTo>
                  <a:pt x="0" y="0"/>
                </a:lnTo>
                <a:lnTo>
                  <a:pt x="13871092" y="0"/>
                </a:lnTo>
                <a:lnTo>
                  <a:pt x="13871092" y="7767812"/>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sp>
      <p:sp>
        <p:nvSpPr>
          <p:cNvPr id="5" name="Freeform 5"/>
          <p:cNvSpPr/>
          <p:nvPr/>
        </p:nvSpPr>
        <p:spPr>
          <a:xfrm rot="-10800000" flipV="1">
            <a:off x="-4686318" y="1842066"/>
            <a:ext cx="13871092" cy="7767812"/>
          </a:xfrm>
          <a:custGeom>
            <a:avLst/>
            <a:gdLst/>
            <a:ahLst/>
            <a:cxnLst/>
            <a:rect l="l" t="t" r="r" b="b"/>
            <a:pathLst>
              <a:path w="13871092" h="7767812">
                <a:moveTo>
                  <a:pt x="0" y="7767812"/>
                </a:moveTo>
                <a:lnTo>
                  <a:pt x="13871092" y="7767812"/>
                </a:lnTo>
                <a:lnTo>
                  <a:pt x="13871092" y="0"/>
                </a:lnTo>
                <a:lnTo>
                  <a:pt x="0" y="0"/>
                </a:lnTo>
                <a:lnTo>
                  <a:pt x="0" y="7767812"/>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sp>
      <p:sp>
        <p:nvSpPr>
          <p:cNvPr id="6" name="AutoShape 6"/>
          <p:cNvSpPr/>
          <p:nvPr/>
        </p:nvSpPr>
        <p:spPr>
          <a:xfrm>
            <a:off x="-26958" y="1715947"/>
            <a:ext cx="18288000" cy="0"/>
          </a:xfrm>
          <a:prstGeom prst="line">
            <a:avLst/>
          </a:prstGeom>
          <a:ln w="19050" cap="flat">
            <a:solidFill>
              <a:srgbClr val="000000"/>
            </a:solidFill>
            <a:prstDash val="solid"/>
            <a:headEnd type="none" w="sm" len="sm"/>
            <a:tailEnd type="none" w="sm" len="sm"/>
          </a:ln>
        </p:spPr>
      </p:sp>
      <p:sp>
        <p:nvSpPr>
          <p:cNvPr id="7" name="AutoShape 7"/>
          <p:cNvSpPr/>
          <p:nvPr/>
        </p:nvSpPr>
        <p:spPr>
          <a:xfrm>
            <a:off x="0" y="9726472"/>
            <a:ext cx="18288000" cy="0"/>
          </a:xfrm>
          <a:prstGeom prst="line">
            <a:avLst/>
          </a:prstGeom>
          <a:ln w="19050" cap="flat">
            <a:solidFill>
              <a:srgbClr val="000000"/>
            </a:solidFill>
            <a:prstDash val="solid"/>
            <a:headEnd type="none" w="sm" len="sm"/>
            <a:tailEnd type="none" w="sm" len="sm"/>
          </a:ln>
        </p:spPr>
      </p:sp>
      <p:sp>
        <p:nvSpPr>
          <p:cNvPr id="8" name="TextBox 8"/>
          <p:cNvSpPr txBox="1"/>
          <p:nvPr/>
        </p:nvSpPr>
        <p:spPr>
          <a:xfrm>
            <a:off x="1028700" y="2996365"/>
            <a:ext cx="16230600" cy="3401814"/>
          </a:xfrm>
          <a:prstGeom prst="rect">
            <a:avLst/>
          </a:prstGeom>
        </p:spPr>
        <p:txBody>
          <a:bodyPr lIns="0" tIns="0" rIns="0" bIns="0" rtlCol="0" anchor="t">
            <a:spAutoFit/>
          </a:bodyPr>
          <a:lstStyle/>
          <a:p>
            <a:pPr algn="ctr">
              <a:lnSpc>
                <a:spcPts val="13143"/>
              </a:lnSpc>
            </a:pPr>
            <a:r>
              <a:rPr lang="en-US" sz="12399" spc="123">
                <a:solidFill>
                  <a:srgbClr val="FFFFFF"/>
                </a:solidFill>
                <a:latin typeface="Kollektif Bold"/>
              </a:rPr>
              <a:t>GLOBAL COMMUNITY HOUR</a:t>
            </a:r>
          </a:p>
        </p:txBody>
      </p:sp>
      <p:sp>
        <p:nvSpPr>
          <p:cNvPr id="9" name="TextBox 9"/>
          <p:cNvSpPr txBox="1"/>
          <p:nvPr/>
        </p:nvSpPr>
        <p:spPr>
          <a:xfrm>
            <a:off x="2314226" y="6764129"/>
            <a:ext cx="13728837" cy="1771650"/>
          </a:xfrm>
          <a:prstGeom prst="rect">
            <a:avLst/>
          </a:prstGeom>
        </p:spPr>
        <p:txBody>
          <a:bodyPr lIns="0" tIns="0" rIns="0" bIns="0" rtlCol="0" anchor="t">
            <a:spAutoFit/>
          </a:bodyPr>
          <a:lstStyle/>
          <a:p>
            <a:pPr algn="ctr">
              <a:lnSpc>
                <a:spcPts val="4679"/>
              </a:lnSpc>
            </a:pPr>
            <a:r>
              <a:rPr lang="en-US" sz="3899" spc="38">
                <a:solidFill>
                  <a:srgbClr val="FFFFFF"/>
                </a:solidFill>
                <a:latin typeface="Garet"/>
              </a:rPr>
              <a:t>FUNDING FOR GENDER EQUALITY</a:t>
            </a:r>
          </a:p>
          <a:p>
            <a:pPr algn="ctr">
              <a:lnSpc>
                <a:spcPts val="4679"/>
              </a:lnSpc>
            </a:pPr>
            <a:r>
              <a:rPr lang="en-US" sz="3899" spc="38">
                <a:solidFill>
                  <a:srgbClr val="FFFFFF"/>
                </a:solidFill>
                <a:latin typeface="Garet"/>
              </a:rPr>
              <a:t>FINANCIACIÓN PARA LA IGUALDAD DE GÉNERO</a:t>
            </a:r>
          </a:p>
          <a:p>
            <a:pPr algn="ctr">
              <a:lnSpc>
                <a:spcPts val="4679"/>
              </a:lnSpc>
            </a:pPr>
            <a:r>
              <a:rPr lang="en-US" sz="3899" spc="38">
                <a:solidFill>
                  <a:srgbClr val="FFFFFF"/>
                </a:solidFill>
                <a:latin typeface="Garet"/>
              </a:rPr>
              <a:t>FINANCIAMENTO DA IGUALDADE DE GÉNERO</a:t>
            </a:r>
          </a:p>
        </p:txBody>
      </p:sp>
      <p:sp>
        <p:nvSpPr>
          <p:cNvPr id="10" name="Freeform 10"/>
          <p:cNvSpPr/>
          <p:nvPr/>
        </p:nvSpPr>
        <p:spPr>
          <a:xfrm>
            <a:off x="290178" y="264071"/>
            <a:ext cx="3379783" cy="1289950"/>
          </a:xfrm>
          <a:custGeom>
            <a:avLst/>
            <a:gdLst/>
            <a:ahLst/>
            <a:cxnLst/>
            <a:rect l="l" t="t" r="r" b="b"/>
            <a:pathLst>
              <a:path w="3379783" h="1289950">
                <a:moveTo>
                  <a:pt x="0" y="0"/>
                </a:moveTo>
                <a:lnTo>
                  <a:pt x="3379783" y="0"/>
                </a:lnTo>
                <a:lnTo>
                  <a:pt x="3379783" y="1289951"/>
                </a:lnTo>
                <a:lnTo>
                  <a:pt x="0" y="1289951"/>
                </a:lnTo>
                <a:lnTo>
                  <a:pt x="0" y="0"/>
                </a:lnTo>
                <a:close/>
              </a:path>
            </a:pathLst>
          </a:custGeom>
          <a:blipFill>
            <a:blip r:embed="rId5"/>
            <a:stretch>
              <a:fillRect/>
            </a:stretch>
          </a:blipFill>
        </p:spPr>
      </p:sp>
      <p:sp>
        <p:nvSpPr>
          <p:cNvPr id="11" name="TextBox 11"/>
          <p:cNvSpPr txBox="1"/>
          <p:nvPr/>
        </p:nvSpPr>
        <p:spPr>
          <a:xfrm>
            <a:off x="10470361" y="729977"/>
            <a:ext cx="7259204" cy="405764"/>
          </a:xfrm>
          <a:prstGeom prst="rect">
            <a:avLst/>
          </a:prstGeom>
        </p:spPr>
        <p:txBody>
          <a:bodyPr lIns="0" tIns="0" rIns="0" bIns="0" rtlCol="0" anchor="t">
            <a:spAutoFit/>
          </a:bodyPr>
          <a:lstStyle/>
          <a:p>
            <a:pPr algn="r">
              <a:lnSpc>
                <a:spcPts val="3179"/>
              </a:lnSpc>
            </a:pPr>
            <a:r>
              <a:rPr lang="en-US" sz="2999" spc="29">
                <a:solidFill>
                  <a:srgbClr val="545454"/>
                </a:solidFill>
                <a:latin typeface="Garet"/>
              </a:rPr>
              <a:t>11 AUGUST/AGOSTO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9067" y="0"/>
            <a:ext cx="3979408" cy="3429000"/>
            <a:chOff x="0" y="0"/>
            <a:chExt cx="5305878" cy="4572000"/>
          </a:xfrm>
        </p:grpSpPr>
        <p:pic>
          <p:nvPicPr>
            <p:cNvPr id="3" name="Picture 3"/>
            <p:cNvPicPr>
              <a:picLocks noChangeAspect="1"/>
            </p:cNvPicPr>
            <p:nvPr/>
          </p:nvPicPr>
          <p:blipFill>
            <a:blip r:embed="rId2"/>
            <a:srcRect l="11291" r="11291"/>
            <a:stretch>
              <a:fillRect/>
            </a:stretch>
          </p:blipFill>
          <p:spPr>
            <a:xfrm>
              <a:off x="0" y="0"/>
              <a:ext cx="5305878" cy="4572000"/>
            </a:xfrm>
            <a:prstGeom prst="rect">
              <a:avLst/>
            </a:prstGeom>
          </p:spPr>
        </p:pic>
      </p:grpSp>
      <p:grpSp>
        <p:nvGrpSpPr>
          <p:cNvPr id="4" name="Group 4"/>
          <p:cNvGrpSpPr/>
          <p:nvPr/>
        </p:nvGrpSpPr>
        <p:grpSpPr>
          <a:xfrm>
            <a:off x="10319658" y="3429000"/>
            <a:ext cx="3979408" cy="3429000"/>
            <a:chOff x="0" y="0"/>
            <a:chExt cx="5305878" cy="4572000"/>
          </a:xfrm>
        </p:grpSpPr>
        <p:pic>
          <p:nvPicPr>
            <p:cNvPr id="5" name="Picture 5"/>
            <p:cNvPicPr>
              <a:picLocks noChangeAspect="1"/>
            </p:cNvPicPr>
            <p:nvPr/>
          </p:nvPicPr>
          <p:blipFill>
            <a:blip r:embed="rId3"/>
            <a:srcRect l="37055" t="16086" b="2556"/>
            <a:stretch>
              <a:fillRect/>
            </a:stretch>
          </p:blipFill>
          <p:spPr>
            <a:xfrm>
              <a:off x="0" y="0"/>
              <a:ext cx="5305878" cy="4572000"/>
            </a:xfrm>
            <a:prstGeom prst="rect">
              <a:avLst/>
            </a:prstGeom>
          </p:spPr>
        </p:pic>
      </p:grpSp>
      <p:grpSp>
        <p:nvGrpSpPr>
          <p:cNvPr id="6" name="Group 6"/>
          <p:cNvGrpSpPr/>
          <p:nvPr/>
        </p:nvGrpSpPr>
        <p:grpSpPr>
          <a:xfrm>
            <a:off x="14299067" y="6858000"/>
            <a:ext cx="3979408" cy="3429000"/>
            <a:chOff x="0" y="0"/>
            <a:chExt cx="5305878" cy="4572000"/>
          </a:xfrm>
        </p:grpSpPr>
        <p:pic>
          <p:nvPicPr>
            <p:cNvPr id="7" name="Picture 7"/>
            <p:cNvPicPr>
              <a:picLocks noChangeAspect="1"/>
            </p:cNvPicPr>
            <p:nvPr/>
          </p:nvPicPr>
          <p:blipFill>
            <a:blip r:embed="rId4"/>
            <a:srcRect t="13625" b="21748"/>
            <a:stretch>
              <a:fillRect/>
            </a:stretch>
          </p:blipFill>
          <p:spPr>
            <a:xfrm flipH="1">
              <a:off x="0" y="0"/>
              <a:ext cx="5305878" cy="4572000"/>
            </a:xfrm>
            <a:prstGeom prst="rect">
              <a:avLst/>
            </a:prstGeom>
          </p:spPr>
        </p:pic>
      </p:grpSp>
      <p:sp>
        <p:nvSpPr>
          <p:cNvPr id="8" name="AutoShape 8"/>
          <p:cNvSpPr/>
          <p:nvPr/>
        </p:nvSpPr>
        <p:spPr>
          <a:xfrm>
            <a:off x="10233933" y="3457716"/>
            <a:ext cx="0" cy="3371568"/>
          </a:xfrm>
          <a:prstGeom prst="line">
            <a:avLst/>
          </a:prstGeom>
          <a:ln w="19050" cap="flat">
            <a:solidFill>
              <a:srgbClr val="000000"/>
            </a:solidFill>
            <a:prstDash val="solid"/>
            <a:headEnd type="none" w="sm" len="sm"/>
            <a:tailEnd type="none" w="sm" len="sm"/>
          </a:ln>
        </p:spPr>
      </p:sp>
      <p:sp>
        <p:nvSpPr>
          <p:cNvPr id="9" name="TextBox 9"/>
          <p:cNvSpPr txBox="1"/>
          <p:nvPr/>
        </p:nvSpPr>
        <p:spPr>
          <a:xfrm>
            <a:off x="473935" y="615817"/>
            <a:ext cx="9332413" cy="2200275"/>
          </a:xfrm>
          <a:prstGeom prst="rect">
            <a:avLst/>
          </a:prstGeom>
        </p:spPr>
        <p:txBody>
          <a:bodyPr lIns="0" tIns="0" rIns="0" bIns="0" rtlCol="0" anchor="t">
            <a:spAutoFit/>
          </a:bodyPr>
          <a:lstStyle/>
          <a:p>
            <a:pPr>
              <a:lnSpc>
                <a:spcPts val="3479"/>
              </a:lnSpc>
            </a:pPr>
            <a:r>
              <a:rPr lang="en-US" sz="2899" spc="28">
                <a:solidFill>
                  <a:srgbClr val="000000"/>
                </a:solidFill>
                <a:latin typeface="Kollektif"/>
              </a:rPr>
              <a:t>We pray for women and girl advocates, supporters, and leaders in organizations who actively work to make a difference in advancing equality for all women and girls. May You grant them the wisdom to soften the hearts and change the mindsets of policymakers and society.</a:t>
            </a:r>
          </a:p>
        </p:txBody>
      </p:sp>
      <p:sp>
        <p:nvSpPr>
          <p:cNvPr id="10" name="TextBox 10"/>
          <p:cNvSpPr txBox="1"/>
          <p:nvPr/>
        </p:nvSpPr>
        <p:spPr>
          <a:xfrm>
            <a:off x="473935" y="3243063"/>
            <a:ext cx="9332413" cy="3076575"/>
          </a:xfrm>
          <a:prstGeom prst="rect">
            <a:avLst/>
          </a:prstGeom>
        </p:spPr>
        <p:txBody>
          <a:bodyPr lIns="0" tIns="0" rIns="0" bIns="0" rtlCol="0" anchor="t">
            <a:spAutoFit/>
          </a:bodyPr>
          <a:lstStyle/>
          <a:p>
            <a:pPr>
              <a:lnSpc>
                <a:spcPts val="3479"/>
              </a:lnSpc>
            </a:pPr>
            <a:r>
              <a:rPr lang="en-US" sz="2899" spc="28">
                <a:solidFill>
                  <a:srgbClr val="82557F"/>
                </a:solidFill>
                <a:latin typeface="Kollektif"/>
              </a:rPr>
              <a:t>Oramos por las mujeres y niñas defensoras, partidarias y líderes de organizaciones que trabajan activamente para marcar la diferencia en el avance de la igualdad para todas las mujeres y niñas. Que Tú les concedas la sabiduría necesaria para ablandar los corazones y cambiar la mentalidad de los responsables políticos y de la sociedad.</a:t>
            </a:r>
          </a:p>
        </p:txBody>
      </p:sp>
      <p:sp>
        <p:nvSpPr>
          <p:cNvPr id="11" name="TextBox 11"/>
          <p:cNvSpPr txBox="1"/>
          <p:nvPr/>
        </p:nvSpPr>
        <p:spPr>
          <a:xfrm>
            <a:off x="473935" y="6682218"/>
            <a:ext cx="9332413" cy="3076575"/>
          </a:xfrm>
          <a:prstGeom prst="rect">
            <a:avLst/>
          </a:prstGeom>
        </p:spPr>
        <p:txBody>
          <a:bodyPr lIns="0" tIns="0" rIns="0" bIns="0" rtlCol="0" anchor="t">
            <a:spAutoFit/>
          </a:bodyPr>
          <a:lstStyle/>
          <a:p>
            <a:pPr>
              <a:lnSpc>
                <a:spcPts val="3479"/>
              </a:lnSpc>
            </a:pPr>
            <a:r>
              <a:rPr lang="en-US" sz="2899" spc="28">
                <a:solidFill>
                  <a:srgbClr val="7D5D2C"/>
                </a:solidFill>
                <a:latin typeface="Kollektif"/>
              </a:rPr>
              <a:t>Rezamos pelas mulheres e raparigas defensoras, apoiantes e líderes de organizações que trabalham ativamente para fazer a diferença no avanço da igualdade para todas as mulheres e raparigas. Que lhes concedas a sabedoria para abrandar os corações e mudar as mentalidades dos decisores políticos e da sociedade.</a:t>
            </a:r>
          </a:p>
        </p:txBody>
      </p:sp>
      <p:grpSp>
        <p:nvGrpSpPr>
          <p:cNvPr id="12" name="Group 12"/>
          <p:cNvGrpSpPr/>
          <p:nvPr/>
        </p:nvGrpSpPr>
        <p:grpSpPr>
          <a:xfrm>
            <a:off x="10319658" y="-207004"/>
            <a:ext cx="8837735" cy="10701008"/>
            <a:chOff x="0" y="0"/>
            <a:chExt cx="2327634" cy="2818372"/>
          </a:xfrm>
        </p:grpSpPr>
        <p:sp>
          <p:nvSpPr>
            <p:cNvPr id="13" name="Freeform 13"/>
            <p:cNvSpPr/>
            <p:nvPr/>
          </p:nvSpPr>
          <p:spPr>
            <a:xfrm>
              <a:off x="0" y="0"/>
              <a:ext cx="2327634" cy="2818372"/>
            </a:xfrm>
            <a:custGeom>
              <a:avLst/>
              <a:gdLst/>
              <a:ahLst/>
              <a:cxnLst/>
              <a:rect l="l" t="t" r="r" b="b"/>
              <a:pathLst>
                <a:path w="2327634" h="2818372">
                  <a:moveTo>
                    <a:pt x="0" y="0"/>
                  </a:moveTo>
                  <a:lnTo>
                    <a:pt x="2327634" y="0"/>
                  </a:lnTo>
                  <a:lnTo>
                    <a:pt x="2327634" y="2818372"/>
                  </a:lnTo>
                  <a:lnTo>
                    <a:pt x="0" y="2818372"/>
                  </a:lnTo>
                  <a:close/>
                </a:path>
              </a:pathLst>
            </a:custGeom>
            <a:gradFill rotWithShape="1">
              <a:gsLst>
                <a:gs pos="0">
                  <a:srgbClr val="FFA9F9">
                    <a:alpha val="67000"/>
                  </a:srgbClr>
                </a:gs>
                <a:gs pos="100000">
                  <a:srgbClr val="FFBD59">
                    <a:alpha val="67000"/>
                  </a:srgbClr>
                </a:gs>
              </a:gsLst>
              <a:lin ang="2700000"/>
            </a:gradFill>
          </p:spPr>
        </p:sp>
        <p:sp>
          <p:nvSpPr>
            <p:cNvPr id="14" name="TextBox 14"/>
            <p:cNvSpPr txBox="1"/>
            <p:nvPr/>
          </p:nvSpPr>
          <p:spPr>
            <a:xfrm>
              <a:off x="0" y="38100"/>
              <a:ext cx="812800" cy="774700"/>
            </a:xfrm>
            <a:prstGeom prst="rect">
              <a:avLst/>
            </a:prstGeom>
          </p:spPr>
          <p:txBody>
            <a:bodyPr lIns="50800" tIns="50800" rIns="50800" bIns="50800" rtlCol="0" anchor="ctr"/>
            <a:lstStyle/>
            <a:p>
              <a:pPr algn="ctr">
                <a:lnSpc>
                  <a:spcPts val="1695"/>
                </a:lnSpc>
              </a:pPr>
              <a:endParaRPr/>
            </a:p>
          </p:txBody>
        </p:sp>
      </p:grpSp>
      <p:sp>
        <p:nvSpPr>
          <p:cNvPr id="15" name="Freeform 15"/>
          <p:cNvSpPr/>
          <p:nvPr/>
        </p:nvSpPr>
        <p:spPr>
          <a:xfrm>
            <a:off x="7838028" y="9656303"/>
            <a:ext cx="1699444" cy="281181"/>
          </a:xfrm>
          <a:custGeom>
            <a:avLst/>
            <a:gdLst/>
            <a:ahLst/>
            <a:cxnLst/>
            <a:rect l="l" t="t" r="r" b="b"/>
            <a:pathLst>
              <a:path w="1699444" h="281181">
                <a:moveTo>
                  <a:pt x="0" y="0"/>
                </a:moveTo>
                <a:lnTo>
                  <a:pt x="1699445" y="0"/>
                </a:lnTo>
                <a:lnTo>
                  <a:pt x="1699445" y="281181"/>
                </a:lnTo>
                <a:lnTo>
                  <a:pt x="0" y="281181"/>
                </a:lnTo>
                <a:lnTo>
                  <a:pt x="0" y="0"/>
                </a:lnTo>
                <a:close/>
              </a:path>
            </a:pathLst>
          </a:custGeom>
          <a:blipFill>
            <a:blip r:embed="rId5">
              <a:alphaModFix amt="49000"/>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8819" y="6514487"/>
            <a:ext cx="6485864" cy="3772513"/>
            <a:chOff x="0" y="0"/>
            <a:chExt cx="8647819" cy="5030018"/>
          </a:xfrm>
        </p:grpSpPr>
        <p:pic>
          <p:nvPicPr>
            <p:cNvPr id="3" name="Picture 3"/>
            <p:cNvPicPr>
              <a:picLocks noChangeAspect="1"/>
            </p:cNvPicPr>
            <p:nvPr/>
          </p:nvPicPr>
          <p:blipFill>
            <a:blip r:embed="rId2"/>
            <a:srcRect t="9534" b="3218"/>
            <a:stretch>
              <a:fillRect/>
            </a:stretch>
          </p:blipFill>
          <p:spPr>
            <a:xfrm>
              <a:off x="0" y="0"/>
              <a:ext cx="8647819" cy="5030018"/>
            </a:xfrm>
            <a:prstGeom prst="rect">
              <a:avLst/>
            </a:prstGeom>
          </p:spPr>
        </p:pic>
      </p:grpSp>
      <p:sp>
        <p:nvSpPr>
          <p:cNvPr id="4" name="AutoShape 4"/>
          <p:cNvSpPr/>
          <p:nvPr/>
        </p:nvSpPr>
        <p:spPr>
          <a:xfrm flipV="1">
            <a:off x="10715239" y="-4635488"/>
            <a:ext cx="0" cy="18288000"/>
          </a:xfrm>
          <a:prstGeom prst="line">
            <a:avLst/>
          </a:prstGeom>
          <a:ln w="19050" cap="flat">
            <a:solidFill>
              <a:srgbClr val="000000"/>
            </a:solidFill>
            <a:prstDash val="solid"/>
            <a:headEnd type="none" w="sm" len="sm"/>
            <a:tailEnd type="none" w="sm" len="sm"/>
          </a:ln>
        </p:spPr>
      </p:sp>
      <p:sp>
        <p:nvSpPr>
          <p:cNvPr id="5" name="AutoShape 5"/>
          <p:cNvSpPr/>
          <p:nvPr/>
        </p:nvSpPr>
        <p:spPr>
          <a:xfrm flipV="1">
            <a:off x="17428264" y="-4057019"/>
            <a:ext cx="0" cy="18288000"/>
          </a:xfrm>
          <a:prstGeom prst="line">
            <a:avLst/>
          </a:prstGeom>
          <a:ln w="19050" cap="flat">
            <a:solidFill>
              <a:srgbClr val="000000"/>
            </a:solidFill>
            <a:prstDash val="solid"/>
            <a:headEnd type="none" w="sm" len="sm"/>
            <a:tailEnd type="none" w="sm" len="sm"/>
          </a:ln>
        </p:spPr>
      </p:sp>
      <p:sp>
        <p:nvSpPr>
          <p:cNvPr id="6" name="TextBox 6"/>
          <p:cNvSpPr txBox="1"/>
          <p:nvPr/>
        </p:nvSpPr>
        <p:spPr>
          <a:xfrm>
            <a:off x="850234" y="690564"/>
            <a:ext cx="8956114" cy="2686050"/>
          </a:xfrm>
          <a:prstGeom prst="rect">
            <a:avLst/>
          </a:prstGeom>
        </p:spPr>
        <p:txBody>
          <a:bodyPr lIns="0" tIns="0" rIns="0" bIns="0" rtlCol="0" anchor="t">
            <a:spAutoFit/>
          </a:bodyPr>
          <a:lstStyle/>
          <a:p>
            <a:pPr>
              <a:lnSpc>
                <a:spcPts val="3599"/>
              </a:lnSpc>
            </a:pPr>
            <a:r>
              <a:rPr lang="en-US" sz="2999" spc="29">
                <a:solidFill>
                  <a:srgbClr val="000000"/>
                </a:solidFill>
                <a:latin typeface="Kollektif"/>
              </a:rPr>
              <a:t>God, we thank You for all of these women whose names we have offered up today. We also thank You for all of the women and girls whose faces and names are unknown, yet whose work helps to fulfill Your vision of peace on Earth.</a:t>
            </a:r>
          </a:p>
          <a:p>
            <a:pPr>
              <a:lnSpc>
                <a:spcPts val="3599"/>
              </a:lnSpc>
            </a:pPr>
            <a:endParaRPr lang="en-US" sz="2999" spc="29">
              <a:solidFill>
                <a:srgbClr val="000000"/>
              </a:solidFill>
              <a:latin typeface="Kollektif"/>
            </a:endParaRPr>
          </a:p>
        </p:txBody>
      </p:sp>
      <p:sp>
        <p:nvSpPr>
          <p:cNvPr id="7" name="TextBox 7"/>
          <p:cNvSpPr txBox="1"/>
          <p:nvPr/>
        </p:nvSpPr>
        <p:spPr>
          <a:xfrm>
            <a:off x="850234" y="3743956"/>
            <a:ext cx="8956114" cy="2686050"/>
          </a:xfrm>
          <a:prstGeom prst="rect">
            <a:avLst/>
          </a:prstGeom>
        </p:spPr>
        <p:txBody>
          <a:bodyPr lIns="0" tIns="0" rIns="0" bIns="0" rtlCol="0" anchor="t">
            <a:spAutoFit/>
          </a:bodyPr>
          <a:lstStyle/>
          <a:p>
            <a:pPr>
              <a:lnSpc>
                <a:spcPts val="3599"/>
              </a:lnSpc>
            </a:pPr>
            <a:r>
              <a:rPr lang="en-US" sz="2999" spc="29">
                <a:solidFill>
                  <a:srgbClr val="82557F"/>
                </a:solidFill>
                <a:latin typeface="Kollektif"/>
              </a:rPr>
              <a:t>Dios, te damos gracias por todas estas mujeres cuyos nombres hemos ofrecido hoy. También te damos gracias por todas las mujeres y niñas cuyos rostros y nombres son desconocidos, pero cuyo trabajo contribuye a hacer realidad tu visión de paz en la Tierra.</a:t>
            </a:r>
          </a:p>
        </p:txBody>
      </p:sp>
      <p:sp>
        <p:nvSpPr>
          <p:cNvPr id="8" name="TextBox 8"/>
          <p:cNvSpPr txBox="1"/>
          <p:nvPr/>
        </p:nvSpPr>
        <p:spPr>
          <a:xfrm>
            <a:off x="850234" y="7031811"/>
            <a:ext cx="8956114" cy="2686050"/>
          </a:xfrm>
          <a:prstGeom prst="rect">
            <a:avLst/>
          </a:prstGeom>
        </p:spPr>
        <p:txBody>
          <a:bodyPr lIns="0" tIns="0" rIns="0" bIns="0" rtlCol="0" anchor="t">
            <a:spAutoFit/>
          </a:bodyPr>
          <a:lstStyle/>
          <a:p>
            <a:pPr>
              <a:lnSpc>
                <a:spcPts val="3599"/>
              </a:lnSpc>
            </a:pPr>
            <a:r>
              <a:rPr lang="en-US" sz="2999" spc="29">
                <a:solidFill>
                  <a:srgbClr val="7D5D2C"/>
                </a:solidFill>
                <a:latin typeface="Kollektif"/>
              </a:rPr>
              <a:t>Deus, agradecemos-Te por todas estas mulheres cujos nomes oferecemos hoje. Também Te agradecemos por todas as mulheres e raparigas cujos rostos e nomes são desconhecidos, mas cujo trabalho ajuda a concretizar a Tua visão de paz na Terra.</a:t>
            </a:r>
          </a:p>
        </p:txBody>
      </p:sp>
      <p:grpSp>
        <p:nvGrpSpPr>
          <p:cNvPr id="9" name="Group 9"/>
          <p:cNvGrpSpPr/>
          <p:nvPr/>
        </p:nvGrpSpPr>
        <p:grpSpPr>
          <a:xfrm>
            <a:off x="10828819" y="-117784"/>
            <a:ext cx="6485864" cy="10701008"/>
            <a:chOff x="0" y="0"/>
            <a:chExt cx="1708211" cy="2818372"/>
          </a:xfrm>
        </p:grpSpPr>
        <p:sp>
          <p:nvSpPr>
            <p:cNvPr id="10" name="Freeform 10"/>
            <p:cNvSpPr/>
            <p:nvPr/>
          </p:nvSpPr>
          <p:spPr>
            <a:xfrm>
              <a:off x="0" y="0"/>
              <a:ext cx="1708211" cy="2818372"/>
            </a:xfrm>
            <a:custGeom>
              <a:avLst/>
              <a:gdLst/>
              <a:ahLst/>
              <a:cxnLst/>
              <a:rect l="l" t="t" r="r" b="b"/>
              <a:pathLst>
                <a:path w="1708211" h="2818372">
                  <a:moveTo>
                    <a:pt x="0" y="0"/>
                  </a:moveTo>
                  <a:lnTo>
                    <a:pt x="1708211" y="0"/>
                  </a:lnTo>
                  <a:lnTo>
                    <a:pt x="1708211" y="2818372"/>
                  </a:lnTo>
                  <a:lnTo>
                    <a:pt x="0" y="2818372"/>
                  </a:lnTo>
                  <a:close/>
                </a:path>
              </a:pathLst>
            </a:custGeom>
            <a:gradFill rotWithShape="1">
              <a:gsLst>
                <a:gs pos="0">
                  <a:srgbClr val="FFA9F9">
                    <a:alpha val="80000"/>
                  </a:srgbClr>
                </a:gs>
                <a:gs pos="100000">
                  <a:srgbClr val="FFBD59">
                    <a:alpha val="80000"/>
                  </a:srgbClr>
                </a:gs>
              </a:gsLst>
              <a:lin ang="2700000"/>
            </a:gradFill>
          </p:spPr>
        </p:sp>
        <p:sp>
          <p:nvSpPr>
            <p:cNvPr id="11" name="TextBox 11"/>
            <p:cNvSpPr txBox="1"/>
            <p:nvPr/>
          </p:nvSpPr>
          <p:spPr>
            <a:xfrm>
              <a:off x="0" y="38100"/>
              <a:ext cx="812800" cy="774700"/>
            </a:xfrm>
            <a:prstGeom prst="rect">
              <a:avLst/>
            </a:prstGeom>
          </p:spPr>
          <p:txBody>
            <a:bodyPr lIns="50800" tIns="50800" rIns="50800" bIns="50800" rtlCol="0" anchor="ctr"/>
            <a:lstStyle/>
            <a:p>
              <a:pPr algn="ctr">
                <a:lnSpc>
                  <a:spcPts val="1695"/>
                </a:lnSpc>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37079" y="0"/>
            <a:ext cx="5981707" cy="10287000"/>
            <a:chOff x="0" y="0"/>
            <a:chExt cx="7975610" cy="13716000"/>
          </a:xfrm>
        </p:grpSpPr>
        <p:pic>
          <p:nvPicPr>
            <p:cNvPr id="3" name="Picture 3"/>
            <p:cNvPicPr>
              <a:picLocks noChangeAspect="1"/>
            </p:cNvPicPr>
            <p:nvPr/>
          </p:nvPicPr>
          <p:blipFill>
            <a:blip r:embed="rId2"/>
            <a:srcRect l="54183" r="7075"/>
            <a:stretch>
              <a:fillRect/>
            </a:stretch>
          </p:blipFill>
          <p:spPr>
            <a:xfrm>
              <a:off x="0" y="0"/>
              <a:ext cx="7975610" cy="13716000"/>
            </a:xfrm>
            <a:prstGeom prst="rect">
              <a:avLst/>
            </a:prstGeom>
          </p:spPr>
        </p:pic>
      </p:grpSp>
      <p:sp>
        <p:nvSpPr>
          <p:cNvPr id="4" name="Freeform 4"/>
          <p:cNvSpPr/>
          <p:nvPr/>
        </p:nvSpPr>
        <p:spPr>
          <a:xfrm>
            <a:off x="11237079" y="0"/>
            <a:ext cx="5993646" cy="10274772"/>
          </a:xfrm>
          <a:custGeom>
            <a:avLst/>
            <a:gdLst/>
            <a:ahLst/>
            <a:cxnLst/>
            <a:rect l="l" t="t" r="r" b="b"/>
            <a:pathLst>
              <a:path w="5993646" h="10274772">
                <a:moveTo>
                  <a:pt x="0" y="0"/>
                </a:moveTo>
                <a:lnTo>
                  <a:pt x="5993646" y="0"/>
                </a:lnTo>
                <a:lnTo>
                  <a:pt x="5993646" y="10274772"/>
                </a:lnTo>
                <a:lnTo>
                  <a:pt x="0" y="10274772"/>
                </a:lnTo>
                <a:lnTo>
                  <a:pt x="0" y="0"/>
                </a:lnTo>
                <a:close/>
              </a:path>
            </a:pathLst>
          </a:custGeom>
          <a:blipFill>
            <a:blip r:embed="rId3">
              <a:alphaModFix amt="80000"/>
              <a:extLst>
                <a:ext uri="{96DAC541-7B7A-43D3-8B79-37D633B846F1}">
                  <asvg:svgBlip xmlns:asvg="http://schemas.microsoft.com/office/drawing/2016/SVG/main" r:embed="rId4"/>
                </a:ext>
              </a:extLst>
            </a:blip>
            <a:stretch>
              <a:fillRect l="-1007" t="-15198" r="-307931" b="-18822"/>
            </a:stretch>
          </a:blipFill>
        </p:spPr>
      </p:sp>
      <p:sp>
        <p:nvSpPr>
          <p:cNvPr id="5" name="AutoShape 5"/>
          <p:cNvSpPr/>
          <p:nvPr/>
        </p:nvSpPr>
        <p:spPr>
          <a:xfrm rot="5400000">
            <a:off x="12156658" y="5095930"/>
            <a:ext cx="10338635" cy="0"/>
          </a:xfrm>
          <a:prstGeom prst="line">
            <a:avLst/>
          </a:prstGeom>
          <a:ln w="19050" cap="flat">
            <a:solidFill>
              <a:srgbClr val="000000"/>
            </a:solidFill>
            <a:prstDash val="solid"/>
            <a:headEnd type="none" w="sm" len="sm"/>
            <a:tailEnd type="none" w="sm" len="sm"/>
          </a:ln>
        </p:spPr>
      </p:sp>
      <p:sp>
        <p:nvSpPr>
          <p:cNvPr id="6" name="AutoShape 6"/>
          <p:cNvSpPr/>
          <p:nvPr/>
        </p:nvSpPr>
        <p:spPr>
          <a:xfrm rot="5400000">
            <a:off x="5985393" y="5118336"/>
            <a:ext cx="10293822" cy="0"/>
          </a:xfrm>
          <a:prstGeom prst="line">
            <a:avLst/>
          </a:prstGeom>
          <a:ln w="19050" cap="flat">
            <a:solidFill>
              <a:srgbClr val="000000"/>
            </a:solidFill>
            <a:prstDash val="solid"/>
            <a:headEnd type="none" w="sm" len="sm"/>
            <a:tailEnd type="none" w="sm" len="sm"/>
          </a:ln>
        </p:spPr>
      </p:sp>
      <p:sp>
        <p:nvSpPr>
          <p:cNvPr id="7" name="TextBox 7"/>
          <p:cNvSpPr txBox="1"/>
          <p:nvPr/>
        </p:nvSpPr>
        <p:spPr>
          <a:xfrm>
            <a:off x="850234" y="788446"/>
            <a:ext cx="9450007" cy="2343150"/>
          </a:xfrm>
          <a:prstGeom prst="rect">
            <a:avLst/>
          </a:prstGeom>
        </p:spPr>
        <p:txBody>
          <a:bodyPr lIns="0" tIns="0" rIns="0" bIns="0" rtlCol="0" anchor="t">
            <a:spAutoFit/>
          </a:bodyPr>
          <a:lstStyle/>
          <a:p>
            <a:pPr>
              <a:lnSpc>
                <a:spcPts val="3719"/>
              </a:lnSpc>
            </a:pPr>
            <a:r>
              <a:rPr lang="en-US" sz="3099" spc="30">
                <a:solidFill>
                  <a:srgbClr val="000000"/>
                </a:solidFill>
                <a:latin typeface="Kollektif"/>
              </a:rPr>
              <a:t>Help make us instruments of that peace – may our collaboration advance the empowerment of women and girls and ensure the rights and dignity of all Your Creation.</a:t>
            </a:r>
          </a:p>
          <a:p>
            <a:pPr>
              <a:lnSpc>
                <a:spcPts val="3719"/>
              </a:lnSpc>
            </a:pPr>
            <a:r>
              <a:rPr lang="en-US" sz="3099" spc="30">
                <a:solidFill>
                  <a:srgbClr val="000000"/>
                </a:solidFill>
                <a:latin typeface="Kollektif"/>
              </a:rPr>
              <a:t>Amen.</a:t>
            </a:r>
          </a:p>
        </p:txBody>
      </p:sp>
      <p:sp>
        <p:nvSpPr>
          <p:cNvPr id="8" name="TextBox 8"/>
          <p:cNvSpPr txBox="1"/>
          <p:nvPr/>
        </p:nvSpPr>
        <p:spPr>
          <a:xfrm>
            <a:off x="850234" y="3852864"/>
            <a:ext cx="9450007" cy="2809875"/>
          </a:xfrm>
          <a:prstGeom prst="rect">
            <a:avLst/>
          </a:prstGeom>
        </p:spPr>
        <p:txBody>
          <a:bodyPr lIns="0" tIns="0" rIns="0" bIns="0" rtlCol="0" anchor="t">
            <a:spAutoFit/>
          </a:bodyPr>
          <a:lstStyle/>
          <a:p>
            <a:pPr>
              <a:lnSpc>
                <a:spcPts val="3719"/>
              </a:lnSpc>
            </a:pPr>
            <a:r>
              <a:rPr lang="en-US" sz="3099" spc="30">
                <a:solidFill>
                  <a:srgbClr val="82557F"/>
                </a:solidFill>
                <a:latin typeface="Kollektif"/>
              </a:rPr>
              <a:t>Ayúdanos a convertirnos en instrumentos de esa paz - que nuestra colaboración promueva el empoderamiento de las mujeres y las niñas y garantice los derechos y la dignidad de toda Tu Creación.  </a:t>
            </a:r>
          </a:p>
          <a:p>
            <a:pPr>
              <a:lnSpc>
                <a:spcPts val="3719"/>
              </a:lnSpc>
            </a:pPr>
            <a:r>
              <a:rPr lang="en-US" sz="3099" spc="30">
                <a:solidFill>
                  <a:srgbClr val="82557F"/>
                </a:solidFill>
                <a:latin typeface="Kollektif"/>
              </a:rPr>
              <a:t>Amén.</a:t>
            </a:r>
          </a:p>
        </p:txBody>
      </p:sp>
      <p:sp>
        <p:nvSpPr>
          <p:cNvPr id="9" name="TextBox 9"/>
          <p:cNvSpPr txBox="1"/>
          <p:nvPr/>
        </p:nvSpPr>
        <p:spPr>
          <a:xfrm>
            <a:off x="850234" y="7233954"/>
            <a:ext cx="9450007" cy="2343150"/>
          </a:xfrm>
          <a:prstGeom prst="rect">
            <a:avLst/>
          </a:prstGeom>
        </p:spPr>
        <p:txBody>
          <a:bodyPr lIns="0" tIns="0" rIns="0" bIns="0" rtlCol="0" anchor="t">
            <a:spAutoFit/>
          </a:bodyPr>
          <a:lstStyle/>
          <a:p>
            <a:pPr>
              <a:lnSpc>
                <a:spcPts val="3719"/>
              </a:lnSpc>
            </a:pPr>
            <a:r>
              <a:rPr lang="en-US" sz="3099" spc="30">
                <a:solidFill>
                  <a:srgbClr val="7D5D2C"/>
                </a:solidFill>
                <a:latin typeface="Kollektif"/>
              </a:rPr>
              <a:t>Ajudai-nos a ser instrumentos dessa paz - que a nossa colaboração promova o empoderamento das mulheres e das raparigas e assegure os direitos e a dignidade de toda a Vossa Criação.  </a:t>
            </a:r>
          </a:p>
          <a:p>
            <a:pPr>
              <a:lnSpc>
                <a:spcPts val="3719"/>
              </a:lnSpc>
            </a:pPr>
            <a:r>
              <a:rPr lang="en-US" sz="3099" spc="30">
                <a:solidFill>
                  <a:srgbClr val="7D5D2C"/>
                </a:solidFill>
                <a:latin typeface="Kollektif"/>
              </a:rPr>
              <a:t>Amém.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5813"/>
            <a:ext cx="18367942" cy="5193507"/>
            <a:chOff x="0" y="0"/>
            <a:chExt cx="24490589" cy="6924675"/>
          </a:xfrm>
        </p:grpSpPr>
        <p:pic>
          <p:nvPicPr>
            <p:cNvPr id="3" name="Picture 3"/>
            <p:cNvPicPr>
              <a:picLocks noChangeAspect="1"/>
            </p:cNvPicPr>
            <p:nvPr/>
          </p:nvPicPr>
          <p:blipFill>
            <a:blip r:embed="rId2"/>
            <a:srcRect l="10875" r="10875"/>
            <a:stretch>
              <a:fillRect/>
            </a:stretch>
          </p:blipFill>
          <p:spPr>
            <a:xfrm>
              <a:off x="0" y="0"/>
              <a:ext cx="24490589" cy="6924675"/>
            </a:xfrm>
            <a:prstGeom prst="rect">
              <a:avLst/>
            </a:prstGeom>
          </p:spPr>
        </p:pic>
      </p:grpSp>
      <p:sp>
        <p:nvSpPr>
          <p:cNvPr id="4" name="Freeform 4"/>
          <p:cNvSpPr/>
          <p:nvPr/>
        </p:nvSpPr>
        <p:spPr>
          <a:xfrm rot="-10800000" flipV="1">
            <a:off x="-110558" y="-5227412"/>
            <a:ext cx="18509116" cy="10365105"/>
          </a:xfrm>
          <a:custGeom>
            <a:avLst/>
            <a:gdLst/>
            <a:ahLst/>
            <a:cxnLst/>
            <a:rect l="l" t="t" r="r" b="b"/>
            <a:pathLst>
              <a:path w="18509116" h="10365105">
                <a:moveTo>
                  <a:pt x="0" y="10365105"/>
                </a:moveTo>
                <a:lnTo>
                  <a:pt x="18509116" y="10365105"/>
                </a:lnTo>
                <a:lnTo>
                  <a:pt x="18509116" y="0"/>
                </a:lnTo>
                <a:lnTo>
                  <a:pt x="0" y="0"/>
                </a:lnTo>
                <a:lnTo>
                  <a:pt x="0" y="10365105"/>
                </a:lnTo>
                <a:close/>
              </a:path>
            </a:pathLst>
          </a:custGeom>
          <a:blipFill>
            <a:blip r:embed="rId3">
              <a:alphaModFix amt="85000"/>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028700" y="963233"/>
            <a:ext cx="16230600" cy="3366665"/>
            <a:chOff x="0" y="0"/>
            <a:chExt cx="4274726" cy="886694"/>
          </a:xfrm>
        </p:grpSpPr>
        <p:sp>
          <p:nvSpPr>
            <p:cNvPr id="6" name="Freeform 6"/>
            <p:cNvSpPr/>
            <p:nvPr/>
          </p:nvSpPr>
          <p:spPr>
            <a:xfrm>
              <a:off x="0" y="0"/>
              <a:ext cx="4274726" cy="886694"/>
            </a:xfrm>
            <a:custGeom>
              <a:avLst/>
              <a:gdLst/>
              <a:ahLst/>
              <a:cxnLst/>
              <a:rect l="l" t="t" r="r" b="b"/>
              <a:pathLst>
                <a:path w="4274726" h="886694">
                  <a:moveTo>
                    <a:pt x="0" y="0"/>
                  </a:moveTo>
                  <a:lnTo>
                    <a:pt x="4274726" y="0"/>
                  </a:lnTo>
                  <a:lnTo>
                    <a:pt x="4274726" y="886694"/>
                  </a:lnTo>
                  <a:lnTo>
                    <a:pt x="0" y="886694"/>
                  </a:lnTo>
                  <a:close/>
                </a:path>
              </a:pathLst>
            </a:custGeom>
            <a:solidFill>
              <a:srgbClr val="000000">
                <a:alpha val="0"/>
              </a:srgbClr>
            </a:solidFill>
            <a:ln w="19050">
              <a:solidFill>
                <a:srgbClr val="FFFFFF"/>
              </a:solidFill>
            </a:ln>
          </p:spPr>
        </p:sp>
        <p:sp>
          <p:nvSpPr>
            <p:cNvPr id="7" name="TextBox 7"/>
            <p:cNvSpPr txBox="1"/>
            <p:nvPr/>
          </p:nvSpPr>
          <p:spPr>
            <a:xfrm>
              <a:off x="0" y="38100"/>
              <a:ext cx="812800" cy="774700"/>
            </a:xfrm>
            <a:prstGeom prst="rect">
              <a:avLst/>
            </a:prstGeom>
          </p:spPr>
          <p:txBody>
            <a:bodyPr lIns="50800" tIns="50800" rIns="50800" bIns="50800" rtlCol="0" anchor="ctr"/>
            <a:lstStyle/>
            <a:p>
              <a:pPr algn="ctr">
                <a:lnSpc>
                  <a:spcPts val="1695"/>
                </a:lnSpc>
              </a:pPr>
              <a:endParaRPr/>
            </a:p>
          </p:txBody>
        </p:sp>
      </p:grpSp>
      <p:sp>
        <p:nvSpPr>
          <p:cNvPr id="8" name="AutoShape 8"/>
          <p:cNvSpPr/>
          <p:nvPr/>
        </p:nvSpPr>
        <p:spPr>
          <a:xfrm>
            <a:off x="-110558" y="5242468"/>
            <a:ext cx="18288000" cy="0"/>
          </a:xfrm>
          <a:prstGeom prst="line">
            <a:avLst/>
          </a:prstGeom>
          <a:ln w="19050" cap="flat">
            <a:solidFill>
              <a:srgbClr val="000000"/>
            </a:solidFill>
            <a:prstDash val="solid"/>
            <a:headEnd type="none" w="sm" len="sm"/>
            <a:tailEnd type="none" w="sm" len="sm"/>
          </a:ln>
        </p:spPr>
      </p:sp>
      <p:sp>
        <p:nvSpPr>
          <p:cNvPr id="9" name="TextBox 9"/>
          <p:cNvSpPr txBox="1"/>
          <p:nvPr/>
        </p:nvSpPr>
        <p:spPr>
          <a:xfrm>
            <a:off x="1434378" y="1706257"/>
            <a:ext cx="15609202" cy="1966341"/>
          </a:xfrm>
          <a:prstGeom prst="rect">
            <a:avLst/>
          </a:prstGeom>
        </p:spPr>
        <p:txBody>
          <a:bodyPr lIns="0" tIns="0" rIns="0" bIns="0" rtlCol="0" anchor="t">
            <a:spAutoFit/>
          </a:bodyPr>
          <a:lstStyle/>
          <a:p>
            <a:pPr algn="ctr">
              <a:lnSpc>
                <a:spcPts val="7632"/>
              </a:lnSpc>
            </a:pPr>
            <a:r>
              <a:rPr lang="en-US" sz="7200" spc="72">
                <a:solidFill>
                  <a:srgbClr val="FFFFFF"/>
                </a:solidFill>
                <a:latin typeface="Kollektif Bold"/>
              </a:rPr>
              <a:t>CSW68 THEME/TEMA:</a:t>
            </a:r>
          </a:p>
          <a:p>
            <a:pPr algn="ctr">
              <a:lnSpc>
                <a:spcPts val="7632"/>
              </a:lnSpc>
            </a:pPr>
            <a:r>
              <a:rPr lang="en-US" sz="7200" spc="72">
                <a:solidFill>
                  <a:srgbClr val="FFFFFF"/>
                </a:solidFill>
                <a:latin typeface="Kollektif Bold"/>
              </a:rPr>
              <a:t>FUNDING FOR GENDER EQUALITY</a:t>
            </a:r>
          </a:p>
        </p:txBody>
      </p:sp>
      <p:grpSp>
        <p:nvGrpSpPr>
          <p:cNvPr id="10" name="Group 10"/>
          <p:cNvGrpSpPr/>
          <p:nvPr/>
        </p:nvGrpSpPr>
        <p:grpSpPr>
          <a:xfrm>
            <a:off x="1028700" y="6054467"/>
            <a:ext cx="4591329" cy="3981292"/>
            <a:chOff x="0" y="0"/>
            <a:chExt cx="6121772" cy="5308390"/>
          </a:xfrm>
        </p:grpSpPr>
        <p:sp>
          <p:nvSpPr>
            <p:cNvPr id="11" name="Freeform 11"/>
            <p:cNvSpPr/>
            <p:nvPr/>
          </p:nvSpPr>
          <p:spPr>
            <a:xfrm>
              <a:off x="0" y="0"/>
              <a:ext cx="1169365" cy="1304565"/>
            </a:xfrm>
            <a:custGeom>
              <a:avLst/>
              <a:gdLst/>
              <a:ahLst/>
              <a:cxnLst/>
              <a:rect l="l" t="t" r="r" b="b"/>
              <a:pathLst>
                <a:path w="1169365" h="1304565">
                  <a:moveTo>
                    <a:pt x="0" y="0"/>
                  </a:moveTo>
                  <a:lnTo>
                    <a:pt x="1169365" y="0"/>
                  </a:lnTo>
                  <a:lnTo>
                    <a:pt x="1169365" y="1304565"/>
                  </a:lnTo>
                  <a:lnTo>
                    <a:pt x="0" y="13045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1406486" y="74221"/>
              <a:ext cx="4514833" cy="1127548"/>
            </a:xfrm>
            <a:prstGeom prst="rect">
              <a:avLst/>
            </a:prstGeom>
          </p:spPr>
          <p:txBody>
            <a:bodyPr lIns="0" tIns="0" rIns="0" bIns="0" rtlCol="0" anchor="t">
              <a:spAutoFit/>
            </a:bodyPr>
            <a:lstStyle/>
            <a:p>
              <a:pPr>
                <a:lnSpc>
                  <a:spcPts val="3379"/>
                </a:lnSpc>
              </a:pPr>
              <a:r>
                <a:rPr lang="en-US" sz="2599" spc="25">
                  <a:solidFill>
                    <a:srgbClr val="000000"/>
                  </a:solidFill>
                  <a:latin typeface="Kollektif Bold"/>
                </a:rPr>
                <a:t>FUNDING FOR GENDER EQUALITY</a:t>
              </a:r>
            </a:p>
          </p:txBody>
        </p:sp>
        <p:sp>
          <p:nvSpPr>
            <p:cNvPr id="13" name="TextBox 13"/>
            <p:cNvSpPr txBox="1"/>
            <p:nvPr/>
          </p:nvSpPr>
          <p:spPr>
            <a:xfrm>
              <a:off x="0" y="1685080"/>
              <a:ext cx="6121772" cy="3623310"/>
            </a:xfrm>
            <a:prstGeom prst="rect">
              <a:avLst/>
            </a:prstGeom>
          </p:spPr>
          <p:txBody>
            <a:bodyPr lIns="0" tIns="0" rIns="0" bIns="0" rtlCol="0" anchor="t">
              <a:spAutoFit/>
            </a:bodyPr>
            <a:lstStyle/>
            <a:p>
              <a:pPr algn="ctr">
                <a:lnSpc>
                  <a:spcPts val="3120"/>
                </a:lnSpc>
              </a:pPr>
              <a:r>
                <a:rPr lang="en-US" sz="2400" spc="24">
                  <a:solidFill>
                    <a:srgbClr val="000000"/>
                  </a:solidFill>
                  <a:latin typeface="Garet"/>
                </a:rPr>
                <a:t>Accelerating the achievement of gender equality by strengthening funding for projects and programs that empower women and girls.</a:t>
              </a:r>
            </a:p>
            <a:p>
              <a:pPr algn="ctr">
                <a:lnSpc>
                  <a:spcPts val="3120"/>
                </a:lnSpc>
              </a:pPr>
              <a:endParaRPr lang="en-US" sz="2400" spc="24">
                <a:solidFill>
                  <a:srgbClr val="000000"/>
                </a:solidFill>
                <a:latin typeface="Garet"/>
              </a:endParaRPr>
            </a:p>
          </p:txBody>
        </p:sp>
      </p:grpSp>
      <p:grpSp>
        <p:nvGrpSpPr>
          <p:cNvPr id="14" name="Group 14"/>
          <p:cNvGrpSpPr/>
          <p:nvPr/>
        </p:nvGrpSpPr>
        <p:grpSpPr>
          <a:xfrm>
            <a:off x="6943315" y="5917251"/>
            <a:ext cx="4591329" cy="3719950"/>
            <a:chOff x="0" y="0"/>
            <a:chExt cx="6121772" cy="4959933"/>
          </a:xfrm>
        </p:grpSpPr>
        <p:sp>
          <p:nvSpPr>
            <p:cNvPr id="15" name="Freeform 15"/>
            <p:cNvSpPr/>
            <p:nvPr/>
          </p:nvSpPr>
          <p:spPr>
            <a:xfrm>
              <a:off x="449662" y="114721"/>
              <a:ext cx="914400" cy="1441032"/>
            </a:xfrm>
            <a:custGeom>
              <a:avLst/>
              <a:gdLst/>
              <a:ahLst/>
              <a:cxnLst/>
              <a:rect l="l" t="t" r="r" b="b"/>
              <a:pathLst>
                <a:path w="914400" h="1441032">
                  <a:moveTo>
                    <a:pt x="0" y="0"/>
                  </a:moveTo>
                  <a:lnTo>
                    <a:pt x="914401" y="0"/>
                  </a:lnTo>
                  <a:lnTo>
                    <a:pt x="914401" y="1441032"/>
                  </a:lnTo>
                  <a:lnTo>
                    <a:pt x="0" y="1441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TextBox 16"/>
            <p:cNvSpPr txBox="1"/>
            <p:nvPr/>
          </p:nvSpPr>
          <p:spPr>
            <a:xfrm>
              <a:off x="1606267" y="-28575"/>
              <a:ext cx="4514833" cy="1699048"/>
            </a:xfrm>
            <a:prstGeom prst="rect">
              <a:avLst/>
            </a:prstGeom>
          </p:spPr>
          <p:txBody>
            <a:bodyPr lIns="0" tIns="0" rIns="0" bIns="0" rtlCol="0" anchor="t">
              <a:spAutoFit/>
            </a:bodyPr>
            <a:lstStyle/>
            <a:p>
              <a:pPr>
                <a:lnSpc>
                  <a:spcPts val="3379"/>
                </a:lnSpc>
              </a:pPr>
              <a:r>
                <a:rPr lang="en-US" sz="2599" spc="25">
                  <a:solidFill>
                    <a:srgbClr val="000000"/>
                  </a:solidFill>
                  <a:latin typeface="Kollektif Bold"/>
                </a:rPr>
                <a:t>FINANCIACIÓN PARA LA IGUALDAD DE GÉNERO</a:t>
              </a:r>
            </a:p>
          </p:txBody>
        </p:sp>
        <p:sp>
          <p:nvSpPr>
            <p:cNvPr id="17" name="TextBox 17"/>
            <p:cNvSpPr txBox="1"/>
            <p:nvPr/>
          </p:nvSpPr>
          <p:spPr>
            <a:xfrm>
              <a:off x="0" y="1857323"/>
              <a:ext cx="6121772" cy="3102610"/>
            </a:xfrm>
            <a:prstGeom prst="rect">
              <a:avLst/>
            </a:prstGeom>
          </p:spPr>
          <p:txBody>
            <a:bodyPr lIns="0" tIns="0" rIns="0" bIns="0" rtlCol="0" anchor="t">
              <a:spAutoFit/>
            </a:bodyPr>
            <a:lstStyle/>
            <a:p>
              <a:pPr algn="ctr">
                <a:lnSpc>
                  <a:spcPts val="3120"/>
                </a:lnSpc>
              </a:pPr>
              <a:r>
                <a:rPr lang="en-US" sz="2400" spc="24">
                  <a:solidFill>
                    <a:srgbClr val="000000"/>
                  </a:solidFill>
                  <a:latin typeface="Garet"/>
                </a:rPr>
                <a:t>Acelerar la consecución de la igualdad de género reforzando la financiación de proyectos y programas que empoderen a mujeres y niñas</a:t>
              </a:r>
            </a:p>
          </p:txBody>
        </p:sp>
      </p:grpSp>
      <p:grpSp>
        <p:nvGrpSpPr>
          <p:cNvPr id="18" name="Group 18"/>
          <p:cNvGrpSpPr/>
          <p:nvPr/>
        </p:nvGrpSpPr>
        <p:grpSpPr>
          <a:xfrm>
            <a:off x="12667971" y="5909218"/>
            <a:ext cx="4591329" cy="3727983"/>
            <a:chOff x="0" y="0"/>
            <a:chExt cx="6121772" cy="4970644"/>
          </a:xfrm>
        </p:grpSpPr>
        <p:sp>
          <p:nvSpPr>
            <p:cNvPr id="19" name="Freeform 19"/>
            <p:cNvSpPr/>
            <p:nvPr/>
          </p:nvSpPr>
          <p:spPr>
            <a:xfrm>
              <a:off x="0" y="247387"/>
              <a:ext cx="1133999" cy="1197120"/>
            </a:xfrm>
            <a:custGeom>
              <a:avLst/>
              <a:gdLst/>
              <a:ahLst/>
              <a:cxnLst/>
              <a:rect l="l" t="t" r="r" b="b"/>
              <a:pathLst>
                <a:path w="1133999" h="1197120">
                  <a:moveTo>
                    <a:pt x="0" y="0"/>
                  </a:moveTo>
                  <a:lnTo>
                    <a:pt x="1133999" y="0"/>
                  </a:lnTo>
                  <a:lnTo>
                    <a:pt x="1133999" y="1197120"/>
                  </a:lnTo>
                  <a:lnTo>
                    <a:pt x="0" y="11971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TextBox 20"/>
            <p:cNvSpPr txBox="1"/>
            <p:nvPr/>
          </p:nvSpPr>
          <p:spPr>
            <a:xfrm>
              <a:off x="1406486" y="-28575"/>
              <a:ext cx="4514833" cy="1699048"/>
            </a:xfrm>
            <a:prstGeom prst="rect">
              <a:avLst/>
            </a:prstGeom>
          </p:spPr>
          <p:txBody>
            <a:bodyPr lIns="0" tIns="0" rIns="0" bIns="0" rtlCol="0" anchor="t">
              <a:spAutoFit/>
            </a:bodyPr>
            <a:lstStyle/>
            <a:p>
              <a:pPr>
                <a:lnSpc>
                  <a:spcPts val="3379"/>
                </a:lnSpc>
              </a:pPr>
              <a:r>
                <a:rPr lang="en-US" sz="2599" spc="25">
                  <a:solidFill>
                    <a:srgbClr val="000000"/>
                  </a:solidFill>
                  <a:latin typeface="Kollektif Bold"/>
                </a:rPr>
                <a:t>FINANCIAMENTO DA IGUALDADE DE GÉNERO</a:t>
              </a:r>
            </a:p>
          </p:txBody>
        </p:sp>
        <p:sp>
          <p:nvSpPr>
            <p:cNvPr id="21" name="TextBox 21"/>
            <p:cNvSpPr txBox="1"/>
            <p:nvPr/>
          </p:nvSpPr>
          <p:spPr>
            <a:xfrm>
              <a:off x="0" y="1868034"/>
              <a:ext cx="6121772" cy="3102610"/>
            </a:xfrm>
            <a:prstGeom prst="rect">
              <a:avLst/>
            </a:prstGeom>
          </p:spPr>
          <p:txBody>
            <a:bodyPr lIns="0" tIns="0" rIns="0" bIns="0" rtlCol="0" anchor="t">
              <a:spAutoFit/>
            </a:bodyPr>
            <a:lstStyle/>
            <a:p>
              <a:pPr algn="ctr">
                <a:lnSpc>
                  <a:spcPts val="3120"/>
                </a:lnSpc>
              </a:pPr>
              <a:r>
                <a:rPr lang="en-US" sz="2400" spc="24">
                  <a:solidFill>
                    <a:srgbClr val="000000"/>
                  </a:solidFill>
                  <a:latin typeface="Garet"/>
                </a:rPr>
                <a:t>Acelerar a concretização da igualdade entre homens e mulheres, reforçando o financiamento de projectos e programas que capacitem as mulheres e as raparigas.</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2281" y="0"/>
            <a:ext cx="6485864" cy="6632998"/>
            <a:chOff x="0" y="0"/>
            <a:chExt cx="8647819" cy="8843997"/>
          </a:xfrm>
        </p:grpSpPr>
        <p:pic>
          <p:nvPicPr>
            <p:cNvPr id="3" name="Picture 3"/>
            <p:cNvPicPr>
              <a:picLocks noChangeAspect="1"/>
            </p:cNvPicPr>
            <p:nvPr/>
          </p:nvPicPr>
          <p:blipFill>
            <a:blip r:embed="rId2"/>
            <a:srcRect l="17390" r="17390"/>
            <a:stretch>
              <a:fillRect/>
            </a:stretch>
          </p:blipFill>
          <p:spPr>
            <a:xfrm>
              <a:off x="0" y="0"/>
              <a:ext cx="8647819" cy="8843997"/>
            </a:xfrm>
            <a:prstGeom prst="rect">
              <a:avLst/>
            </a:prstGeom>
          </p:spPr>
        </p:pic>
      </p:grpSp>
      <p:sp>
        <p:nvSpPr>
          <p:cNvPr id="4" name="AutoShape 4"/>
          <p:cNvSpPr/>
          <p:nvPr/>
        </p:nvSpPr>
        <p:spPr>
          <a:xfrm rot="-5400000">
            <a:off x="-8105775" y="4616772"/>
            <a:ext cx="18288000" cy="0"/>
          </a:xfrm>
          <a:prstGeom prst="line">
            <a:avLst/>
          </a:prstGeom>
          <a:ln w="19050" cap="flat">
            <a:solidFill>
              <a:srgbClr val="000000"/>
            </a:solidFill>
            <a:prstDash val="solid"/>
            <a:headEnd type="none" w="sm" len="sm"/>
            <a:tailEnd type="none" w="sm" len="sm"/>
          </a:ln>
        </p:spPr>
      </p:sp>
      <p:sp>
        <p:nvSpPr>
          <p:cNvPr id="5" name="AutoShape 5"/>
          <p:cNvSpPr/>
          <p:nvPr/>
        </p:nvSpPr>
        <p:spPr>
          <a:xfrm rot="-5400000">
            <a:off x="-1392750" y="5195240"/>
            <a:ext cx="18288000" cy="0"/>
          </a:xfrm>
          <a:prstGeom prst="line">
            <a:avLst/>
          </a:prstGeom>
          <a:ln w="19050" cap="flat">
            <a:solidFill>
              <a:srgbClr val="000000"/>
            </a:solidFill>
            <a:prstDash val="solid"/>
            <a:headEnd type="none" w="sm" len="sm"/>
            <a:tailEnd type="none" w="sm" len="sm"/>
          </a:ln>
        </p:spPr>
      </p:sp>
      <p:sp>
        <p:nvSpPr>
          <p:cNvPr id="6" name="TextBox 6"/>
          <p:cNvSpPr txBox="1"/>
          <p:nvPr/>
        </p:nvSpPr>
        <p:spPr>
          <a:xfrm>
            <a:off x="8505194" y="1019175"/>
            <a:ext cx="8956114" cy="1952625"/>
          </a:xfrm>
          <a:prstGeom prst="rect">
            <a:avLst/>
          </a:prstGeom>
        </p:spPr>
        <p:txBody>
          <a:bodyPr lIns="0" tIns="0" rIns="0" bIns="0" rtlCol="0" anchor="t">
            <a:spAutoFit/>
          </a:bodyPr>
          <a:lstStyle/>
          <a:p>
            <a:pPr>
              <a:lnSpc>
                <a:spcPts val="3839"/>
              </a:lnSpc>
            </a:pPr>
            <a:r>
              <a:rPr lang="en-US" sz="3199" spc="31">
                <a:solidFill>
                  <a:srgbClr val="000000"/>
                </a:solidFill>
                <a:latin typeface="Kollektif"/>
              </a:rPr>
              <a:t>Loving God, We gather in prayer today to lift up the experience of women and girls who are treated as less than, who are refused opportunities, and whose voices are unheard.</a:t>
            </a:r>
          </a:p>
        </p:txBody>
      </p:sp>
      <p:sp>
        <p:nvSpPr>
          <p:cNvPr id="7" name="TextBox 7"/>
          <p:cNvSpPr txBox="1"/>
          <p:nvPr/>
        </p:nvSpPr>
        <p:spPr>
          <a:xfrm>
            <a:off x="8505194" y="3974059"/>
            <a:ext cx="8956114" cy="1952625"/>
          </a:xfrm>
          <a:prstGeom prst="rect">
            <a:avLst/>
          </a:prstGeom>
        </p:spPr>
        <p:txBody>
          <a:bodyPr lIns="0" tIns="0" rIns="0" bIns="0" rtlCol="0" anchor="t">
            <a:spAutoFit/>
          </a:bodyPr>
          <a:lstStyle/>
          <a:p>
            <a:pPr>
              <a:lnSpc>
                <a:spcPts val="3839"/>
              </a:lnSpc>
            </a:pPr>
            <a:r>
              <a:rPr lang="en-US" sz="3199" spc="31">
                <a:solidFill>
                  <a:srgbClr val="82557F"/>
                </a:solidFill>
                <a:latin typeface="Kollektif"/>
              </a:rPr>
              <a:t>Dios amoroso, Nos reunimos hoy en oración para elevar la experiencia de las mujeres y niñas que son tratadas como menos, a las que se les niegan oportunidades y cuyas voces no son escuchadas.</a:t>
            </a:r>
          </a:p>
        </p:txBody>
      </p:sp>
      <p:sp>
        <p:nvSpPr>
          <p:cNvPr id="8" name="TextBox 8"/>
          <p:cNvSpPr txBox="1"/>
          <p:nvPr/>
        </p:nvSpPr>
        <p:spPr>
          <a:xfrm>
            <a:off x="8505194" y="6928943"/>
            <a:ext cx="8956114" cy="2438400"/>
          </a:xfrm>
          <a:prstGeom prst="rect">
            <a:avLst/>
          </a:prstGeom>
        </p:spPr>
        <p:txBody>
          <a:bodyPr lIns="0" tIns="0" rIns="0" bIns="0" rtlCol="0" anchor="t">
            <a:spAutoFit/>
          </a:bodyPr>
          <a:lstStyle/>
          <a:p>
            <a:pPr>
              <a:lnSpc>
                <a:spcPts val="3839"/>
              </a:lnSpc>
            </a:pPr>
            <a:r>
              <a:rPr lang="en-US" sz="3199" spc="31">
                <a:solidFill>
                  <a:srgbClr val="7D5D2C"/>
                </a:solidFill>
                <a:latin typeface="Kollektif"/>
              </a:rPr>
              <a:t>Deus amoroso, Reunimo-nos hoje em oração para elevar a experiência das mulheres e raparigas que são tratadas como inferiores, a quem são recusadas oportunidades e cujas vozes não são ouvidas.</a:t>
            </a:r>
          </a:p>
        </p:txBody>
      </p:sp>
      <p:grpSp>
        <p:nvGrpSpPr>
          <p:cNvPr id="9" name="Group 9"/>
          <p:cNvGrpSpPr/>
          <p:nvPr/>
        </p:nvGrpSpPr>
        <p:grpSpPr>
          <a:xfrm>
            <a:off x="1164234" y="0"/>
            <a:ext cx="6485864" cy="10701008"/>
            <a:chOff x="0" y="0"/>
            <a:chExt cx="1708211" cy="2818372"/>
          </a:xfrm>
        </p:grpSpPr>
        <p:sp>
          <p:nvSpPr>
            <p:cNvPr id="10" name="Freeform 10"/>
            <p:cNvSpPr/>
            <p:nvPr/>
          </p:nvSpPr>
          <p:spPr>
            <a:xfrm>
              <a:off x="0" y="0"/>
              <a:ext cx="1708211" cy="2818372"/>
            </a:xfrm>
            <a:custGeom>
              <a:avLst/>
              <a:gdLst/>
              <a:ahLst/>
              <a:cxnLst/>
              <a:rect l="l" t="t" r="r" b="b"/>
              <a:pathLst>
                <a:path w="1708211" h="2818372">
                  <a:moveTo>
                    <a:pt x="0" y="0"/>
                  </a:moveTo>
                  <a:lnTo>
                    <a:pt x="1708211" y="0"/>
                  </a:lnTo>
                  <a:lnTo>
                    <a:pt x="1708211" y="2818372"/>
                  </a:lnTo>
                  <a:lnTo>
                    <a:pt x="0" y="2818372"/>
                  </a:lnTo>
                  <a:close/>
                </a:path>
              </a:pathLst>
            </a:custGeom>
            <a:gradFill rotWithShape="1">
              <a:gsLst>
                <a:gs pos="0">
                  <a:srgbClr val="FFA9F9">
                    <a:alpha val="80000"/>
                  </a:srgbClr>
                </a:gs>
                <a:gs pos="100000">
                  <a:srgbClr val="FFBD59">
                    <a:alpha val="80000"/>
                  </a:srgbClr>
                </a:gs>
              </a:gsLst>
              <a:lin ang="2700000"/>
            </a:gradFill>
          </p:spPr>
        </p:sp>
        <p:sp>
          <p:nvSpPr>
            <p:cNvPr id="11" name="TextBox 11"/>
            <p:cNvSpPr txBox="1"/>
            <p:nvPr/>
          </p:nvSpPr>
          <p:spPr>
            <a:xfrm>
              <a:off x="0" y="38100"/>
              <a:ext cx="812800" cy="774700"/>
            </a:xfrm>
            <a:prstGeom prst="rect">
              <a:avLst/>
            </a:prstGeom>
          </p:spPr>
          <p:txBody>
            <a:bodyPr lIns="50800" tIns="50800" rIns="50800" bIns="50800" rtlCol="0" anchor="ctr"/>
            <a:lstStyle/>
            <a:p>
              <a:pPr algn="ctr">
                <a:lnSpc>
                  <a:spcPts val="1695"/>
                </a:lnSpc>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8819" y="6506964"/>
            <a:ext cx="6485864" cy="4130114"/>
            <a:chOff x="0" y="0"/>
            <a:chExt cx="8647819" cy="5506819"/>
          </a:xfrm>
        </p:grpSpPr>
        <p:pic>
          <p:nvPicPr>
            <p:cNvPr id="3" name="Picture 3"/>
            <p:cNvPicPr>
              <a:picLocks noChangeAspect="1"/>
            </p:cNvPicPr>
            <p:nvPr/>
          </p:nvPicPr>
          <p:blipFill>
            <a:blip r:embed="rId2"/>
            <a:srcRect l="729" r="729"/>
            <a:stretch>
              <a:fillRect/>
            </a:stretch>
          </p:blipFill>
          <p:spPr>
            <a:xfrm>
              <a:off x="0" y="0"/>
              <a:ext cx="8647819" cy="5506819"/>
            </a:xfrm>
            <a:prstGeom prst="rect">
              <a:avLst/>
            </a:prstGeom>
          </p:spPr>
        </p:pic>
      </p:grpSp>
      <p:sp>
        <p:nvSpPr>
          <p:cNvPr id="4" name="AutoShape 4"/>
          <p:cNvSpPr/>
          <p:nvPr/>
        </p:nvSpPr>
        <p:spPr>
          <a:xfrm flipV="1">
            <a:off x="10715239" y="-4635488"/>
            <a:ext cx="0" cy="18288000"/>
          </a:xfrm>
          <a:prstGeom prst="line">
            <a:avLst/>
          </a:prstGeom>
          <a:ln w="19050" cap="flat">
            <a:solidFill>
              <a:srgbClr val="000000"/>
            </a:solidFill>
            <a:prstDash val="solid"/>
            <a:headEnd type="none" w="sm" len="sm"/>
            <a:tailEnd type="none" w="sm" len="sm"/>
          </a:ln>
        </p:spPr>
      </p:sp>
      <p:sp>
        <p:nvSpPr>
          <p:cNvPr id="5" name="AutoShape 5"/>
          <p:cNvSpPr/>
          <p:nvPr/>
        </p:nvSpPr>
        <p:spPr>
          <a:xfrm flipV="1">
            <a:off x="17428264" y="-4057019"/>
            <a:ext cx="0" cy="18288000"/>
          </a:xfrm>
          <a:prstGeom prst="line">
            <a:avLst/>
          </a:prstGeom>
          <a:ln w="19050" cap="flat">
            <a:solidFill>
              <a:srgbClr val="000000"/>
            </a:solidFill>
            <a:prstDash val="solid"/>
            <a:headEnd type="none" w="sm" len="sm"/>
            <a:tailEnd type="none" w="sm" len="sm"/>
          </a:ln>
        </p:spPr>
      </p:sp>
      <p:sp>
        <p:nvSpPr>
          <p:cNvPr id="6" name="TextBox 6"/>
          <p:cNvSpPr txBox="1"/>
          <p:nvPr/>
        </p:nvSpPr>
        <p:spPr>
          <a:xfrm>
            <a:off x="826715" y="1019175"/>
            <a:ext cx="8956114" cy="1952625"/>
          </a:xfrm>
          <a:prstGeom prst="rect">
            <a:avLst/>
          </a:prstGeom>
        </p:spPr>
        <p:txBody>
          <a:bodyPr lIns="0" tIns="0" rIns="0" bIns="0" rtlCol="0" anchor="t">
            <a:spAutoFit/>
          </a:bodyPr>
          <a:lstStyle/>
          <a:p>
            <a:pPr>
              <a:lnSpc>
                <a:spcPts val="3839"/>
              </a:lnSpc>
            </a:pPr>
            <a:r>
              <a:rPr lang="en-US" sz="3199" spc="31">
                <a:solidFill>
                  <a:srgbClr val="000000"/>
                </a:solidFill>
                <a:latin typeface="Kollektif"/>
              </a:rPr>
              <a:t>We pray for every woman and girl who has been minimized, overlooked, devalued, or feels unheard. May You heal their hearts from past and current experiences.</a:t>
            </a:r>
          </a:p>
        </p:txBody>
      </p:sp>
      <p:sp>
        <p:nvSpPr>
          <p:cNvPr id="7" name="TextBox 7"/>
          <p:cNvSpPr txBox="1"/>
          <p:nvPr/>
        </p:nvSpPr>
        <p:spPr>
          <a:xfrm>
            <a:off x="826715" y="3936817"/>
            <a:ext cx="8956114" cy="1952625"/>
          </a:xfrm>
          <a:prstGeom prst="rect">
            <a:avLst/>
          </a:prstGeom>
        </p:spPr>
        <p:txBody>
          <a:bodyPr lIns="0" tIns="0" rIns="0" bIns="0" rtlCol="0" anchor="t">
            <a:spAutoFit/>
          </a:bodyPr>
          <a:lstStyle/>
          <a:p>
            <a:pPr>
              <a:lnSpc>
                <a:spcPts val="3839"/>
              </a:lnSpc>
            </a:pPr>
            <a:r>
              <a:rPr lang="en-US" sz="3199" spc="31">
                <a:solidFill>
                  <a:srgbClr val="82557F"/>
                </a:solidFill>
                <a:latin typeface="Kollektif"/>
              </a:rPr>
              <a:t>Oramos por todas las mujeres y niñas que han sido minimizadas, ignoradas, devaluadas o que no se sienten escuchadas. Que Tú sanes sus corazones de experiencias pasadas y presentes.</a:t>
            </a:r>
          </a:p>
        </p:txBody>
      </p:sp>
      <p:sp>
        <p:nvSpPr>
          <p:cNvPr id="8" name="TextBox 8"/>
          <p:cNvSpPr txBox="1"/>
          <p:nvPr/>
        </p:nvSpPr>
        <p:spPr>
          <a:xfrm>
            <a:off x="826715" y="6853197"/>
            <a:ext cx="8956114" cy="2438400"/>
          </a:xfrm>
          <a:prstGeom prst="rect">
            <a:avLst/>
          </a:prstGeom>
        </p:spPr>
        <p:txBody>
          <a:bodyPr lIns="0" tIns="0" rIns="0" bIns="0" rtlCol="0" anchor="t">
            <a:spAutoFit/>
          </a:bodyPr>
          <a:lstStyle/>
          <a:p>
            <a:pPr>
              <a:lnSpc>
                <a:spcPts val="3839"/>
              </a:lnSpc>
            </a:pPr>
            <a:r>
              <a:rPr lang="en-US" sz="3199" spc="31">
                <a:solidFill>
                  <a:srgbClr val="7D5D2C"/>
                </a:solidFill>
                <a:latin typeface="Kollektif"/>
              </a:rPr>
              <a:t>Rezamos por todas as mulheres e raparigas que foram minimizadas, ignoradas, desvalorizadas ou que não se sentem ouvidas. Que possas curar os seus corações de experiências passadas e actuais.</a:t>
            </a:r>
          </a:p>
        </p:txBody>
      </p:sp>
      <p:grpSp>
        <p:nvGrpSpPr>
          <p:cNvPr id="9" name="Group 9"/>
          <p:cNvGrpSpPr/>
          <p:nvPr/>
        </p:nvGrpSpPr>
        <p:grpSpPr>
          <a:xfrm>
            <a:off x="10828819" y="-117784"/>
            <a:ext cx="6485864" cy="11100826"/>
            <a:chOff x="0" y="0"/>
            <a:chExt cx="1708211" cy="2923674"/>
          </a:xfrm>
        </p:grpSpPr>
        <p:sp>
          <p:nvSpPr>
            <p:cNvPr id="10" name="Freeform 10"/>
            <p:cNvSpPr/>
            <p:nvPr/>
          </p:nvSpPr>
          <p:spPr>
            <a:xfrm>
              <a:off x="0" y="0"/>
              <a:ext cx="1708211" cy="2923674"/>
            </a:xfrm>
            <a:custGeom>
              <a:avLst/>
              <a:gdLst/>
              <a:ahLst/>
              <a:cxnLst/>
              <a:rect l="l" t="t" r="r" b="b"/>
              <a:pathLst>
                <a:path w="1708211" h="2923674">
                  <a:moveTo>
                    <a:pt x="0" y="0"/>
                  </a:moveTo>
                  <a:lnTo>
                    <a:pt x="1708211" y="0"/>
                  </a:lnTo>
                  <a:lnTo>
                    <a:pt x="1708211" y="2923674"/>
                  </a:lnTo>
                  <a:lnTo>
                    <a:pt x="0" y="2923674"/>
                  </a:lnTo>
                  <a:close/>
                </a:path>
              </a:pathLst>
            </a:custGeom>
            <a:gradFill rotWithShape="1">
              <a:gsLst>
                <a:gs pos="0">
                  <a:srgbClr val="FFA9F9">
                    <a:alpha val="80000"/>
                  </a:srgbClr>
                </a:gs>
                <a:gs pos="100000">
                  <a:srgbClr val="FFBD59">
                    <a:alpha val="80000"/>
                  </a:srgbClr>
                </a:gs>
              </a:gsLst>
              <a:lin ang="2700000"/>
            </a:gradFill>
          </p:spPr>
        </p:sp>
        <p:sp>
          <p:nvSpPr>
            <p:cNvPr id="11" name="TextBox 11"/>
            <p:cNvSpPr txBox="1"/>
            <p:nvPr/>
          </p:nvSpPr>
          <p:spPr>
            <a:xfrm>
              <a:off x="0" y="38100"/>
              <a:ext cx="812800" cy="774700"/>
            </a:xfrm>
            <a:prstGeom prst="rect">
              <a:avLst/>
            </a:prstGeom>
          </p:spPr>
          <p:txBody>
            <a:bodyPr lIns="50800" tIns="50800" rIns="50800" bIns="50800" rtlCol="0" anchor="ctr"/>
            <a:lstStyle/>
            <a:p>
              <a:pPr algn="ctr">
                <a:lnSpc>
                  <a:spcPts val="1695"/>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6872" y="0"/>
            <a:ext cx="6512302" cy="6632998"/>
            <a:chOff x="0" y="0"/>
            <a:chExt cx="8683070" cy="8843997"/>
          </a:xfrm>
        </p:grpSpPr>
        <p:pic>
          <p:nvPicPr>
            <p:cNvPr id="3" name="Picture 3"/>
            <p:cNvPicPr>
              <a:picLocks noChangeAspect="1"/>
            </p:cNvPicPr>
            <p:nvPr/>
          </p:nvPicPr>
          <p:blipFill>
            <a:blip r:embed="rId2"/>
            <a:srcRect l="34458" r="129"/>
            <a:stretch>
              <a:fillRect/>
            </a:stretch>
          </p:blipFill>
          <p:spPr>
            <a:xfrm>
              <a:off x="0" y="0"/>
              <a:ext cx="8683070" cy="8843997"/>
            </a:xfrm>
            <a:prstGeom prst="rect">
              <a:avLst/>
            </a:prstGeom>
          </p:spPr>
        </p:pic>
      </p:grpSp>
      <p:sp>
        <p:nvSpPr>
          <p:cNvPr id="4" name="AutoShape 4"/>
          <p:cNvSpPr/>
          <p:nvPr/>
        </p:nvSpPr>
        <p:spPr>
          <a:xfrm rot="-5400000">
            <a:off x="-8105775" y="4616772"/>
            <a:ext cx="18288000" cy="0"/>
          </a:xfrm>
          <a:prstGeom prst="line">
            <a:avLst/>
          </a:prstGeom>
          <a:ln w="19050" cap="flat">
            <a:solidFill>
              <a:srgbClr val="000000"/>
            </a:solidFill>
            <a:prstDash val="solid"/>
            <a:headEnd type="none" w="sm" len="sm"/>
            <a:tailEnd type="none" w="sm" len="sm"/>
          </a:ln>
        </p:spPr>
      </p:sp>
      <p:sp>
        <p:nvSpPr>
          <p:cNvPr id="5" name="AutoShape 5"/>
          <p:cNvSpPr/>
          <p:nvPr/>
        </p:nvSpPr>
        <p:spPr>
          <a:xfrm rot="-5400000">
            <a:off x="-1392750" y="5195240"/>
            <a:ext cx="18288000" cy="0"/>
          </a:xfrm>
          <a:prstGeom prst="line">
            <a:avLst/>
          </a:prstGeom>
          <a:ln w="19050" cap="flat">
            <a:solidFill>
              <a:srgbClr val="000000"/>
            </a:solidFill>
            <a:prstDash val="solid"/>
            <a:headEnd type="none" w="sm" len="sm"/>
            <a:tailEnd type="none" w="sm" len="sm"/>
          </a:ln>
        </p:spPr>
      </p:sp>
      <p:sp>
        <p:nvSpPr>
          <p:cNvPr id="6" name="TextBox 6"/>
          <p:cNvSpPr txBox="1"/>
          <p:nvPr/>
        </p:nvSpPr>
        <p:spPr>
          <a:xfrm>
            <a:off x="8481675" y="1019175"/>
            <a:ext cx="8956114" cy="1952625"/>
          </a:xfrm>
          <a:prstGeom prst="rect">
            <a:avLst/>
          </a:prstGeom>
        </p:spPr>
        <p:txBody>
          <a:bodyPr lIns="0" tIns="0" rIns="0" bIns="0" rtlCol="0" anchor="t">
            <a:spAutoFit/>
          </a:bodyPr>
          <a:lstStyle/>
          <a:p>
            <a:pPr>
              <a:lnSpc>
                <a:spcPts val="3839"/>
              </a:lnSpc>
            </a:pPr>
            <a:r>
              <a:rPr lang="en-US" sz="3199" spc="31">
                <a:solidFill>
                  <a:srgbClr val="000000"/>
                </a:solidFill>
                <a:latin typeface="Kollektif"/>
              </a:rPr>
              <a:t>We pray that society will recognize the innate equality of the genders. We pray for a world that will recognize how women are created perfectly and equally in Your image.</a:t>
            </a:r>
          </a:p>
        </p:txBody>
      </p:sp>
      <p:sp>
        <p:nvSpPr>
          <p:cNvPr id="7" name="TextBox 7"/>
          <p:cNvSpPr txBox="1"/>
          <p:nvPr/>
        </p:nvSpPr>
        <p:spPr>
          <a:xfrm>
            <a:off x="8481675" y="3974059"/>
            <a:ext cx="8956114" cy="1952625"/>
          </a:xfrm>
          <a:prstGeom prst="rect">
            <a:avLst/>
          </a:prstGeom>
        </p:spPr>
        <p:txBody>
          <a:bodyPr lIns="0" tIns="0" rIns="0" bIns="0" rtlCol="0" anchor="t">
            <a:spAutoFit/>
          </a:bodyPr>
          <a:lstStyle/>
          <a:p>
            <a:pPr>
              <a:lnSpc>
                <a:spcPts val="3839"/>
              </a:lnSpc>
            </a:pPr>
            <a:r>
              <a:rPr lang="en-US" sz="3199" spc="31">
                <a:solidFill>
                  <a:srgbClr val="82557F"/>
                </a:solidFill>
                <a:latin typeface="Kollektif"/>
              </a:rPr>
              <a:t>Rezamos para que la sociedad reconozca la igualdad innata de los géneros. Te pedimos por un mundo que reconozca que las mujeres han sido creadas perfecta e igualmente a Tu imagen.</a:t>
            </a:r>
          </a:p>
        </p:txBody>
      </p:sp>
      <p:sp>
        <p:nvSpPr>
          <p:cNvPr id="8" name="TextBox 8"/>
          <p:cNvSpPr txBox="1"/>
          <p:nvPr/>
        </p:nvSpPr>
        <p:spPr>
          <a:xfrm>
            <a:off x="8481675" y="6928943"/>
            <a:ext cx="8956114" cy="1952625"/>
          </a:xfrm>
          <a:prstGeom prst="rect">
            <a:avLst/>
          </a:prstGeom>
        </p:spPr>
        <p:txBody>
          <a:bodyPr lIns="0" tIns="0" rIns="0" bIns="0" rtlCol="0" anchor="t">
            <a:spAutoFit/>
          </a:bodyPr>
          <a:lstStyle/>
          <a:p>
            <a:pPr>
              <a:lnSpc>
                <a:spcPts val="3839"/>
              </a:lnSpc>
            </a:pPr>
            <a:r>
              <a:rPr lang="en-US" sz="3199" spc="31">
                <a:solidFill>
                  <a:srgbClr val="7D5D2C"/>
                </a:solidFill>
                <a:latin typeface="Kollektif"/>
              </a:rPr>
              <a:t>Rezamos para que a sociedade reconheça a igualdade inata dos géneros. Rezamos por um mundo que reconheça como as mulheres são criadas perfeita e igualmente à Tua imagem.</a:t>
            </a:r>
          </a:p>
        </p:txBody>
      </p:sp>
      <p:grpSp>
        <p:nvGrpSpPr>
          <p:cNvPr id="9" name="Group 9"/>
          <p:cNvGrpSpPr/>
          <p:nvPr/>
        </p:nvGrpSpPr>
        <p:grpSpPr>
          <a:xfrm>
            <a:off x="1164234" y="0"/>
            <a:ext cx="6485864" cy="10701008"/>
            <a:chOff x="0" y="0"/>
            <a:chExt cx="1708211" cy="2818372"/>
          </a:xfrm>
        </p:grpSpPr>
        <p:sp>
          <p:nvSpPr>
            <p:cNvPr id="10" name="Freeform 10"/>
            <p:cNvSpPr/>
            <p:nvPr/>
          </p:nvSpPr>
          <p:spPr>
            <a:xfrm>
              <a:off x="0" y="0"/>
              <a:ext cx="1708211" cy="2818372"/>
            </a:xfrm>
            <a:custGeom>
              <a:avLst/>
              <a:gdLst/>
              <a:ahLst/>
              <a:cxnLst/>
              <a:rect l="l" t="t" r="r" b="b"/>
              <a:pathLst>
                <a:path w="1708211" h="2818372">
                  <a:moveTo>
                    <a:pt x="0" y="0"/>
                  </a:moveTo>
                  <a:lnTo>
                    <a:pt x="1708211" y="0"/>
                  </a:lnTo>
                  <a:lnTo>
                    <a:pt x="1708211" y="2818372"/>
                  </a:lnTo>
                  <a:lnTo>
                    <a:pt x="0" y="2818372"/>
                  </a:lnTo>
                  <a:close/>
                </a:path>
              </a:pathLst>
            </a:custGeom>
            <a:gradFill rotWithShape="1">
              <a:gsLst>
                <a:gs pos="0">
                  <a:srgbClr val="FFA9F9">
                    <a:alpha val="80000"/>
                  </a:srgbClr>
                </a:gs>
                <a:gs pos="100000">
                  <a:srgbClr val="FFBD59">
                    <a:alpha val="80000"/>
                  </a:srgbClr>
                </a:gs>
              </a:gsLst>
              <a:lin ang="2700000"/>
            </a:gradFill>
          </p:spPr>
        </p:sp>
        <p:sp>
          <p:nvSpPr>
            <p:cNvPr id="11" name="TextBox 11"/>
            <p:cNvSpPr txBox="1"/>
            <p:nvPr/>
          </p:nvSpPr>
          <p:spPr>
            <a:xfrm>
              <a:off x="0" y="38100"/>
              <a:ext cx="812800" cy="774700"/>
            </a:xfrm>
            <a:prstGeom prst="rect">
              <a:avLst/>
            </a:prstGeom>
          </p:spPr>
          <p:txBody>
            <a:bodyPr lIns="50800" tIns="50800" rIns="50800" bIns="50800" rtlCol="0" anchor="ctr"/>
            <a:lstStyle/>
            <a:p>
              <a:pPr algn="ctr">
                <a:lnSpc>
                  <a:spcPts val="1695"/>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8819" y="6506964"/>
            <a:ext cx="6485864" cy="4130114"/>
            <a:chOff x="0" y="0"/>
            <a:chExt cx="8647819" cy="5506819"/>
          </a:xfrm>
        </p:grpSpPr>
        <p:pic>
          <p:nvPicPr>
            <p:cNvPr id="3" name="Picture 3"/>
            <p:cNvPicPr>
              <a:picLocks noChangeAspect="1"/>
            </p:cNvPicPr>
            <p:nvPr/>
          </p:nvPicPr>
          <p:blipFill>
            <a:blip r:embed="rId2"/>
            <a:srcRect t="4481"/>
            <a:stretch>
              <a:fillRect/>
            </a:stretch>
          </p:blipFill>
          <p:spPr>
            <a:xfrm>
              <a:off x="0" y="0"/>
              <a:ext cx="8647819" cy="5506819"/>
            </a:xfrm>
            <a:prstGeom prst="rect">
              <a:avLst/>
            </a:prstGeom>
          </p:spPr>
        </p:pic>
      </p:grpSp>
      <p:sp>
        <p:nvSpPr>
          <p:cNvPr id="4" name="AutoShape 4"/>
          <p:cNvSpPr/>
          <p:nvPr/>
        </p:nvSpPr>
        <p:spPr>
          <a:xfrm flipV="1">
            <a:off x="10715239" y="-4635488"/>
            <a:ext cx="0" cy="18288000"/>
          </a:xfrm>
          <a:prstGeom prst="line">
            <a:avLst/>
          </a:prstGeom>
          <a:ln w="19050" cap="flat">
            <a:solidFill>
              <a:srgbClr val="000000"/>
            </a:solidFill>
            <a:prstDash val="solid"/>
            <a:headEnd type="none" w="sm" len="sm"/>
            <a:tailEnd type="none" w="sm" len="sm"/>
          </a:ln>
        </p:spPr>
      </p:sp>
      <p:sp>
        <p:nvSpPr>
          <p:cNvPr id="5" name="AutoShape 5"/>
          <p:cNvSpPr/>
          <p:nvPr/>
        </p:nvSpPr>
        <p:spPr>
          <a:xfrm flipV="1">
            <a:off x="17428264" y="-4057019"/>
            <a:ext cx="0" cy="18288000"/>
          </a:xfrm>
          <a:prstGeom prst="line">
            <a:avLst/>
          </a:prstGeom>
          <a:ln w="19050" cap="flat">
            <a:solidFill>
              <a:srgbClr val="000000"/>
            </a:solidFill>
            <a:prstDash val="solid"/>
            <a:headEnd type="none" w="sm" len="sm"/>
            <a:tailEnd type="none" w="sm" len="sm"/>
          </a:ln>
        </p:spPr>
      </p:sp>
      <p:grpSp>
        <p:nvGrpSpPr>
          <p:cNvPr id="6" name="Group 6"/>
          <p:cNvGrpSpPr/>
          <p:nvPr/>
        </p:nvGrpSpPr>
        <p:grpSpPr>
          <a:xfrm>
            <a:off x="10828819" y="-117784"/>
            <a:ext cx="6485864" cy="10754862"/>
            <a:chOff x="0" y="0"/>
            <a:chExt cx="1708211" cy="2832556"/>
          </a:xfrm>
        </p:grpSpPr>
        <p:sp>
          <p:nvSpPr>
            <p:cNvPr id="7" name="Freeform 7"/>
            <p:cNvSpPr/>
            <p:nvPr/>
          </p:nvSpPr>
          <p:spPr>
            <a:xfrm>
              <a:off x="0" y="0"/>
              <a:ext cx="1708211" cy="2832556"/>
            </a:xfrm>
            <a:custGeom>
              <a:avLst/>
              <a:gdLst/>
              <a:ahLst/>
              <a:cxnLst/>
              <a:rect l="l" t="t" r="r" b="b"/>
              <a:pathLst>
                <a:path w="1708211" h="2832556">
                  <a:moveTo>
                    <a:pt x="0" y="0"/>
                  </a:moveTo>
                  <a:lnTo>
                    <a:pt x="1708211" y="0"/>
                  </a:lnTo>
                  <a:lnTo>
                    <a:pt x="1708211" y="2832556"/>
                  </a:lnTo>
                  <a:lnTo>
                    <a:pt x="0" y="2832556"/>
                  </a:lnTo>
                  <a:close/>
                </a:path>
              </a:pathLst>
            </a:custGeom>
            <a:gradFill rotWithShape="1">
              <a:gsLst>
                <a:gs pos="0">
                  <a:srgbClr val="FFA9F9">
                    <a:alpha val="80000"/>
                  </a:srgbClr>
                </a:gs>
                <a:gs pos="100000">
                  <a:srgbClr val="FFBD59">
                    <a:alpha val="80000"/>
                  </a:srgbClr>
                </a:gs>
              </a:gsLst>
              <a:lin ang="2700000"/>
            </a:gradFill>
          </p:spPr>
        </p:sp>
        <p:sp>
          <p:nvSpPr>
            <p:cNvPr id="8" name="TextBox 8"/>
            <p:cNvSpPr txBox="1"/>
            <p:nvPr/>
          </p:nvSpPr>
          <p:spPr>
            <a:xfrm>
              <a:off x="0" y="38100"/>
              <a:ext cx="812800" cy="774700"/>
            </a:xfrm>
            <a:prstGeom prst="rect">
              <a:avLst/>
            </a:prstGeom>
          </p:spPr>
          <p:txBody>
            <a:bodyPr lIns="50800" tIns="50800" rIns="50800" bIns="50800" rtlCol="0" anchor="ctr"/>
            <a:lstStyle/>
            <a:p>
              <a:pPr algn="ctr">
                <a:lnSpc>
                  <a:spcPts val="1695"/>
                </a:lnSpc>
              </a:pPr>
              <a:endParaRPr/>
            </a:p>
          </p:txBody>
        </p:sp>
      </p:grpSp>
      <p:sp>
        <p:nvSpPr>
          <p:cNvPr id="9" name="Freeform 9"/>
          <p:cNvSpPr/>
          <p:nvPr/>
        </p:nvSpPr>
        <p:spPr>
          <a:xfrm>
            <a:off x="4147477" y="9108185"/>
            <a:ext cx="1699444" cy="281181"/>
          </a:xfrm>
          <a:custGeom>
            <a:avLst/>
            <a:gdLst/>
            <a:ahLst/>
            <a:cxnLst/>
            <a:rect l="l" t="t" r="r" b="b"/>
            <a:pathLst>
              <a:path w="1699444" h="281181">
                <a:moveTo>
                  <a:pt x="0" y="0"/>
                </a:moveTo>
                <a:lnTo>
                  <a:pt x="1699444" y="0"/>
                </a:lnTo>
                <a:lnTo>
                  <a:pt x="1699444" y="281180"/>
                </a:lnTo>
                <a:lnTo>
                  <a:pt x="0" y="281180"/>
                </a:lnTo>
                <a:lnTo>
                  <a:pt x="0" y="0"/>
                </a:lnTo>
                <a:close/>
              </a:path>
            </a:pathLst>
          </a:custGeom>
          <a:blipFill>
            <a:blip r:embed="rId3">
              <a:alphaModFix amt="49000"/>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850234" y="1188264"/>
            <a:ext cx="8956114" cy="1466850"/>
          </a:xfrm>
          <a:prstGeom prst="rect">
            <a:avLst/>
          </a:prstGeom>
        </p:spPr>
        <p:txBody>
          <a:bodyPr lIns="0" tIns="0" rIns="0" bIns="0" rtlCol="0" anchor="t">
            <a:spAutoFit/>
          </a:bodyPr>
          <a:lstStyle/>
          <a:p>
            <a:pPr>
              <a:lnSpc>
                <a:spcPts val="3839"/>
              </a:lnSpc>
            </a:pPr>
            <a:r>
              <a:rPr lang="en-US" sz="3199" spc="31">
                <a:solidFill>
                  <a:srgbClr val="000000"/>
                </a:solidFill>
                <a:latin typeface="Kollektif"/>
              </a:rPr>
              <a:t>May You help every girl to see herself as You see her, and not through the eyes of those who have misplaced her value.</a:t>
            </a:r>
          </a:p>
        </p:txBody>
      </p:sp>
      <p:sp>
        <p:nvSpPr>
          <p:cNvPr id="11" name="TextBox 11"/>
          <p:cNvSpPr txBox="1"/>
          <p:nvPr/>
        </p:nvSpPr>
        <p:spPr>
          <a:xfrm>
            <a:off x="850234" y="3657600"/>
            <a:ext cx="8956114" cy="1466850"/>
          </a:xfrm>
          <a:prstGeom prst="rect">
            <a:avLst/>
          </a:prstGeom>
        </p:spPr>
        <p:txBody>
          <a:bodyPr lIns="0" tIns="0" rIns="0" bIns="0" rtlCol="0" anchor="t">
            <a:spAutoFit/>
          </a:bodyPr>
          <a:lstStyle/>
          <a:p>
            <a:pPr>
              <a:lnSpc>
                <a:spcPts val="3839"/>
              </a:lnSpc>
            </a:pPr>
            <a:r>
              <a:rPr lang="en-US" sz="3199" spc="31">
                <a:solidFill>
                  <a:srgbClr val="82557F"/>
                </a:solidFill>
                <a:latin typeface="Kollektif"/>
              </a:rPr>
              <a:t>Que ayudes a cada niña a verse a sí misma como Tú la ves, y no a través de los ojos de quienes han desvalorizado su valor.</a:t>
            </a:r>
          </a:p>
        </p:txBody>
      </p:sp>
      <p:sp>
        <p:nvSpPr>
          <p:cNvPr id="12" name="TextBox 12"/>
          <p:cNvSpPr txBox="1"/>
          <p:nvPr/>
        </p:nvSpPr>
        <p:spPr>
          <a:xfrm>
            <a:off x="850234" y="6478389"/>
            <a:ext cx="8956114" cy="1466850"/>
          </a:xfrm>
          <a:prstGeom prst="rect">
            <a:avLst/>
          </a:prstGeom>
        </p:spPr>
        <p:txBody>
          <a:bodyPr lIns="0" tIns="0" rIns="0" bIns="0" rtlCol="0" anchor="t">
            <a:spAutoFit/>
          </a:bodyPr>
          <a:lstStyle/>
          <a:p>
            <a:pPr>
              <a:lnSpc>
                <a:spcPts val="3839"/>
              </a:lnSpc>
            </a:pPr>
            <a:r>
              <a:rPr lang="en-US" sz="3199" spc="31">
                <a:solidFill>
                  <a:srgbClr val="7D5D2C"/>
                </a:solidFill>
                <a:latin typeface="Kollektif"/>
              </a:rPr>
              <a:t>Que possas ajudar cada rapariga a ver-se a si própria como Tu a vês, e não através dos olhos daqueles que não lhe deram o devido valor.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8807" y="0"/>
            <a:ext cx="6516718" cy="6632998"/>
            <a:chOff x="0" y="0"/>
            <a:chExt cx="8688958" cy="8843997"/>
          </a:xfrm>
        </p:grpSpPr>
        <p:pic>
          <p:nvPicPr>
            <p:cNvPr id="3" name="Picture 3"/>
            <p:cNvPicPr>
              <a:picLocks noChangeAspect="1"/>
            </p:cNvPicPr>
            <p:nvPr/>
          </p:nvPicPr>
          <p:blipFill>
            <a:blip r:embed="rId2"/>
            <a:srcRect l="17210" r="17210"/>
            <a:stretch>
              <a:fillRect/>
            </a:stretch>
          </p:blipFill>
          <p:spPr>
            <a:xfrm>
              <a:off x="0" y="0"/>
              <a:ext cx="8688958" cy="8843997"/>
            </a:xfrm>
            <a:prstGeom prst="rect">
              <a:avLst/>
            </a:prstGeom>
          </p:spPr>
        </p:pic>
      </p:grpSp>
      <p:sp>
        <p:nvSpPr>
          <p:cNvPr id="4" name="AutoShape 4"/>
          <p:cNvSpPr/>
          <p:nvPr/>
        </p:nvSpPr>
        <p:spPr>
          <a:xfrm rot="-5400000">
            <a:off x="-8105775" y="4616772"/>
            <a:ext cx="18288000" cy="0"/>
          </a:xfrm>
          <a:prstGeom prst="line">
            <a:avLst/>
          </a:prstGeom>
          <a:ln w="19050" cap="flat">
            <a:solidFill>
              <a:srgbClr val="000000"/>
            </a:solidFill>
            <a:prstDash val="solid"/>
            <a:headEnd type="none" w="sm" len="sm"/>
            <a:tailEnd type="none" w="sm" len="sm"/>
          </a:ln>
        </p:spPr>
      </p:sp>
      <p:sp>
        <p:nvSpPr>
          <p:cNvPr id="5" name="AutoShape 5"/>
          <p:cNvSpPr/>
          <p:nvPr/>
        </p:nvSpPr>
        <p:spPr>
          <a:xfrm rot="-5400000">
            <a:off x="-1392750" y="5195240"/>
            <a:ext cx="18288000" cy="0"/>
          </a:xfrm>
          <a:prstGeom prst="line">
            <a:avLst/>
          </a:prstGeom>
          <a:ln w="19050" cap="flat">
            <a:solidFill>
              <a:srgbClr val="000000"/>
            </a:solidFill>
            <a:prstDash val="solid"/>
            <a:headEnd type="none" w="sm" len="sm"/>
            <a:tailEnd type="none" w="sm" len="sm"/>
          </a:ln>
        </p:spPr>
      </p:sp>
      <p:sp>
        <p:nvSpPr>
          <p:cNvPr id="6" name="TextBox 6"/>
          <p:cNvSpPr txBox="1"/>
          <p:nvPr/>
        </p:nvSpPr>
        <p:spPr>
          <a:xfrm>
            <a:off x="8669825" y="1450428"/>
            <a:ext cx="8956114" cy="1466850"/>
          </a:xfrm>
          <a:prstGeom prst="rect">
            <a:avLst/>
          </a:prstGeom>
        </p:spPr>
        <p:txBody>
          <a:bodyPr lIns="0" tIns="0" rIns="0" bIns="0" rtlCol="0" anchor="t">
            <a:spAutoFit/>
          </a:bodyPr>
          <a:lstStyle/>
          <a:p>
            <a:pPr>
              <a:lnSpc>
                <a:spcPts val="3839"/>
              </a:lnSpc>
            </a:pPr>
            <a:r>
              <a:rPr lang="en-US" sz="3199" spc="31">
                <a:solidFill>
                  <a:srgbClr val="000000"/>
                </a:solidFill>
                <a:latin typeface="Kollektif"/>
              </a:rPr>
              <a:t>We pray for the strength and perseverance to create more just societies, where gender does not initiate rejection, violence, or oppression.</a:t>
            </a:r>
          </a:p>
        </p:txBody>
      </p:sp>
      <p:sp>
        <p:nvSpPr>
          <p:cNvPr id="7" name="TextBox 7"/>
          <p:cNvSpPr txBox="1"/>
          <p:nvPr/>
        </p:nvSpPr>
        <p:spPr>
          <a:xfrm>
            <a:off x="8669825" y="4405312"/>
            <a:ext cx="8956114" cy="1466850"/>
          </a:xfrm>
          <a:prstGeom prst="rect">
            <a:avLst/>
          </a:prstGeom>
        </p:spPr>
        <p:txBody>
          <a:bodyPr lIns="0" tIns="0" rIns="0" bIns="0" rtlCol="0" anchor="t">
            <a:spAutoFit/>
          </a:bodyPr>
          <a:lstStyle/>
          <a:p>
            <a:pPr>
              <a:lnSpc>
                <a:spcPts val="3839"/>
              </a:lnSpc>
            </a:pPr>
            <a:r>
              <a:rPr lang="en-US" sz="3199" spc="31">
                <a:solidFill>
                  <a:srgbClr val="82557F"/>
                </a:solidFill>
                <a:latin typeface="Kollektif"/>
              </a:rPr>
              <a:t>Pidamos fuerza y perseverancia para crear sociedades más justas, en las que el género no sea causa de rechazo, violencia u opresión.</a:t>
            </a:r>
          </a:p>
        </p:txBody>
      </p:sp>
      <p:sp>
        <p:nvSpPr>
          <p:cNvPr id="8" name="TextBox 8"/>
          <p:cNvSpPr txBox="1"/>
          <p:nvPr/>
        </p:nvSpPr>
        <p:spPr>
          <a:xfrm>
            <a:off x="8669825" y="7360197"/>
            <a:ext cx="8956114" cy="1466850"/>
          </a:xfrm>
          <a:prstGeom prst="rect">
            <a:avLst/>
          </a:prstGeom>
        </p:spPr>
        <p:txBody>
          <a:bodyPr lIns="0" tIns="0" rIns="0" bIns="0" rtlCol="0" anchor="t">
            <a:spAutoFit/>
          </a:bodyPr>
          <a:lstStyle/>
          <a:p>
            <a:pPr>
              <a:lnSpc>
                <a:spcPts val="3839"/>
              </a:lnSpc>
            </a:pPr>
            <a:r>
              <a:rPr lang="en-US" sz="3199" spc="31">
                <a:solidFill>
                  <a:srgbClr val="7D5D2C"/>
                </a:solidFill>
                <a:latin typeface="Kollektif"/>
              </a:rPr>
              <a:t>Rezemos pela força e pela perseverança para criar sociedades mais justas, onde o género não seja motivo de rejeição, violência ou opressão.</a:t>
            </a:r>
          </a:p>
        </p:txBody>
      </p:sp>
      <p:grpSp>
        <p:nvGrpSpPr>
          <p:cNvPr id="9" name="Group 9"/>
          <p:cNvGrpSpPr/>
          <p:nvPr/>
        </p:nvGrpSpPr>
        <p:grpSpPr>
          <a:xfrm>
            <a:off x="1164234" y="0"/>
            <a:ext cx="6485864" cy="10701008"/>
            <a:chOff x="0" y="0"/>
            <a:chExt cx="1708211" cy="2818372"/>
          </a:xfrm>
        </p:grpSpPr>
        <p:sp>
          <p:nvSpPr>
            <p:cNvPr id="10" name="Freeform 10"/>
            <p:cNvSpPr/>
            <p:nvPr/>
          </p:nvSpPr>
          <p:spPr>
            <a:xfrm>
              <a:off x="0" y="0"/>
              <a:ext cx="1708211" cy="2818372"/>
            </a:xfrm>
            <a:custGeom>
              <a:avLst/>
              <a:gdLst/>
              <a:ahLst/>
              <a:cxnLst/>
              <a:rect l="l" t="t" r="r" b="b"/>
              <a:pathLst>
                <a:path w="1708211" h="2818372">
                  <a:moveTo>
                    <a:pt x="0" y="0"/>
                  </a:moveTo>
                  <a:lnTo>
                    <a:pt x="1708211" y="0"/>
                  </a:lnTo>
                  <a:lnTo>
                    <a:pt x="1708211" y="2818372"/>
                  </a:lnTo>
                  <a:lnTo>
                    <a:pt x="0" y="2818372"/>
                  </a:lnTo>
                  <a:close/>
                </a:path>
              </a:pathLst>
            </a:custGeom>
            <a:gradFill rotWithShape="1">
              <a:gsLst>
                <a:gs pos="0">
                  <a:srgbClr val="FFA9F9">
                    <a:alpha val="80000"/>
                  </a:srgbClr>
                </a:gs>
                <a:gs pos="100000">
                  <a:srgbClr val="FFBD59">
                    <a:alpha val="80000"/>
                  </a:srgbClr>
                </a:gs>
              </a:gsLst>
              <a:lin ang="2700000"/>
            </a:gradFill>
          </p:spPr>
        </p:sp>
        <p:sp>
          <p:nvSpPr>
            <p:cNvPr id="11" name="TextBox 11"/>
            <p:cNvSpPr txBox="1"/>
            <p:nvPr/>
          </p:nvSpPr>
          <p:spPr>
            <a:xfrm>
              <a:off x="0" y="38100"/>
              <a:ext cx="812800" cy="774700"/>
            </a:xfrm>
            <a:prstGeom prst="rect">
              <a:avLst/>
            </a:prstGeom>
          </p:spPr>
          <p:txBody>
            <a:bodyPr lIns="50800" tIns="50800" rIns="50800" bIns="50800" rtlCol="0" anchor="ctr"/>
            <a:lstStyle/>
            <a:p>
              <a:pPr algn="ctr">
                <a:lnSpc>
                  <a:spcPts val="1695"/>
                </a:lnSpc>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8819" y="6514487"/>
            <a:ext cx="6485864" cy="3772513"/>
            <a:chOff x="0" y="0"/>
            <a:chExt cx="8647819" cy="5030018"/>
          </a:xfrm>
        </p:grpSpPr>
        <p:pic>
          <p:nvPicPr>
            <p:cNvPr id="3" name="Picture 3"/>
            <p:cNvPicPr>
              <a:picLocks noChangeAspect="1"/>
            </p:cNvPicPr>
            <p:nvPr/>
          </p:nvPicPr>
          <p:blipFill>
            <a:blip r:embed="rId2"/>
            <a:srcRect t="8645" b="4133"/>
            <a:stretch>
              <a:fillRect/>
            </a:stretch>
          </p:blipFill>
          <p:spPr>
            <a:xfrm>
              <a:off x="0" y="0"/>
              <a:ext cx="8647819" cy="5030018"/>
            </a:xfrm>
            <a:prstGeom prst="rect">
              <a:avLst/>
            </a:prstGeom>
          </p:spPr>
        </p:pic>
      </p:grpSp>
      <p:sp>
        <p:nvSpPr>
          <p:cNvPr id="4" name="AutoShape 4"/>
          <p:cNvSpPr/>
          <p:nvPr/>
        </p:nvSpPr>
        <p:spPr>
          <a:xfrm flipV="1">
            <a:off x="10715239" y="-4635488"/>
            <a:ext cx="0" cy="18288000"/>
          </a:xfrm>
          <a:prstGeom prst="line">
            <a:avLst/>
          </a:prstGeom>
          <a:ln w="19050" cap="flat">
            <a:solidFill>
              <a:srgbClr val="000000"/>
            </a:solidFill>
            <a:prstDash val="solid"/>
            <a:headEnd type="none" w="sm" len="sm"/>
            <a:tailEnd type="none" w="sm" len="sm"/>
          </a:ln>
        </p:spPr>
      </p:sp>
      <p:sp>
        <p:nvSpPr>
          <p:cNvPr id="5" name="AutoShape 5"/>
          <p:cNvSpPr/>
          <p:nvPr/>
        </p:nvSpPr>
        <p:spPr>
          <a:xfrm flipV="1">
            <a:off x="17428264" y="-4057019"/>
            <a:ext cx="0" cy="18288000"/>
          </a:xfrm>
          <a:prstGeom prst="line">
            <a:avLst/>
          </a:prstGeom>
          <a:ln w="19050" cap="flat">
            <a:solidFill>
              <a:srgbClr val="000000"/>
            </a:solidFill>
            <a:prstDash val="solid"/>
            <a:headEnd type="none" w="sm" len="sm"/>
            <a:tailEnd type="none" w="sm" len="sm"/>
          </a:ln>
        </p:spPr>
      </p:sp>
      <p:sp>
        <p:nvSpPr>
          <p:cNvPr id="6" name="TextBox 6"/>
          <p:cNvSpPr txBox="1"/>
          <p:nvPr/>
        </p:nvSpPr>
        <p:spPr>
          <a:xfrm>
            <a:off x="873753" y="1002526"/>
            <a:ext cx="8956114" cy="1952625"/>
          </a:xfrm>
          <a:prstGeom prst="rect">
            <a:avLst/>
          </a:prstGeom>
        </p:spPr>
        <p:txBody>
          <a:bodyPr lIns="0" tIns="0" rIns="0" bIns="0" rtlCol="0" anchor="t">
            <a:spAutoFit/>
          </a:bodyPr>
          <a:lstStyle/>
          <a:p>
            <a:pPr>
              <a:lnSpc>
                <a:spcPts val="3839"/>
              </a:lnSpc>
            </a:pPr>
            <a:r>
              <a:rPr lang="en-US" sz="3199" spc="31">
                <a:solidFill>
                  <a:srgbClr val="000000"/>
                </a:solidFill>
                <a:latin typeface="Kollektif"/>
              </a:rPr>
              <a:t>We pray for every woman who has lost her fight, her courage, or her voice to recurring uphill battles. May You fill her with peace, joy, and the determination to keep going.</a:t>
            </a:r>
          </a:p>
        </p:txBody>
      </p:sp>
      <p:sp>
        <p:nvSpPr>
          <p:cNvPr id="7" name="TextBox 7"/>
          <p:cNvSpPr txBox="1"/>
          <p:nvPr/>
        </p:nvSpPr>
        <p:spPr>
          <a:xfrm>
            <a:off x="873753" y="3919537"/>
            <a:ext cx="8956114" cy="1952625"/>
          </a:xfrm>
          <a:prstGeom prst="rect">
            <a:avLst/>
          </a:prstGeom>
        </p:spPr>
        <p:txBody>
          <a:bodyPr lIns="0" tIns="0" rIns="0" bIns="0" rtlCol="0" anchor="t">
            <a:spAutoFit/>
          </a:bodyPr>
          <a:lstStyle/>
          <a:p>
            <a:pPr>
              <a:lnSpc>
                <a:spcPts val="3839"/>
              </a:lnSpc>
            </a:pPr>
            <a:r>
              <a:rPr lang="en-US" sz="3199" spc="31">
                <a:solidFill>
                  <a:srgbClr val="82557F"/>
                </a:solidFill>
                <a:latin typeface="Kollektif"/>
              </a:rPr>
              <a:t>Te pedimos por cada mujer que ha perdido su lucha, su coraje o su voz en batallas recurrentes y cuesta arriba. Que Tú la llenes de paz, alegría y determinación para seguir adelante.</a:t>
            </a:r>
          </a:p>
        </p:txBody>
      </p:sp>
      <p:sp>
        <p:nvSpPr>
          <p:cNvPr id="8" name="TextBox 8"/>
          <p:cNvSpPr txBox="1"/>
          <p:nvPr/>
        </p:nvSpPr>
        <p:spPr>
          <a:xfrm>
            <a:off x="873753" y="6836549"/>
            <a:ext cx="8956114" cy="2438400"/>
          </a:xfrm>
          <a:prstGeom prst="rect">
            <a:avLst/>
          </a:prstGeom>
        </p:spPr>
        <p:txBody>
          <a:bodyPr lIns="0" tIns="0" rIns="0" bIns="0" rtlCol="0" anchor="t">
            <a:spAutoFit/>
          </a:bodyPr>
          <a:lstStyle/>
          <a:p>
            <a:pPr>
              <a:lnSpc>
                <a:spcPts val="3839"/>
              </a:lnSpc>
            </a:pPr>
            <a:r>
              <a:rPr lang="en-US" sz="3199" spc="31">
                <a:solidFill>
                  <a:srgbClr val="7D5D2C"/>
                </a:solidFill>
                <a:latin typeface="Kollektif"/>
              </a:rPr>
              <a:t>Rezamos por todas as mulheres que perderam a sua luta, a sua coragem ou a sua voz em batalhas recorrentes e difíceis. Que o Senhor a encha de paz, alegria e determinação para continuar.</a:t>
            </a:r>
          </a:p>
        </p:txBody>
      </p:sp>
      <p:grpSp>
        <p:nvGrpSpPr>
          <p:cNvPr id="9" name="Group 9"/>
          <p:cNvGrpSpPr/>
          <p:nvPr/>
        </p:nvGrpSpPr>
        <p:grpSpPr>
          <a:xfrm>
            <a:off x="10828819" y="-117784"/>
            <a:ext cx="6485864" cy="10404784"/>
            <a:chOff x="0" y="0"/>
            <a:chExt cx="1708211" cy="2740355"/>
          </a:xfrm>
        </p:grpSpPr>
        <p:sp>
          <p:nvSpPr>
            <p:cNvPr id="10" name="Freeform 10"/>
            <p:cNvSpPr/>
            <p:nvPr/>
          </p:nvSpPr>
          <p:spPr>
            <a:xfrm>
              <a:off x="0" y="0"/>
              <a:ext cx="1708211" cy="2740355"/>
            </a:xfrm>
            <a:custGeom>
              <a:avLst/>
              <a:gdLst/>
              <a:ahLst/>
              <a:cxnLst/>
              <a:rect l="l" t="t" r="r" b="b"/>
              <a:pathLst>
                <a:path w="1708211" h="2740355">
                  <a:moveTo>
                    <a:pt x="0" y="0"/>
                  </a:moveTo>
                  <a:lnTo>
                    <a:pt x="1708211" y="0"/>
                  </a:lnTo>
                  <a:lnTo>
                    <a:pt x="1708211" y="2740355"/>
                  </a:lnTo>
                  <a:lnTo>
                    <a:pt x="0" y="2740355"/>
                  </a:lnTo>
                  <a:close/>
                </a:path>
              </a:pathLst>
            </a:custGeom>
            <a:gradFill rotWithShape="1">
              <a:gsLst>
                <a:gs pos="0">
                  <a:srgbClr val="FFA9F9">
                    <a:alpha val="80000"/>
                  </a:srgbClr>
                </a:gs>
                <a:gs pos="100000">
                  <a:srgbClr val="FFBD59">
                    <a:alpha val="80000"/>
                  </a:srgbClr>
                </a:gs>
              </a:gsLst>
              <a:lin ang="2700000"/>
            </a:gradFill>
          </p:spPr>
        </p:sp>
        <p:sp>
          <p:nvSpPr>
            <p:cNvPr id="11" name="TextBox 11"/>
            <p:cNvSpPr txBox="1"/>
            <p:nvPr/>
          </p:nvSpPr>
          <p:spPr>
            <a:xfrm>
              <a:off x="0" y="38100"/>
              <a:ext cx="812800" cy="774700"/>
            </a:xfrm>
            <a:prstGeom prst="rect">
              <a:avLst/>
            </a:prstGeom>
          </p:spPr>
          <p:txBody>
            <a:bodyPr lIns="50800" tIns="50800" rIns="50800" bIns="50800" rtlCol="0" anchor="ctr"/>
            <a:lstStyle/>
            <a:p>
              <a:pPr algn="ctr">
                <a:lnSpc>
                  <a:spcPts val="1695"/>
                </a:lnSpc>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8807" y="0"/>
            <a:ext cx="6516718" cy="6632998"/>
            <a:chOff x="0" y="0"/>
            <a:chExt cx="8688958" cy="8843997"/>
          </a:xfrm>
        </p:grpSpPr>
        <p:pic>
          <p:nvPicPr>
            <p:cNvPr id="3" name="Picture 3"/>
            <p:cNvPicPr>
              <a:picLocks noChangeAspect="1"/>
            </p:cNvPicPr>
            <p:nvPr/>
          </p:nvPicPr>
          <p:blipFill>
            <a:blip r:embed="rId2"/>
            <a:srcRect l="887" r="45526"/>
            <a:stretch>
              <a:fillRect/>
            </a:stretch>
          </p:blipFill>
          <p:spPr>
            <a:xfrm>
              <a:off x="0" y="0"/>
              <a:ext cx="8688958" cy="8843997"/>
            </a:xfrm>
            <a:prstGeom prst="rect">
              <a:avLst/>
            </a:prstGeom>
          </p:spPr>
        </p:pic>
      </p:grpSp>
      <p:sp>
        <p:nvSpPr>
          <p:cNvPr id="4" name="AutoShape 4"/>
          <p:cNvSpPr/>
          <p:nvPr/>
        </p:nvSpPr>
        <p:spPr>
          <a:xfrm rot="-5400000">
            <a:off x="-8105775" y="4616772"/>
            <a:ext cx="18288000" cy="0"/>
          </a:xfrm>
          <a:prstGeom prst="line">
            <a:avLst/>
          </a:prstGeom>
          <a:ln w="19050" cap="flat">
            <a:solidFill>
              <a:srgbClr val="000000"/>
            </a:solidFill>
            <a:prstDash val="solid"/>
            <a:headEnd type="none" w="sm" len="sm"/>
            <a:tailEnd type="none" w="sm" len="sm"/>
          </a:ln>
        </p:spPr>
      </p:sp>
      <p:sp>
        <p:nvSpPr>
          <p:cNvPr id="5" name="AutoShape 5"/>
          <p:cNvSpPr/>
          <p:nvPr/>
        </p:nvSpPr>
        <p:spPr>
          <a:xfrm rot="-5400000">
            <a:off x="-1392750" y="5195240"/>
            <a:ext cx="18288000" cy="0"/>
          </a:xfrm>
          <a:prstGeom prst="line">
            <a:avLst/>
          </a:prstGeom>
          <a:ln w="19050" cap="flat">
            <a:solidFill>
              <a:srgbClr val="000000"/>
            </a:solidFill>
            <a:prstDash val="solid"/>
            <a:headEnd type="none" w="sm" len="sm"/>
            <a:tailEnd type="none" w="sm" len="sm"/>
          </a:ln>
        </p:spPr>
      </p:sp>
      <p:sp>
        <p:nvSpPr>
          <p:cNvPr id="6" name="TextBox 6"/>
          <p:cNvSpPr txBox="1"/>
          <p:nvPr/>
        </p:nvSpPr>
        <p:spPr>
          <a:xfrm>
            <a:off x="8481675" y="1301399"/>
            <a:ext cx="8956114" cy="1466850"/>
          </a:xfrm>
          <a:prstGeom prst="rect">
            <a:avLst/>
          </a:prstGeom>
        </p:spPr>
        <p:txBody>
          <a:bodyPr lIns="0" tIns="0" rIns="0" bIns="0" rtlCol="0" anchor="t">
            <a:spAutoFit/>
          </a:bodyPr>
          <a:lstStyle/>
          <a:p>
            <a:pPr>
              <a:lnSpc>
                <a:spcPts val="3839"/>
              </a:lnSpc>
            </a:pPr>
            <a:r>
              <a:rPr lang="en-US" sz="3199" spc="31">
                <a:solidFill>
                  <a:srgbClr val="000000"/>
                </a:solidFill>
                <a:latin typeface="Kollektif"/>
              </a:rPr>
              <a:t>We pray that our work will contribute to the empowerment of women and girls and ensure equality for all people.</a:t>
            </a:r>
          </a:p>
        </p:txBody>
      </p:sp>
      <p:sp>
        <p:nvSpPr>
          <p:cNvPr id="7" name="TextBox 7"/>
          <p:cNvSpPr txBox="1"/>
          <p:nvPr/>
        </p:nvSpPr>
        <p:spPr>
          <a:xfrm>
            <a:off x="8481675" y="4256284"/>
            <a:ext cx="8956114" cy="1466850"/>
          </a:xfrm>
          <a:prstGeom prst="rect">
            <a:avLst/>
          </a:prstGeom>
        </p:spPr>
        <p:txBody>
          <a:bodyPr lIns="0" tIns="0" rIns="0" bIns="0" rtlCol="0" anchor="t">
            <a:spAutoFit/>
          </a:bodyPr>
          <a:lstStyle/>
          <a:p>
            <a:pPr>
              <a:lnSpc>
                <a:spcPts val="3839"/>
              </a:lnSpc>
            </a:pPr>
            <a:r>
              <a:rPr lang="en-US" sz="3199" spc="31">
                <a:solidFill>
                  <a:srgbClr val="82557F"/>
                </a:solidFill>
                <a:latin typeface="Kollektif"/>
              </a:rPr>
              <a:t>Rezamos para que nuestro trabajo contribuya al empoderamiento de las mujeres y las niñas y garantice la igualdad de todas las personas. </a:t>
            </a:r>
          </a:p>
        </p:txBody>
      </p:sp>
      <p:sp>
        <p:nvSpPr>
          <p:cNvPr id="8" name="TextBox 8"/>
          <p:cNvSpPr txBox="1"/>
          <p:nvPr/>
        </p:nvSpPr>
        <p:spPr>
          <a:xfrm>
            <a:off x="8481675" y="7211168"/>
            <a:ext cx="8956114" cy="1466850"/>
          </a:xfrm>
          <a:prstGeom prst="rect">
            <a:avLst/>
          </a:prstGeom>
        </p:spPr>
        <p:txBody>
          <a:bodyPr lIns="0" tIns="0" rIns="0" bIns="0" rtlCol="0" anchor="t">
            <a:spAutoFit/>
          </a:bodyPr>
          <a:lstStyle/>
          <a:p>
            <a:pPr>
              <a:lnSpc>
                <a:spcPts val="3839"/>
              </a:lnSpc>
            </a:pPr>
            <a:r>
              <a:rPr lang="en-US" sz="3199" spc="31">
                <a:solidFill>
                  <a:srgbClr val="7D5D2C"/>
                </a:solidFill>
                <a:latin typeface="Kollektif"/>
              </a:rPr>
              <a:t>Rezamos para que o nosso trabalho contribua para o empoderamento das mulheres e raparigas e assegure a igualdade para todas as pessoas.</a:t>
            </a:r>
          </a:p>
        </p:txBody>
      </p:sp>
      <p:grpSp>
        <p:nvGrpSpPr>
          <p:cNvPr id="9" name="Group 9"/>
          <p:cNvGrpSpPr/>
          <p:nvPr/>
        </p:nvGrpSpPr>
        <p:grpSpPr>
          <a:xfrm>
            <a:off x="1164234" y="0"/>
            <a:ext cx="6485864" cy="10701008"/>
            <a:chOff x="0" y="0"/>
            <a:chExt cx="1708211" cy="2818372"/>
          </a:xfrm>
        </p:grpSpPr>
        <p:sp>
          <p:nvSpPr>
            <p:cNvPr id="10" name="Freeform 10"/>
            <p:cNvSpPr/>
            <p:nvPr/>
          </p:nvSpPr>
          <p:spPr>
            <a:xfrm>
              <a:off x="0" y="0"/>
              <a:ext cx="1708211" cy="2818372"/>
            </a:xfrm>
            <a:custGeom>
              <a:avLst/>
              <a:gdLst/>
              <a:ahLst/>
              <a:cxnLst/>
              <a:rect l="l" t="t" r="r" b="b"/>
              <a:pathLst>
                <a:path w="1708211" h="2818372">
                  <a:moveTo>
                    <a:pt x="0" y="0"/>
                  </a:moveTo>
                  <a:lnTo>
                    <a:pt x="1708211" y="0"/>
                  </a:lnTo>
                  <a:lnTo>
                    <a:pt x="1708211" y="2818372"/>
                  </a:lnTo>
                  <a:lnTo>
                    <a:pt x="0" y="2818372"/>
                  </a:lnTo>
                  <a:close/>
                </a:path>
              </a:pathLst>
            </a:custGeom>
            <a:gradFill rotWithShape="1">
              <a:gsLst>
                <a:gs pos="0">
                  <a:srgbClr val="FFA9F9">
                    <a:alpha val="80000"/>
                  </a:srgbClr>
                </a:gs>
                <a:gs pos="100000">
                  <a:srgbClr val="FFBD59">
                    <a:alpha val="80000"/>
                  </a:srgbClr>
                </a:gs>
              </a:gsLst>
              <a:lin ang="2700000"/>
            </a:gradFill>
          </p:spPr>
        </p:sp>
        <p:sp>
          <p:nvSpPr>
            <p:cNvPr id="11" name="TextBox 11"/>
            <p:cNvSpPr txBox="1"/>
            <p:nvPr/>
          </p:nvSpPr>
          <p:spPr>
            <a:xfrm>
              <a:off x="0" y="38100"/>
              <a:ext cx="812800" cy="774700"/>
            </a:xfrm>
            <a:prstGeom prst="rect">
              <a:avLst/>
            </a:prstGeom>
          </p:spPr>
          <p:txBody>
            <a:bodyPr lIns="50800" tIns="50800" rIns="50800" bIns="50800" rtlCol="0" anchor="ctr"/>
            <a:lstStyle/>
            <a:p>
              <a:pPr algn="ctr">
                <a:lnSpc>
                  <a:spcPts val="1695"/>
                </a:lnSpc>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TotalTime>
  <Words>1142</Words>
  <Application>Microsoft Office PowerPoint</Application>
  <PresentationFormat>Custom</PresentationFormat>
  <Paragraphs>46</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Kollektif Bold</vt:lpstr>
      <vt:lpstr>Arial</vt:lpstr>
      <vt:lpstr>Calibri</vt:lpstr>
      <vt:lpstr>Kollektif</vt:lpstr>
      <vt:lpstr>Garet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Community Hour</dc:title>
  <cp:lastModifiedBy>Kati Garrison</cp:lastModifiedBy>
  <cp:revision>2</cp:revision>
  <dcterms:created xsi:type="dcterms:W3CDTF">2006-08-16T00:00:00Z</dcterms:created>
  <dcterms:modified xsi:type="dcterms:W3CDTF">2023-08-11T16:14:40Z</dcterms:modified>
  <dc:identifier>DAFqnKk6q0Q</dc:identifier>
</cp:coreProperties>
</file>