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8" r:id="rId2"/>
    <p:sldId id="257" r:id="rId3"/>
    <p:sldId id="275" r:id="rId4"/>
    <p:sldId id="281" r:id="rId5"/>
    <p:sldId id="284" r:id="rId6"/>
    <p:sldId id="277" r:id="rId7"/>
    <p:sldId id="276" r:id="rId8"/>
    <p:sldId id="280" r:id="rId9"/>
    <p:sldId id="283" r:id="rId10"/>
    <p:sldId id="289" r:id="rId11"/>
    <p:sldId id="278" r:id="rId12"/>
    <p:sldId id="290" r:id="rId13"/>
    <p:sldId id="291" r:id="rId14"/>
    <p:sldId id="292" r:id="rId15"/>
    <p:sldId id="293" r:id="rId16"/>
    <p:sldId id="294" r:id="rId17"/>
    <p:sldId id="272" r:id="rId18"/>
    <p:sldId id="295"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overlay val="0"/>
    </c:title>
    <c:autoTitleDeleted val="0"/>
    <c:plotArea>
      <c:layout/>
      <c:barChart>
        <c:barDir val="col"/>
        <c:grouping val="clustered"/>
        <c:varyColors val="0"/>
        <c:ser>
          <c:idx val="0"/>
          <c:order val="0"/>
          <c:tx>
            <c:strRef>
              <c:f>Sheet1!$B$1</c:f>
              <c:strCache>
                <c:ptCount val="1"/>
                <c:pt idx="0">
                  <c:v>safe water sites</c:v>
                </c:pt>
              </c:strCache>
            </c:strRef>
          </c:tx>
          <c:invertIfNegative val="0"/>
          <c:cat>
            <c:numRef>
              <c:f>Sheet1!$A$2:$A$8</c:f>
              <c:numCache>
                <c:formatCode>General</c:formatCode>
                <c:ptCount val="7"/>
                <c:pt idx="0">
                  <c:v>1989</c:v>
                </c:pt>
                <c:pt idx="1">
                  <c:v>1991</c:v>
                </c:pt>
                <c:pt idx="2">
                  <c:v>1996</c:v>
                </c:pt>
                <c:pt idx="3">
                  <c:v>2001</c:v>
                </c:pt>
                <c:pt idx="4">
                  <c:v>2006</c:v>
                </c:pt>
                <c:pt idx="5">
                  <c:v>2011</c:v>
                </c:pt>
                <c:pt idx="6">
                  <c:v>2018</c:v>
                </c:pt>
              </c:numCache>
            </c:numRef>
          </c:cat>
          <c:val>
            <c:numRef>
              <c:f>Sheet1!$B$2:$B$8</c:f>
              <c:numCache>
                <c:formatCode>General</c:formatCode>
                <c:ptCount val="7"/>
                <c:pt idx="0">
                  <c:v>37</c:v>
                </c:pt>
                <c:pt idx="1">
                  <c:v>56</c:v>
                </c:pt>
                <c:pt idx="2">
                  <c:v>105</c:v>
                </c:pt>
                <c:pt idx="3">
                  <c:v>125</c:v>
                </c:pt>
                <c:pt idx="4">
                  <c:v>132</c:v>
                </c:pt>
                <c:pt idx="5">
                  <c:v>144</c:v>
                </c:pt>
                <c:pt idx="6">
                  <c:v>122</c:v>
                </c:pt>
              </c:numCache>
            </c:numRef>
          </c:val>
          <c:extLst>
            <c:ext xmlns:c16="http://schemas.microsoft.com/office/drawing/2014/chart" uri="{C3380CC4-5D6E-409C-BE32-E72D297353CC}">
              <c16:uniqueId val="{00000000-C825-4D35-84C7-53522C4BBDAE}"/>
            </c:ext>
          </c:extLst>
        </c:ser>
        <c:dLbls>
          <c:showLegendKey val="0"/>
          <c:showVal val="0"/>
          <c:showCatName val="0"/>
          <c:showSerName val="0"/>
          <c:showPercent val="0"/>
          <c:showBubbleSize val="0"/>
        </c:dLbls>
        <c:gapWidth val="150"/>
        <c:axId val="43487232"/>
        <c:axId val="43488768"/>
      </c:barChart>
      <c:catAx>
        <c:axId val="43487232"/>
        <c:scaling>
          <c:orientation val="minMax"/>
        </c:scaling>
        <c:delete val="0"/>
        <c:axPos val="b"/>
        <c:numFmt formatCode="General" sourceLinked="1"/>
        <c:majorTickMark val="none"/>
        <c:minorTickMark val="none"/>
        <c:tickLblPos val="nextTo"/>
        <c:crossAx val="43488768"/>
        <c:crosses val="autoZero"/>
        <c:auto val="1"/>
        <c:lblAlgn val="ctr"/>
        <c:lblOffset val="100"/>
        <c:noMultiLvlLbl val="0"/>
      </c:catAx>
      <c:valAx>
        <c:axId val="43488768"/>
        <c:scaling>
          <c:orientation val="minMax"/>
        </c:scaling>
        <c:delete val="0"/>
        <c:axPos val="l"/>
        <c:majorGridlines/>
        <c:numFmt formatCode="General" sourceLinked="1"/>
        <c:majorTickMark val="none"/>
        <c:minorTickMark val="none"/>
        <c:tickLblPos val="nextTo"/>
        <c:crossAx val="43487232"/>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en-US" dirty="0">
                <a:solidFill>
                  <a:schemeClr val="dk1"/>
                </a:solidFill>
                <a:latin typeface="+mn-lt"/>
                <a:ea typeface="+mn-ea"/>
                <a:cs typeface="+mn-cs"/>
              </a:rPr>
              <a:t>Population</a:t>
            </a:r>
            <a:r>
              <a:rPr lang="en-US" baseline="0" dirty="0">
                <a:solidFill>
                  <a:schemeClr val="dk1"/>
                </a:solidFill>
                <a:latin typeface="+mn-lt"/>
                <a:ea typeface="+mn-ea"/>
                <a:cs typeface="+mn-cs"/>
              </a:rPr>
              <a:t> Served with Safe Water Sites</a:t>
            </a:r>
            <a:endParaRPr lang="en-US" dirty="0"/>
          </a:p>
        </c:rich>
      </c:tx>
      <c:overlay val="0"/>
      <c:spPr>
        <a:solidFill>
          <a:schemeClr val="lt1"/>
        </a:solidFill>
        <a:ln w="12700" cap="flat" cmpd="sng" algn="ctr">
          <a:solidFill>
            <a:schemeClr val="dk1"/>
          </a:solidFill>
          <a:prstDash val="solid"/>
        </a:ln>
        <a:effectLst/>
      </c:spPr>
    </c:title>
    <c:autoTitleDeleted val="0"/>
    <c:plotArea>
      <c:layout/>
      <c:barChart>
        <c:barDir val="col"/>
        <c:grouping val="clustered"/>
        <c:varyColors val="0"/>
        <c:ser>
          <c:idx val="2"/>
          <c:order val="2"/>
          <c:tx>
            <c:strRef>
              <c:f>Sheet1!$B$1</c:f>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Sheet1!$B$2:$B$8</c:f>
            </c:numRef>
          </c:val>
          <c:extLst>
            <c:ext xmlns:c16="http://schemas.microsoft.com/office/drawing/2014/chart" uri="{C3380CC4-5D6E-409C-BE32-E72D297353CC}">
              <c16:uniqueId val="{00000000-7890-4F16-8B4D-70E9302DED47}"/>
            </c:ext>
          </c:extLst>
        </c:ser>
        <c:ser>
          <c:idx val="3"/>
          <c:order val="3"/>
          <c:tx>
            <c:strRef>
              <c:f>Sheet1!$C$1</c:f>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Sheet1!$C$2:$C$8</c:f>
            </c:numRef>
          </c:val>
          <c:extLst>
            <c:ext xmlns:c16="http://schemas.microsoft.com/office/drawing/2014/chart" uri="{C3380CC4-5D6E-409C-BE32-E72D297353CC}">
              <c16:uniqueId val="{00000001-7890-4F16-8B4D-70E9302DED47}"/>
            </c:ext>
          </c:extLst>
        </c:ser>
        <c:ser>
          <c:idx val="0"/>
          <c:order val="0"/>
          <c:tx>
            <c:strRef>
              <c:f>Sheet1!$B$1</c:f>
              <c:strCache>
                <c:ptCount val="1"/>
                <c:pt idx="0">
                  <c:v>safe water sites</c:v>
                </c:pt>
              </c:strCache>
            </c:strRef>
          </c:tx>
          <c:spPr>
            <a:solidFill>
              <a:schemeClr val="accent4"/>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1989</c:v>
                </c:pt>
                <c:pt idx="1">
                  <c:v>1991</c:v>
                </c:pt>
                <c:pt idx="2">
                  <c:v>1996</c:v>
                </c:pt>
                <c:pt idx="3">
                  <c:v>2001</c:v>
                </c:pt>
                <c:pt idx="4">
                  <c:v>2006</c:v>
                </c:pt>
                <c:pt idx="5">
                  <c:v>2011</c:v>
                </c:pt>
                <c:pt idx="6">
                  <c:v>2018</c:v>
                </c:pt>
              </c:numCache>
            </c:numRef>
          </c:cat>
          <c:val>
            <c:numRef>
              <c:f>Sheet1!$B$2:$B$8</c:f>
              <c:numCache>
                <c:formatCode>General</c:formatCode>
                <c:ptCount val="7"/>
                <c:pt idx="0">
                  <c:v>37</c:v>
                </c:pt>
                <c:pt idx="1">
                  <c:v>56</c:v>
                </c:pt>
                <c:pt idx="2">
                  <c:v>105</c:v>
                </c:pt>
                <c:pt idx="3">
                  <c:v>125</c:v>
                </c:pt>
                <c:pt idx="4">
                  <c:v>132</c:v>
                </c:pt>
                <c:pt idx="5">
                  <c:v>144</c:v>
                </c:pt>
                <c:pt idx="6">
                  <c:v>122</c:v>
                </c:pt>
              </c:numCache>
            </c:numRef>
          </c:val>
          <c:extLst>
            <c:ext xmlns:c16="http://schemas.microsoft.com/office/drawing/2014/chart" uri="{C3380CC4-5D6E-409C-BE32-E72D297353CC}">
              <c16:uniqueId val="{00000002-7890-4F16-8B4D-70E9302DED47}"/>
            </c:ext>
          </c:extLst>
        </c:ser>
        <c:ser>
          <c:idx val="1"/>
          <c:order val="1"/>
          <c:tx>
            <c:strRef>
              <c:f>Sheet1!$C$1</c:f>
              <c:strCache>
                <c:ptCount val="1"/>
                <c:pt idx="0">
                  <c:v>population served</c:v>
                </c:pt>
              </c:strCache>
            </c:strRef>
          </c:tx>
          <c:spPr>
            <a:solidFill>
              <a:srgbClr val="00B050"/>
            </a:solidFill>
          </c:spPr>
          <c:invertIfNegative val="0"/>
          <c:dLbls>
            <c:dLbl>
              <c:idx val="0"/>
              <c:tx>
                <c:rich>
                  <a:bodyPr/>
                  <a:lstStyle/>
                  <a:p>
                    <a:r>
                      <a:rPr lang="en-US" b="1"/>
                      <a:t>3</a:t>
                    </a:r>
                    <a:r>
                      <a:rPr lang="en-US"/>
                      <a:t>0,000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890-4F16-8B4D-70E9302DED47}"/>
                </c:ext>
              </c:extLst>
            </c:dLbl>
            <c:dLbl>
              <c:idx val="1"/>
              <c:tx>
                <c:rich>
                  <a:bodyPr/>
                  <a:lstStyle/>
                  <a:p>
                    <a:r>
                      <a:rPr lang="en-US" b="1"/>
                      <a:t>5</a:t>
                    </a:r>
                    <a:r>
                      <a:rPr lang="en-US"/>
                      <a:t>5,000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890-4F16-8B4D-70E9302DED47}"/>
                </c:ext>
              </c:extLst>
            </c:dLbl>
            <c:dLbl>
              <c:idx val="2"/>
              <c:tx>
                <c:rich>
                  <a:bodyPr/>
                  <a:lstStyle/>
                  <a:p>
                    <a:r>
                      <a:rPr lang="en-US" b="1"/>
                      <a:t>1</a:t>
                    </a:r>
                    <a:r>
                      <a:rPr lang="en-US"/>
                      <a:t>05,000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890-4F16-8B4D-70E9302DED47}"/>
                </c:ext>
              </c:extLst>
            </c:dLbl>
            <c:dLbl>
              <c:idx val="3"/>
              <c:tx>
                <c:rich>
                  <a:bodyPr/>
                  <a:lstStyle/>
                  <a:p>
                    <a:r>
                      <a:rPr lang="en-US" b="1"/>
                      <a:t>1</a:t>
                    </a:r>
                    <a:r>
                      <a:rPr lang="en-US"/>
                      <a:t>30,000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890-4F16-8B4D-70E9302DED47}"/>
                </c:ext>
              </c:extLst>
            </c:dLbl>
            <c:dLbl>
              <c:idx val="4"/>
              <c:tx>
                <c:rich>
                  <a:bodyPr/>
                  <a:lstStyle/>
                  <a:p>
                    <a:r>
                      <a:rPr lang="en-US" b="1"/>
                      <a:t>1</a:t>
                    </a:r>
                    <a:r>
                      <a:rPr lang="en-US"/>
                      <a:t>50,000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890-4F16-8B4D-70E9302DED47}"/>
                </c:ext>
              </c:extLst>
            </c:dLbl>
            <c:dLbl>
              <c:idx val="5"/>
              <c:tx>
                <c:rich>
                  <a:bodyPr/>
                  <a:lstStyle/>
                  <a:p>
                    <a:r>
                      <a:rPr lang="en-US" b="1"/>
                      <a:t>1</a:t>
                    </a:r>
                    <a:r>
                      <a:rPr lang="en-US"/>
                      <a:t>50,000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890-4F16-8B4D-70E9302DED47}"/>
                </c:ext>
              </c:extLst>
            </c:dLbl>
            <c:dLbl>
              <c:idx val="6"/>
              <c:tx>
                <c:rich>
                  <a:bodyPr/>
                  <a:lstStyle/>
                  <a:p>
                    <a:r>
                      <a:rPr lang="en-US" b="1"/>
                      <a:t>1</a:t>
                    </a:r>
                    <a:r>
                      <a:rPr lang="en-US"/>
                      <a:t>30,300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890-4F16-8B4D-70E9302DED47}"/>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1989</c:v>
                </c:pt>
                <c:pt idx="1">
                  <c:v>1991</c:v>
                </c:pt>
                <c:pt idx="2">
                  <c:v>1996</c:v>
                </c:pt>
                <c:pt idx="3">
                  <c:v>2001</c:v>
                </c:pt>
                <c:pt idx="4">
                  <c:v>2006</c:v>
                </c:pt>
                <c:pt idx="5">
                  <c:v>2011</c:v>
                </c:pt>
                <c:pt idx="6">
                  <c:v>2018</c:v>
                </c:pt>
              </c:numCache>
            </c:numRef>
          </c:cat>
          <c:val>
            <c:numRef>
              <c:f>Sheet1!$C$2:$C$8</c:f>
              <c:numCache>
                <c:formatCode>General</c:formatCode>
                <c:ptCount val="7"/>
                <c:pt idx="0">
                  <c:v>30000</c:v>
                </c:pt>
                <c:pt idx="1">
                  <c:v>55000</c:v>
                </c:pt>
                <c:pt idx="2">
                  <c:v>105000</c:v>
                </c:pt>
                <c:pt idx="3">
                  <c:v>130000</c:v>
                </c:pt>
                <c:pt idx="4">
                  <c:v>150000</c:v>
                </c:pt>
                <c:pt idx="5">
                  <c:v>150000</c:v>
                </c:pt>
                <c:pt idx="6">
                  <c:v>130300</c:v>
                </c:pt>
              </c:numCache>
            </c:numRef>
          </c:val>
          <c:extLst>
            <c:ext xmlns:c16="http://schemas.microsoft.com/office/drawing/2014/chart" uri="{C3380CC4-5D6E-409C-BE32-E72D297353CC}">
              <c16:uniqueId val="{0000000A-7890-4F16-8B4D-70E9302DED47}"/>
            </c:ext>
          </c:extLst>
        </c:ser>
        <c:dLbls>
          <c:showLegendKey val="0"/>
          <c:showVal val="1"/>
          <c:showCatName val="0"/>
          <c:showSerName val="0"/>
          <c:showPercent val="0"/>
          <c:showBubbleSize val="0"/>
        </c:dLbls>
        <c:gapWidth val="95"/>
        <c:axId val="55999104"/>
        <c:axId val="63685376"/>
      </c:barChart>
      <c:catAx>
        <c:axId val="55999104"/>
        <c:scaling>
          <c:orientation val="minMax"/>
        </c:scaling>
        <c:delete val="0"/>
        <c:axPos val="b"/>
        <c:numFmt formatCode="General" sourceLinked="1"/>
        <c:majorTickMark val="none"/>
        <c:minorTickMark val="none"/>
        <c:tickLblPos val="nextTo"/>
        <c:crossAx val="63685376"/>
        <c:crosses val="autoZero"/>
        <c:auto val="1"/>
        <c:lblAlgn val="ctr"/>
        <c:lblOffset val="100"/>
        <c:noMultiLvlLbl val="0"/>
      </c:catAx>
      <c:valAx>
        <c:axId val="63685376"/>
        <c:scaling>
          <c:orientation val="minMax"/>
        </c:scaling>
        <c:delete val="1"/>
        <c:axPos val="l"/>
        <c:numFmt formatCode="General" sourceLinked="1"/>
        <c:majorTickMark val="none"/>
        <c:minorTickMark val="none"/>
        <c:tickLblPos val="none"/>
        <c:crossAx val="55999104"/>
        <c:crosses val="autoZero"/>
        <c:crossBetween val="between"/>
      </c:valAx>
      <c:spPr>
        <a:solidFill>
          <a:srgbClr val="FFFF00"/>
        </a:solidFill>
      </c:spPr>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dk1"/>
                </a:solidFill>
                <a:latin typeface="+mn-lt"/>
                <a:ea typeface="+mn-ea"/>
                <a:cs typeface="+mn-cs"/>
              </a:defRPr>
            </a:pPr>
            <a:r>
              <a:rPr lang="en-US" dirty="0">
                <a:solidFill>
                  <a:schemeClr val="dk1"/>
                </a:solidFill>
                <a:latin typeface="+mn-lt"/>
                <a:ea typeface="+mn-ea"/>
                <a:cs typeface="+mn-cs"/>
              </a:rPr>
              <a:t>The</a:t>
            </a:r>
            <a:r>
              <a:rPr lang="en-US" baseline="0" dirty="0">
                <a:solidFill>
                  <a:schemeClr val="dk1"/>
                </a:solidFill>
                <a:latin typeface="+mn-lt"/>
                <a:ea typeface="+mn-ea"/>
                <a:cs typeface="+mn-cs"/>
              </a:rPr>
              <a:t> Use of the Village Pit Latrines from 1990 to 2018</a:t>
            </a:r>
            <a:endParaRPr lang="en-US" dirty="0"/>
          </a:p>
        </c:rich>
      </c:tx>
      <c:overlay val="0"/>
      <c:spPr>
        <a:solidFill>
          <a:schemeClr val="lt1"/>
        </a:solidFill>
        <a:ln w="12700" cap="flat" cmpd="sng" algn="ctr">
          <a:solidFill>
            <a:schemeClr val="dk1"/>
          </a:solidFill>
          <a:prstDash val="solid"/>
        </a:ln>
        <a:effectLst/>
      </c:spPr>
    </c:title>
    <c:autoTitleDeleted val="0"/>
    <c:plotArea>
      <c:layout>
        <c:manualLayout>
          <c:layoutTarget val="inner"/>
          <c:xMode val="edge"/>
          <c:yMode val="edge"/>
          <c:x val="0.12434567275625232"/>
          <c:y val="0.23015813648293995"/>
          <c:w val="0.8165234141524389"/>
          <c:h val="0.66646866797900262"/>
        </c:manualLayout>
      </c:layout>
      <c:barChart>
        <c:barDir val="col"/>
        <c:grouping val="clustered"/>
        <c:varyColors val="0"/>
        <c:ser>
          <c:idx val="3"/>
          <c:order val="3"/>
          <c:tx>
            <c:strRef>
              <c:f>Sheet1!$B$1</c:f>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Sheet1!$B$2:$B$8</c:f>
            </c:numRef>
          </c:val>
          <c:extLst>
            <c:ext xmlns:c16="http://schemas.microsoft.com/office/drawing/2014/chart" uri="{C3380CC4-5D6E-409C-BE32-E72D297353CC}">
              <c16:uniqueId val="{00000000-D9D1-49CB-ACB4-641BE89B9130}"/>
            </c:ext>
          </c:extLst>
        </c:ser>
        <c:ser>
          <c:idx val="4"/>
          <c:order val="4"/>
          <c:tx>
            <c:strRef>
              <c:f>Sheet1!$C$1</c:f>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Sheet1!$C$2:$C$8</c:f>
            </c:numRef>
          </c:val>
          <c:extLst>
            <c:ext xmlns:c16="http://schemas.microsoft.com/office/drawing/2014/chart" uri="{C3380CC4-5D6E-409C-BE32-E72D297353CC}">
              <c16:uniqueId val="{00000001-D9D1-49CB-ACB4-641BE89B9130}"/>
            </c:ext>
          </c:extLst>
        </c:ser>
        <c:ser>
          <c:idx val="5"/>
          <c:order val="5"/>
          <c:tx>
            <c:strRef>
              <c:f>Sheet1!$D$1</c:f>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Sheet1!$D$2:$D$8</c:f>
            </c:numRef>
          </c:val>
          <c:extLst>
            <c:ext xmlns:c16="http://schemas.microsoft.com/office/drawing/2014/chart" uri="{C3380CC4-5D6E-409C-BE32-E72D297353CC}">
              <c16:uniqueId val="{00000002-D9D1-49CB-ACB4-641BE89B9130}"/>
            </c:ext>
          </c:extLst>
        </c:ser>
        <c:ser>
          <c:idx val="0"/>
          <c:order val="0"/>
          <c:tx>
            <c:strRef>
              <c:f>Sheet1!$B$1</c:f>
              <c:strCache>
                <c:ptCount val="1"/>
                <c:pt idx="0">
                  <c:v>house hold serveyed</c:v>
                </c:pt>
              </c:strCache>
            </c:strRef>
          </c:tx>
          <c:spPr>
            <a:solidFill>
              <a:srgbClr val="C00000"/>
            </a:solidFill>
          </c:spPr>
          <c:invertIfNegative val="0"/>
          <c:dLbls>
            <c:dLbl>
              <c:idx val="0"/>
              <c:layout>
                <c:manualLayout>
                  <c:x val="6.9444444444444805E-3"/>
                  <c:y val="6.2500000000000134E-3"/>
                </c:manualLayout>
              </c:layout>
              <c:tx>
                <c:rich>
                  <a:bodyPr/>
                  <a:lstStyle/>
                  <a:p>
                    <a:pPr>
                      <a:defRPr b="1">
                        <a:solidFill>
                          <a:schemeClr val="bg1"/>
                        </a:solidFill>
                      </a:defRPr>
                    </a:pPr>
                    <a:r>
                      <a:rPr lang="en-US" dirty="0">
                        <a:solidFill>
                          <a:schemeClr val="bg1"/>
                        </a:solidFill>
                      </a:rPr>
                      <a:t>1,460</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D1-49CB-ACB4-641BE89B9130}"/>
                </c:ext>
              </c:extLst>
            </c:dLbl>
            <c:dLbl>
              <c:idx val="1"/>
              <c:layout>
                <c:manualLayout>
                  <c:x val="-1.3888888888888701E-3"/>
                  <c:y val="0"/>
                </c:manualLayout>
              </c:layout>
              <c:tx>
                <c:rich>
                  <a:bodyPr/>
                  <a:lstStyle/>
                  <a:p>
                    <a:pPr>
                      <a:defRPr b="1">
                        <a:solidFill>
                          <a:schemeClr val="bg1"/>
                        </a:solidFill>
                      </a:defRPr>
                    </a:pPr>
                    <a:r>
                      <a:rPr lang="en-US" dirty="0">
                        <a:solidFill>
                          <a:schemeClr val="bg1"/>
                        </a:solidFill>
                      </a:rPr>
                      <a:t>1,778</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D1-49CB-ACB4-641BE89B9130}"/>
                </c:ext>
              </c:extLst>
            </c:dLbl>
            <c:dLbl>
              <c:idx val="2"/>
              <c:layout>
                <c:manualLayout>
                  <c:x val="-2.7777777777777991E-3"/>
                  <c:y val="-6.2500000000000134E-3"/>
                </c:manualLayout>
              </c:layout>
              <c:tx>
                <c:rich>
                  <a:bodyPr/>
                  <a:lstStyle/>
                  <a:p>
                    <a:pPr>
                      <a:defRPr b="1">
                        <a:solidFill>
                          <a:schemeClr val="bg1"/>
                        </a:solidFill>
                      </a:defRPr>
                    </a:pPr>
                    <a:r>
                      <a:rPr lang="en-US" dirty="0">
                        <a:solidFill>
                          <a:schemeClr val="bg1"/>
                        </a:solidFill>
                      </a:rPr>
                      <a:t>2,489</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D1-49CB-ACB4-641BE89B9130}"/>
                </c:ext>
              </c:extLst>
            </c:dLbl>
            <c:dLbl>
              <c:idx val="3"/>
              <c:tx>
                <c:rich>
                  <a:bodyPr/>
                  <a:lstStyle/>
                  <a:p>
                    <a:pPr>
                      <a:defRPr b="1">
                        <a:solidFill>
                          <a:schemeClr val="bg1"/>
                        </a:solidFill>
                      </a:defRPr>
                    </a:pPr>
                    <a:r>
                      <a:rPr lang="en-US">
                        <a:solidFill>
                          <a:schemeClr val="bg1"/>
                        </a:solidFill>
                      </a:rPr>
                      <a:t>3,115</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9D1-49CB-ACB4-641BE89B9130}"/>
                </c:ext>
              </c:extLst>
            </c:dLbl>
            <c:dLbl>
              <c:idx val="4"/>
              <c:tx>
                <c:rich>
                  <a:bodyPr/>
                  <a:lstStyle/>
                  <a:p>
                    <a:pPr>
                      <a:defRPr b="1">
                        <a:solidFill>
                          <a:schemeClr val="bg1"/>
                        </a:solidFill>
                      </a:defRPr>
                    </a:pPr>
                    <a:r>
                      <a:rPr lang="en-US">
                        <a:solidFill>
                          <a:schemeClr val="bg1"/>
                        </a:solidFill>
                      </a:rPr>
                      <a:t>10,440</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D1-49CB-ACB4-641BE89B9130}"/>
                </c:ext>
              </c:extLst>
            </c:dLbl>
            <c:dLbl>
              <c:idx val="5"/>
              <c:tx>
                <c:rich>
                  <a:bodyPr/>
                  <a:lstStyle/>
                  <a:p>
                    <a:pPr>
                      <a:defRPr b="1">
                        <a:solidFill>
                          <a:schemeClr val="bg1"/>
                        </a:solidFill>
                      </a:defRPr>
                    </a:pPr>
                    <a:r>
                      <a:rPr lang="en-US">
                        <a:solidFill>
                          <a:schemeClr val="bg1"/>
                        </a:solidFill>
                      </a:rPr>
                      <a:t>6,508</a:t>
                    </a: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9D1-49CB-ACB4-641BE89B9130}"/>
                </c:ext>
              </c:extLst>
            </c:dLbl>
            <c:dLbl>
              <c:idx val="6"/>
              <c:layout>
                <c:manualLayout>
                  <c:x val="1.1111111111111125E-2"/>
                  <c:y val="-1.9157088122605404E-3"/>
                </c:manualLayout>
              </c:layout>
              <c:tx>
                <c:rich>
                  <a:bodyPr/>
                  <a:lstStyle/>
                  <a:p>
                    <a:pPr>
                      <a:defRPr b="1">
                        <a:solidFill>
                          <a:schemeClr val="bg1"/>
                        </a:solidFill>
                      </a:defRPr>
                    </a:pPr>
                    <a:r>
                      <a:rPr lang="en-US">
                        <a:solidFill>
                          <a:schemeClr val="bg1"/>
                        </a:solidFill>
                      </a:rPr>
                      <a:t>6,221</a:t>
                    </a:r>
                    <a:endParaRPr lang="en-US" dirty="0">
                      <a:solidFill>
                        <a:schemeClr val="bg1"/>
                      </a:solidFill>
                    </a:endParaRPr>
                  </a:p>
                </c:rich>
              </c:tx>
              <c:spPr>
                <a:solidFill>
                  <a:srgbClr val="C00000"/>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D1-49CB-ACB4-641BE89B9130}"/>
                </c:ext>
              </c:extLst>
            </c:dLbl>
            <c:spPr>
              <a:solidFill>
                <a:srgbClr val="C00000"/>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Sheet1!$B$2:$B$8</c:f>
              <c:numCache>
                <c:formatCode>General</c:formatCode>
                <c:ptCount val="7"/>
                <c:pt idx="0">
                  <c:v>1460</c:v>
                </c:pt>
                <c:pt idx="1">
                  <c:v>1778</c:v>
                </c:pt>
                <c:pt idx="2">
                  <c:v>2489</c:v>
                </c:pt>
                <c:pt idx="3">
                  <c:v>3115</c:v>
                </c:pt>
                <c:pt idx="4">
                  <c:v>10440</c:v>
                </c:pt>
                <c:pt idx="5">
                  <c:v>6508</c:v>
                </c:pt>
                <c:pt idx="6">
                  <c:v>6221</c:v>
                </c:pt>
              </c:numCache>
            </c:numRef>
          </c:val>
          <c:extLst>
            <c:ext xmlns:c16="http://schemas.microsoft.com/office/drawing/2014/chart" uri="{C3380CC4-5D6E-409C-BE32-E72D297353CC}">
              <c16:uniqueId val="{0000000A-D9D1-49CB-ACB4-641BE89B9130}"/>
            </c:ext>
          </c:extLst>
        </c:ser>
        <c:ser>
          <c:idx val="1"/>
          <c:order val="1"/>
          <c:tx>
            <c:strRef>
              <c:f>Sheet1!$C$1</c:f>
              <c:strCache>
                <c:ptCount val="1"/>
                <c:pt idx="0">
                  <c:v>latrines used</c:v>
                </c:pt>
              </c:strCache>
            </c:strRef>
          </c:tx>
          <c:spPr>
            <a:solidFill>
              <a:srgbClr val="00B050"/>
            </a:solidFill>
          </c:spPr>
          <c:invertIfNegative val="0"/>
          <c:dLbls>
            <c:dLbl>
              <c:idx val="1"/>
              <c:layout>
                <c:manualLayout>
                  <c:x val="8.3333333333333367E-3"/>
                  <c:y val="3.8314176245210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D1-49CB-ACB4-641BE89B9130}"/>
                </c:ext>
              </c:extLst>
            </c:dLbl>
            <c:dLbl>
              <c:idx val="2"/>
              <c:layout>
                <c:manualLayout>
                  <c:x val="2.2222112860892401E-2"/>
                  <c:y val="2.0833333333333412E-2"/>
                </c:manualLayout>
              </c:layout>
              <c:tx>
                <c:rich>
                  <a:bodyPr/>
                  <a:lstStyle/>
                  <a:p>
                    <a:r>
                      <a:rPr lang="en-US" dirty="0"/>
                      <a:t>1,912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9D1-49CB-ACB4-641BE89B9130}"/>
                </c:ext>
              </c:extLst>
            </c:dLbl>
            <c:dLbl>
              <c:idx val="3"/>
              <c:layout>
                <c:manualLayout>
                  <c:x val="2.0833333333333412E-2"/>
                  <c:y val="4.7916666666666823E-2"/>
                </c:manualLayout>
              </c:layout>
              <c:tx>
                <c:rich>
                  <a:bodyPr/>
                  <a:lstStyle/>
                  <a:p>
                    <a:r>
                      <a:rPr lang="en-US" dirty="0"/>
                      <a:t>2,758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9D1-49CB-ACB4-641BE89B9130}"/>
                </c:ext>
              </c:extLst>
            </c:dLbl>
            <c:dLbl>
              <c:idx val="4"/>
              <c:layout>
                <c:manualLayout>
                  <c:x val="2.3611111111111194E-2"/>
                  <c:y val="2.9334328898542848E-2"/>
                </c:manualLayout>
              </c:layout>
              <c:tx>
                <c:rich>
                  <a:bodyPr/>
                  <a:lstStyle/>
                  <a:p>
                    <a:r>
                      <a:rPr lang="en-US" dirty="0"/>
                      <a:t>9,979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9D1-49CB-ACB4-641BE89B9130}"/>
                </c:ext>
              </c:extLst>
            </c:dLbl>
            <c:dLbl>
              <c:idx val="5"/>
              <c:layout>
                <c:manualLayout>
                  <c:x val="2.2222222222222251E-2"/>
                  <c:y val="6.0919540229885126E-2"/>
                </c:manualLayout>
              </c:layout>
              <c:tx>
                <c:rich>
                  <a:bodyPr/>
                  <a:lstStyle/>
                  <a:p>
                    <a:r>
                      <a:rPr lang="en-US" dirty="0"/>
                      <a:t>6,508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9D1-49CB-ACB4-641BE89B9130}"/>
                </c:ext>
              </c:extLst>
            </c:dLbl>
            <c:dLbl>
              <c:idx val="6"/>
              <c:layout>
                <c:manualLayout>
                  <c:x val="2.2222222222222251E-2"/>
                  <c:y val="5.3831417624521358E-2"/>
                </c:manualLayout>
              </c:layout>
              <c:tx>
                <c:rich>
                  <a:bodyPr/>
                  <a:lstStyle/>
                  <a:p>
                    <a:r>
                      <a:rPr lang="en-US" dirty="0"/>
                      <a:t>6,221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9D1-49CB-ACB4-641BE89B9130}"/>
                </c:ext>
              </c:extLst>
            </c:dLbl>
            <c:spPr>
              <a:solidFill>
                <a:srgbClr val="92D050"/>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Sheet1!$C$2:$C$8</c:f>
              <c:numCache>
                <c:formatCode>General</c:formatCode>
                <c:ptCount val="7"/>
                <c:pt idx="0">
                  <c:v>0</c:v>
                </c:pt>
                <c:pt idx="1">
                  <c:v>564</c:v>
                </c:pt>
                <c:pt idx="2">
                  <c:v>1912</c:v>
                </c:pt>
                <c:pt idx="3">
                  <c:v>2758</c:v>
                </c:pt>
                <c:pt idx="4">
                  <c:v>9979</c:v>
                </c:pt>
                <c:pt idx="5">
                  <c:v>6508</c:v>
                </c:pt>
                <c:pt idx="6">
                  <c:v>6221</c:v>
                </c:pt>
              </c:numCache>
            </c:numRef>
          </c:val>
          <c:extLst>
            <c:ext xmlns:c16="http://schemas.microsoft.com/office/drawing/2014/chart" uri="{C3380CC4-5D6E-409C-BE32-E72D297353CC}">
              <c16:uniqueId val="{00000011-D9D1-49CB-ACB4-641BE89B9130}"/>
            </c:ext>
          </c:extLst>
        </c:ser>
        <c:ser>
          <c:idx val="2"/>
          <c:order val="2"/>
          <c:tx>
            <c:strRef>
              <c:f>Sheet1!$D$1</c:f>
              <c:strCache>
                <c:ptCount val="1"/>
                <c:pt idx="0">
                  <c:v>percentage</c:v>
                </c:pt>
              </c:strCache>
            </c:strRef>
          </c:tx>
          <c:spPr>
            <a:solidFill>
              <a:srgbClr val="FFFF00"/>
            </a:solidFill>
          </c:spPr>
          <c:invertIfNegative val="0"/>
          <c:dLbls>
            <c:dLbl>
              <c:idx val="1"/>
              <c:layout>
                <c:manualLayout>
                  <c:x val="4.1666666666666683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9D1-49CB-ACB4-641BE89B9130}"/>
                </c:ext>
              </c:extLst>
            </c:dLbl>
            <c:spPr>
              <a:solidFill>
                <a:srgbClr val="FFFF00"/>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Sheet1!$D$2:$D$8</c:f>
              <c:numCache>
                <c:formatCode>0</c:formatCode>
                <c:ptCount val="7"/>
                <c:pt idx="0" formatCode="General">
                  <c:v>0</c:v>
                </c:pt>
                <c:pt idx="1">
                  <c:v>31.721034870641084</c:v>
                </c:pt>
                <c:pt idx="2">
                  <c:v>76.817999196464186</c:v>
                </c:pt>
                <c:pt idx="3">
                  <c:v>88.539325842696371</c:v>
                </c:pt>
                <c:pt idx="4">
                  <c:v>95.584291187739453</c:v>
                </c:pt>
                <c:pt idx="5" formatCode="General">
                  <c:v>100</c:v>
                </c:pt>
                <c:pt idx="6" formatCode="General">
                  <c:v>100</c:v>
                </c:pt>
              </c:numCache>
            </c:numRef>
          </c:val>
          <c:extLst>
            <c:ext xmlns:c16="http://schemas.microsoft.com/office/drawing/2014/chart" uri="{C3380CC4-5D6E-409C-BE32-E72D297353CC}">
              <c16:uniqueId val="{00000013-D9D1-49CB-ACB4-641BE89B9130}"/>
            </c:ext>
          </c:extLst>
        </c:ser>
        <c:dLbls>
          <c:showLegendKey val="0"/>
          <c:showVal val="1"/>
          <c:showCatName val="0"/>
          <c:showSerName val="0"/>
          <c:showPercent val="0"/>
          <c:showBubbleSize val="0"/>
        </c:dLbls>
        <c:gapWidth val="150"/>
        <c:overlap val="-25"/>
        <c:axId val="93639424"/>
        <c:axId val="93641344"/>
      </c:barChart>
      <c:catAx>
        <c:axId val="93639424"/>
        <c:scaling>
          <c:orientation val="minMax"/>
        </c:scaling>
        <c:delete val="0"/>
        <c:axPos val="b"/>
        <c:majorGridlines/>
        <c:numFmt formatCode="General" sourceLinked="1"/>
        <c:majorTickMark val="none"/>
        <c:minorTickMark val="none"/>
        <c:tickLblPos val="nextTo"/>
        <c:crossAx val="93641344"/>
        <c:crosses val="autoZero"/>
        <c:auto val="1"/>
        <c:lblAlgn val="ctr"/>
        <c:lblOffset val="100"/>
        <c:noMultiLvlLbl val="0"/>
      </c:catAx>
      <c:valAx>
        <c:axId val="93641344"/>
        <c:scaling>
          <c:orientation val="minMax"/>
        </c:scaling>
        <c:delete val="0"/>
        <c:axPos val="l"/>
        <c:majorGridlines/>
        <c:numFmt formatCode="General" sourceLinked="1"/>
        <c:majorTickMark val="out"/>
        <c:minorTickMark val="none"/>
        <c:tickLblPos val="nextTo"/>
        <c:crossAx val="93639424"/>
        <c:crosses val="autoZero"/>
        <c:crossBetween val="between"/>
      </c:valAx>
      <c:spPr>
        <a:solidFill>
          <a:schemeClr val="accent2">
            <a:lumMod val="40000"/>
            <a:lumOff val="60000"/>
          </a:schemeClr>
        </a:solidFill>
      </c:spPr>
    </c:plotArea>
    <c:legend>
      <c:legendPos val="t"/>
      <c:overlay val="0"/>
    </c:legend>
    <c:plotVisOnly val="1"/>
    <c:dispBlanksAs val="gap"/>
    <c:showDLblsOverMax val="0"/>
  </c:chart>
  <c:txPr>
    <a:bodyPr/>
    <a:lstStyle/>
    <a:p>
      <a:pPr>
        <a:defRPr sz="180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en-US" baseline="0" dirty="0">
                <a:solidFill>
                  <a:schemeClr val="dk1"/>
                </a:solidFill>
                <a:latin typeface="+mn-lt"/>
                <a:ea typeface="+mn-ea"/>
                <a:cs typeface="+mn-cs"/>
              </a:rPr>
              <a:t>Waste Pit Use in the Villages from 1990 to 2018</a:t>
            </a:r>
            <a:endParaRPr lang="en-US" dirty="0"/>
          </a:p>
        </c:rich>
      </c:tx>
      <c:overlay val="0"/>
      <c:spPr>
        <a:solidFill>
          <a:schemeClr val="lt1"/>
        </a:solidFill>
        <a:ln w="12700" cap="flat" cmpd="sng" algn="ctr">
          <a:solidFill>
            <a:schemeClr val="dk1"/>
          </a:solidFill>
          <a:prstDash val="solid"/>
        </a:ln>
        <a:effectLst/>
      </c:spPr>
    </c:title>
    <c:autoTitleDeleted val="0"/>
    <c:plotArea>
      <c:layout/>
      <c:barChart>
        <c:barDir val="col"/>
        <c:grouping val="clustered"/>
        <c:varyColors val="0"/>
        <c:ser>
          <c:idx val="3"/>
          <c:order val="3"/>
          <c:tx>
            <c:strRef>
              <c:f>Sheet1!$B$1</c:f>
            </c:strRef>
          </c:tx>
          <c:spPr>
            <a:solidFill>
              <a:schemeClr val="tx1">
                <a:lumMod val="65000"/>
                <a:lumOff val="3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Sheet1!$B$2:$B$8</c:f>
            </c:numRef>
          </c:val>
          <c:extLst>
            <c:ext xmlns:c16="http://schemas.microsoft.com/office/drawing/2014/chart" uri="{C3380CC4-5D6E-409C-BE32-E72D297353CC}">
              <c16:uniqueId val="{00000000-2BA9-48D7-BE86-223B30A2787F}"/>
            </c:ext>
          </c:extLst>
        </c:ser>
        <c:ser>
          <c:idx val="4"/>
          <c:order val="4"/>
          <c:tx>
            <c:strRef>
              <c:f>Sheet1!$C$1</c:f>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Sheet1!$C$2:$C$8</c:f>
            </c:numRef>
          </c:val>
          <c:extLst>
            <c:ext xmlns:c16="http://schemas.microsoft.com/office/drawing/2014/chart" uri="{C3380CC4-5D6E-409C-BE32-E72D297353CC}">
              <c16:uniqueId val="{00000001-2BA9-48D7-BE86-223B30A2787F}"/>
            </c:ext>
          </c:extLst>
        </c:ser>
        <c:ser>
          <c:idx val="5"/>
          <c:order val="5"/>
          <c:tx>
            <c:strRef>
              <c:f>Sheet1!$D$1</c:f>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Sheet1!$D$2:$D$8</c:f>
            </c:numRef>
          </c:val>
          <c:extLst>
            <c:ext xmlns:c16="http://schemas.microsoft.com/office/drawing/2014/chart" uri="{C3380CC4-5D6E-409C-BE32-E72D297353CC}">
              <c16:uniqueId val="{00000002-2BA9-48D7-BE86-223B30A2787F}"/>
            </c:ext>
          </c:extLst>
        </c:ser>
        <c:ser>
          <c:idx val="0"/>
          <c:order val="0"/>
          <c:tx>
            <c:strRef>
              <c:f>Sheet1!$B$1</c:f>
              <c:strCache>
                <c:ptCount val="1"/>
                <c:pt idx="0">
                  <c:v>house hold serveyed</c:v>
                </c:pt>
              </c:strCache>
            </c:strRef>
          </c:tx>
          <c:spPr>
            <a:solidFill>
              <a:srgbClr val="00B0F0"/>
            </a:solidFill>
          </c:spPr>
          <c:invertIfNegative val="0"/>
          <c:dLbls>
            <c:dLbl>
              <c:idx val="0"/>
              <c:layout>
                <c:manualLayout>
                  <c:x val="0"/>
                  <c:y val="-1.8518518518518578E-3"/>
                </c:manualLayout>
              </c:layout>
              <c:tx>
                <c:rich>
                  <a:bodyPr/>
                  <a:lstStyle/>
                  <a:p>
                    <a:r>
                      <a:rPr lang="en-US" dirty="0"/>
                      <a:t>1,460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A9-48D7-BE86-223B30A2787F}"/>
                </c:ext>
              </c:extLst>
            </c:dLbl>
            <c:dLbl>
              <c:idx val="1"/>
              <c:layout>
                <c:manualLayout>
                  <c:x val="9.7222222222222224E-3"/>
                  <c:y val="-3.7037037037037164E-3"/>
                </c:manualLayout>
              </c:layout>
              <c:tx>
                <c:rich>
                  <a:bodyPr/>
                  <a:lstStyle/>
                  <a:p>
                    <a:r>
                      <a:rPr lang="en-US" dirty="0"/>
                      <a:t>1,778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BA9-48D7-BE86-223B30A2787F}"/>
                </c:ext>
              </c:extLst>
            </c:dLbl>
            <c:dLbl>
              <c:idx val="2"/>
              <c:layout>
                <c:manualLayout>
                  <c:x val="4.1666666666666683E-3"/>
                  <c:y val="-1.8518518518518578E-3"/>
                </c:manualLayout>
              </c:layout>
              <c:tx>
                <c:rich>
                  <a:bodyPr/>
                  <a:lstStyle/>
                  <a:p>
                    <a:r>
                      <a:rPr lang="en-US" dirty="0"/>
                      <a:t>2,489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BA9-48D7-BE86-223B30A2787F}"/>
                </c:ext>
              </c:extLst>
            </c:dLbl>
            <c:dLbl>
              <c:idx val="3"/>
              <c:layout>
                <c:manualLayout>
                  <c:x val="6.9444444444444605E-3"/>
                  <c:y val="3.7037037037037164E-3"/>
                </c:manualLayout>
              </c:layout>
              <c:tx>
                <c:rich>
                  <a:bodyPr/>
                  <a:lstStyle/>
                  <a:p>
                    <a:r>
                      <a:rPr lang="en-US" dirty="0"/>
                      <a:t>3,115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BA9-48D7-BE86-223B30A2787F}"/>
                </c:ext>
              </c:extLst>
            </c:dLbl>
            <c:dLbl>
              <c:idx val="4"/>
              <c:layout>
                <c:manualLayout>
                  <c:x val="1.3888888888888957E-3"/>
                  <c:y val="-3.7037037037037164E-3"/>
                </c:manualLayout>
              </c:layout>
              <c:tx>
                <c:rich>
                  <a:bodyPr/>
                  <a:lstStyle/>
                  <a:p>
                    <a:r>
                      <a:rPr lang="en-US" dirty="0"/>
                      <a:t>10,440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BA9-48D7-BE86-223B30A2787F}"/>
                </c:ext>
              </c:extLst>
            </c:dLbl>
            <c:dLbl>
              <c:idx val="5"/>
              <c:tx>
                <c:rich>
                  <a:bodyPr/>
                  <a:lstStyle/>
                  <a:p>
                    <a:r>
                      <a:rPr lang="en-US"/>
                      <a:t>6,508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BA9-48D7-BE86-223B30A2787F}"/>
                </c:ext>
              </c:extLst>
            </c:dLbl>
            <c:dLbl>
              <c:idx val="6"/>
              <c:tx>
                <c:rich>
                  <a:bodyPr/>
                  <a:lstStyle/>
                  <a:p>
                    <a:r>
                      <a:rPr lang="en-US"/>
                      <a:t>6,221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BA9-48D7-BE86-223B30A2787F}"/>
                </c:ext>
              </c:extLst>
            </c:dLbl>
            <c:spPr>
              <a:solidFill>
                <a:schemeClr val="bg1"/>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Sheet1!$B$2:$B$8</c:f>
              <c:numCache>
                <c:formatCode>General</c:formatCode>
                <c:ptCount val="7"/>
                <c:pt idx="0">
                  <c:v>1460</c:v>
                </c:pt>
                <c:pt idx="1">
                  <c:v>1778</c:v>
                </c:pt>
                <c:pt idx="2">
                  <c:v>2489</c:v>
                </c:pt>
                <c:pt idx="3">
                  <c:v>3115</c:v>
                </c:pt>
                <c:pt idx="4">
                  <c:v>10440</c:v>
                </c:pt>
                <c:pt idx="5">
                  <c:v>6508</c:v>
                </c:pt>
                <c:pt idx="6">
                  <c:v>6221</c:v>
                </c:pt>
              </c:numCache>
            </c:numRef>
          </c:val>
          <c:extLst>
            <c:ext xmlns:c16="http://schemas.microsoft.com/office/drawing/2014/chart" uri="{C3380CC4-5D6E-409C-BE32-E72D297353CC}">
              <c16:uniqueId val="{0000000A-2BA9-48D7-BE86-223B30A2787F}"/>
            </c:ext>
          </c:extLst>
        </c:ser>
        <c:ser>
          <c:idx val="1"/>
          <c:order val="1"/>
          <c:tx>
            <c:strRef>
              <c:f>Sheet1!$C$1</c:f>
              <c:strCache>
                <c:ptCount val="1"/>
                <c:pt idx="0">
                  <c:v>waste pits</c:v>
                </c:pt>
              </c:strCache>
            </c:strRef>
          </c:tx>
          <c:spPr>
            <a:solidFill>
              <a:schemeClr val="accent3"/>
            </a:solidFill>
          </c:spPr>
          <c:invertIfNegative val="0"/>
          <c:dLbls>
            <c:dLbl>
              <c:idx val="3"/>
              <c:layout>
                <c:manualLayout>
                  <c:x val="8.3333333333333367E-3"/>
                  <c:y val="1.8518518518518578E-3"/>
                </c:manualLayout>
              </c:layout>
              <c:tx>
                <c:rich>
                  <a:bodyPr/>
                  <a:lstStyle/>
                  <a:p>
                    <a:r>
                      <a:rPr lang="en-US" b="1"/>
                      <a:t>1</a:t>
                    </a:r>
                    <a:r>
                      <a:rPr lang="en-US"/>
                      <a:t>,709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BA9-48D7-BE86-223B30A2787F}"/>
                </c:ext>
              </c:extLst>
            </c:dLbl>
            <c:dLbl>
              <c:idx val="4"/>
              <c:layout>
                <c:manualLayout>
                  <c:x val="1.5277777777777781E-2"/>
                  <c:y val="-3.7037037037037836E-3"/>
                </c:manualLayout>
              </c:layout>
              <c:tx>
                <c:rich>
                  <a:bodyPr/>
                  <a:lstStyle/>
                  <a:p>
                    <a:r>
                      <a:rPr lang="en-US" b="1"/>
                      <a:t>4</a:t>
                    </a:r>
                    <a:r>
                      <a:rPr lang="en-US"/>
                      <a:t>,895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BA9-48D7-BE86-223B30A2787F}"/>
                </c:ext>
              </c:extLst>
            </c:dLbl>
            <c:dLbl>
              <c:idx val="5"/>
              <c:layout>
                <c:manualLayout>
                  <c:x val="1.1111001749781335E-2"/>
                  <c:y val="5.3703703703703733E-2"/>
                </c:manualLayout>
              </c:layout>
              <c:tx>
                <c:rich>
                  <a:bodyPr/>
                  <a:lstStyle/>
                  <a:p>
                    <a:r>
                      <a:rPr lang="en-US" b="1" dirty="0"/>
                      <a:t>6</a:t>
                    </a:r>
                    <a:r>
                      <a:rPr lang="en-US" dirty="0"/>
                      <a:t>,508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BA9-48D7-BE86-223B30A2787F}"/>
                </c:ext>
              </c:extLst>
            </c:dLbl>
            <c:dLbl>
              <c:idx val="6"/>
              <c:layout>
                <c:manualLayout>
                  <c:x val="9.7222222222222224E-3"/>
                  <c:y val="4.8148148148148148E-2"/>
                </c:manualLayout>
              </c:layout>
              <c:tx>
                <c:rich>
                  <a:bodyPr/>
                  <a:lstStyle/>
                  <a:p>
                    <a:r>
                      <a:rPr lang="en-US" b="1" dirty="0"/>
                      <a:t>6</a:t>
                    </a:r>
                    <a:r>
                      <a:rPr lang="en-US" dirty="0"/>
                      <a:t>,221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BA9-48D7-BE86-223B30A2787F}"/>
                </c:ext>
              </c:extLst>
            </c:dLbl>
            <c:spPr>
              <a:solidFill>
                <a:schemeClr val="bg1"/>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Sheet1!$C$2:$C$8</c:f>
              <c:numCache>
                <c:formatCode>General</c:formatCode>
                <c:ptCount val="7"/>
                <c:pt idx="0">
                  <c:v>0</c:v>
                </c:pt>
                <c:pt idx="1">
                  <c:v>0</c:v>
                </c:pt>
                <c:pt idx="2">
                  <c:v>782</c:v>
                </c:pt>
                <c:pt idx="3">
                  <c:v>1709</c:v>
                </c:pt>
                <c:pt idx="4">
                  <c:v>4895</c:v>
                </c:pt>
                <c:pt idx="5">
                  <c:v>6508</c:v>
                </c:pt>
                <c:pt idx="6">
                  <c:v>6221</c:v>
                </c:pt>
              </c:numCache>
            </c:numRef>
          </c:val>
          <c:extLst>
            <c:ext xmlns:c16="http://schemas.microsoft.com/office/drawing/2014/chart" uri="{C3380CC4-5D6E-409C-BE32-E72D297353CC}">
              <c16:uniqueId val="{0000000F-2BA9-48D7-BE86-223B30A2787F}"/>
            </c:ext>
          </c:extLst>
        </c:ser>
        <c:ser>
          <c:idx val="2"/>
          <c:order val="2"/>
          <c:tx>
            <c:strRef>
              <c:f>Sheet1!$D$1</c:f>
              <c:strCache>
                <c:ptCount val="1"/>
                <c:pt idx="0">
                  <c:v>percentage</c:v>
                </c:pt>
              </c:strCache>
            </c:strRef>
          </c:tx>
          <c:spPr>
            <a:solidFill>
              <a:srgbClr val="92D050"/>
            </a:solidFill>
          </c:spPr>
          <c:invertIfNegative val="0"/>
          <c:dLbls>
            <c:spPr>
              <a:solidFill>
                <a:srgbClr val="92D050"/>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1991</c:v>
                </c:pt>
                <c:pt idx="2">
                  <c:v>1996</c:v>
                </c:pt>
                <c:pt idx="3">
                  <c:v>2001</c:v>
                </c:pt>
                <c:pt idx="4">
                  <c:v>2006</c:v>
                </c:pt>
                <c:pt idx="5">
                  <c:v>2011</c:v>
                </c:pt>
                <c:pt idx="6">
                  <c:v>2018</c:v>
                </c:pt>
              </c:numCache>
            </c:numRef>
          </c:cat>
          <c:val>
            <c:numRef>
              <c:f>Sheet1!$D$2:$D$8</c:f>
              <c:numCache>
                <c:formatCode>General</c:formatCode>
                <c:ptCount val="7"/>
                <c:pt idx="0">
                  <c:v>0</c:v>
                </c:pt>
                <c:pt idx="1">
                  <c:v>0</c:v>
                </c:pt>
                <c:pt idx="2" formatCode="0">
                  <c:v>31.418240257131242</c:v>
                </c:pt>
                <c:pt idx="3" formatCode="0">
                  <c:v>54.863563402889248</c:v>
                </c:pt>
                <c:pt idx="4" formatCode="0">
                  <c:v>46.886973180076595</c:v>
                </c:pt>
                <c:pt idx="5">
                  <c:v>100</c:v>
                </c:pt>
                <c:pt idx="6">
                  <c:v>100</c:v>
                </c:pt>
              </c:numCache>
            </c:numRef>
          </c:val>
          <c:extLst>
            <c:ext xmlns:c16="http://schemas.microsoft.com/office/drawing/2014/chart" uri="{C3380CC4-5D6E-409C-BE32-E72D297353CC}">
              <c16:uniqueId val="{00000010-2BA9-48D7-BE86-223B30A2787F}"/>
            </c:ext>
          </c:extLst>
        </c:ser>
        <c:dLbls>
          <c:showLegendKey val="0"/>
          <c:showVal val="1"/>
          <c:showCatName val="0"/>
          <c:showSerName val="0"/>
          <c:showPercent val="0"/>
          <c:showBubbleSize val="0"/>
        </c:dLbls>
        <c:gapWidth val="150"/>
        <c:overlap val="-25"/>
        <c:axId val="40019072"/>
        <c:axId val="40020608"/>
      </c:barChart>
      <c:catAx>
        <c:axId val="40019072"/>
        <c:scaling>
          <c:orientation val="minMax"/>
        </c:scaling>
        <c:delete val="0"/>
        <c:axPos val="b"/>
        <c:majorGridlines/>
        <c:numFmt formatCode="General" sourceLinked="1"/>
        <c:majorTickMark val="none"/>
        <c:minorTickMark val="none"/>
        <c:tickLblPos val="nextTo"/>
        <c:crossAx val="40020608"/>
        <c:crosses val="autoZero"/>
        <c:auto val="1"/>
        <c:lblAlgn val="ctr"/>
        <c:lblOffset val="100"/>
        <c:noMultiLvlLbl val="0"/>
      </c:catAx>
      <c:valAx>
        <c:axId val="40020608"/>
        <c:scaling>
          <c:orientation val="minMax"/>
        </c:scaling>
        <c:delete val="0"/>
        <c:axPos val="l"/>
        <c:majorGridlines/>
        <c:numFmt formatCode="General" sourceLinked="1"/>
        <c:majorTickMark val="out"/>
        <c:minorTickMark val="none"/>
        <c:tickLblPos val="nextTo"/>
        <c:crossAx val="40019072"/>
        <c:crosses val="autoZero"/>
        <c:crossBetween val="between"/>
      </c:valAx>
      <c:spPr>
        <a:solidFill>
          <a:schemeClr val="accent5">
            <a:lumMod val="40000"/>
            <a:lumOff val="60000"/>
          </a:schemeClr>
        </a:solidFill>
      </c:spPr>
    </c:plotArea>
    <c:legend>
      <c:legendPos val="t"/>
      <c:overlay val="0"/>
    </c:legend>
    <c:plotVisOnly val="1"/>
    <c:dispBlanksAs val="gap"/>
    <c:showDLblsOverMax val="0"/>
  </c:chart>
  <c:spPr>
    <a:solidFill>
      <a:schemeClr val="bg2"/>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en-US" dirty="0" err="1">
                <a:solidFill>
                  <a:schemeClr val="dk1"/>
                </a:solidFill>
                <a:latin typeface="+mn-lt"/>
                <a:ea typeface="+mn-ea"/>
                <a:cs typeface="+mn-cs"/>
              </a:rPr>
              <a:t>Entropion</a:t>
            </a:r>
            <a:r>
              <a:rPr lang="en-US" dirty="0">
                <a:solidFill>
                  <a:schemeClr val="dk1"/>
                </a:solidFill>
                <a:latin typeface="+mn-lt"/>
                <a:ea typeface="+mn-ea"/>
                <a:cs typeface="+mn-cs"/>
              </a:rPr>
              <a:t> Surgeries</a:t>
            </a:r>
            <a:r>
              <a:rPr lang="en-US" baseline="0" dirty="0">
                <a:solidFill>
                  <a:schemeClr val="dk1"/>
                </a:solidFill>
                <a:latin typeface="+mn-lt"/>
                <a:ea typeface="+mn-ea"/>
                <a:cs typeface="+mn-cs"/>
              </a:rPr>
              <a:t> for Trachoma </a:t>
            </a:r>
            <a:r>
              <a:rPr lang="en-US" dirty="0">
                <a:solidFill>
                  <a:schemeClr val="dk1"/>
                </a:solidFill>
                <a:latin typeface="+mn-lt"/>
                <a:ea typeface="+mn-ea"/>
                <a:cs typeface="+mn-cs"/>
              </a:rPr>
              <a:t>Scaring</a:t>
            </a:r>
            <a:endParaRPr lang="en-US" dirty="0"/>
          </a:p>
        </c:rich>
      </c:tx>
      <c:layout>
        <c:manualLayout>
          <c:xMode val="edge"/>
          <c:yMode val="edge"/>
          <c:x val="0.21945806100217896"/>
          <c:y val="0"/>
        </c:manualLayout>
      </c:layout>
      <c:overlay val="0"/>
      <c:spPr>
        <a:solidFill>
          <a:schemeClr val="lt1"/>
        </a:solidFill>
        <a:ln w="12700" cap="flat" cmpd="sng" algn="ctr">
          <a:solidFill>
            <a:schemeClr val="dk1"/>
          </a:solidFill>
          <a:prstDash val="solid"/>
        </a:ln>
        <a:effectLst/>
      </c:spPr>
    </c:title>
    <c:autoTitleDeleted val="0"/>
    <c:plotArea>
      <c:layout/>
      <c:barChart>
        <c:barDir val="col"/>
        <c:grouping val="clustered"/>
        <c:varyColors val="0"/>
        <c:ser>
          <c:idx val="3"/>
          <c:order val="3"/>
          <c:tx>
            <c:strRef>
              <c:f>Sheet1!$B$1</c:f>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Sheet1!$B$2:$B$8</c:f>
            </c:numRef>
          </c:val>
          <c:extLst>
            <c:ext xmlns:c16="http://schemas.microsoft.com/office/drawing/2014/chart" uri="{C3380CC4-5D6E-409C-BE32-E72D297353CC}">
              <c16:uniqueId val="{00000000-4CCE-438D-8750-B22519DDFFB2}"/>
            </c:ext>
          </c:extLst>
        </c:ser>
        <c:ser>
          <c:idx val="4"/>
          <c:order val="4"/>
          <c:tx>
            <c:strRef>
              <c:f>Sheet1!$C$1</c:f>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Sheet1!$C$2:$C$8</c:f>
            </c:numRef>
          </c:val>
          <c:extLst>
            <c:ext xmlns:c16="http://schemas.microsoft.com/office/drawing/2014/chart" uri="{C3380CC4-5D6E-409C-BE32-E72D297353CC}">
              <c16:uniqueId val="{00000001-4CCE-438D-8750-B22519DDFFB2}"/>
            </c:ext>
          </c:extLst>
        </c:ser>
        <c:ser>
          <c:idx val="5"/>
          <c:order val="5"/>
          <c:tx>
            <c:strRef>
              <c:f>Sheet1!$D$1</c:f>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Sheet1!$A$2:$A$8</c:f>
            </c:multiLvlStrRef>
          </c:cat>
          <c:val>
            <c:numRef>
              <c:f>Sheet1!$D$2:$D$8</c:f>
            </c:numRef>
          </c:val>
          <c:extLst>
            <c:ext xmlns:c16="http://schemas.microsoft.com/office/drawing/2014/chart" uri="{C3380CC4-5D6E-409C-BE32-E72D297353CC}">
              <c16:uniqueId val="{00000002-4CCE-438D-8750-B22519DDFFB2}"/>
            </c:ext>
          </c:extLst>
        </c:ser>
        <c:ser>
          <c:idx val="0"/>
          <c:order val="0"/>
          <c:tx>
            <c:strRef>
              <c:f>Sheet1!$B$1</c:f>
              <c:strCache>
                <c:ptCount val="1"/>
                <c:pt idx="0">
                  <c:v>diagnosed with trachoma</c:v>
                </c:pt>
              </c:strCache>
            </c:strRef>
          </c:tx>
          <c:spPr>
            <a:solidFill>
              <a:srgbClr val="C00000"/>
            </a:solidFill>
          </c:spPr>
          <c:invertIfNegative val="0"/>
          <c:dLbls>
            <c:dLbl>
              <c:idx val="0"/>
              <c:tx>
                <c:rich>
                  <a:bodyPr/>
                  <a:lstStyle/>
                  <a:p>
                    <a:r>
                      <a:rPr lang="en-US"/>
                      <a:t>2,043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CCE-438D-8750-B22519DDFFB2}"/>
                </c:ext>
              </c:extLst>
            </c:dLbl>
            <c:dLbl>
              <c:idx val="1"/>
              <c:tx>
                <c:rich>
                  <a:bodyPr/>
                  <a:lstStyle/>
                  <a:p>
                    <a:r>
                      <a:rPr lang="en-US"/>
                      <a:t>2,425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CCE-438D-8750-B22519DDFFB2}"/>
                </c:ext>
              </c:extLst>
            </c:dLbl>
            <c:dLbl>
              <c:idx val="3"/>
              <c:tx>
                <c:rich>
                  <a:bodyPr/>
                  <a:lstStyle/>
                  <a:p>
                    <a:r>
                      <a:rPr lang="en-US"/>
                      <a:t>3,192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CCE-438D-8750-B22519DDFFB2}"/>
                </c:ext>
              </c:extLst>
            </c:dLbl>
            <c:dLbl>
              <c:idx val="4"/>
              <c:tx>
                <c:rich>
                  <a:bodyPr/>
                  <a:lstStyle/>
                  <a:p>
                    <a:r>
                      <a:rPr lang="en-US"/>
                      <a:t>1,859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E-438D-8750-B22519DDFFB2}"/>
                </c:ext>
              </c:extLst>
            </c:dLbl>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1978</c:v>
                </c:pt>
                <c:pt idx="1">
                  <c:v>1985</c:v>
                </c:pt>
                <c:pt idx="2">
                  <c:v>1992</c:v>
                </c:pt>
                <c:pt idx="3">
                  <c:v>2000</c:v>
                </c:pt>
                <c:pt idx="4">
                  <c:v>2004</c:v>
                </c:pt>
                <c:pt idx="5">
                  <c:v>2010</c:v>
                </c:pt>
                <c:pt idx="6">
                  <c:v>2016</c:v>
                </c:pt>
              </c:numCache>
            </c:numRef>
          </c:cat>
          <c:val>
            <c:numRef>
              <c:f>Sheet1!$B$2:$B$8</c:f>
              <c:numCache>
                <c:formatCode>General</c:formatCode>
                <c:ptCount val="7"/>
                <c:pt idx="0">
                  <c:v>2043</c:v>
                </c:pt>
                <c:pt idx="1">
                  <c:v>2425</c:v>
                </c:pt>
                <c:pt idx="2">
                  <c:v>1677</c:v>
                </c:pt>
                <c:pt idx="3">
                  <c:v>3192</c:v>
                </c:pt>
                <c:pt idx="4">
                  <c:v>1859</c:v>
                </c:pt>
                <c:pt idx="5">
                  <c:v>818</c:v>
                </c:pt>
                <c:pt idx="6">
                  <c:v>499</c:v>
                </c:pt>
              </c:numCache>
            </c:numRef>
          </c:val>
          <c:extLst>
            <c:ext xmlns:c16="http://schemas.microsoft.com/office/drawing/2014/chart" uri="{C3380CC4-5D6E-409C-BE32-E72D297353CC}">
              <c16:uniqueId val="{00000007-4CCE-438D-8750-B22519DDFFB2}"/>
            </c:ext>
          </c:extLst>
        </c:ser>
        <c:ser>
          <c:idx val="1"/>
          <c:order val="1"/>
          <c:tx>
            <c:strRef>
              <c:f>Sheet1!$C$1</c:f>
              <c:strCache>
                <c:ptCount val="1"/>
                <c:pt idx="0">
                  <c:v>entropion surgeries</c:v>
                </c:pt>
              </c:strCache>
            </c:strRef>
          </c:tx>
          <c:spPr>
            <a:solidFill>
              <a:srgbClr val="00B050"/>
            </a:solidFill>
          </c:spPr>
          <c:invertIfNegative val="0"/>
          <c:dLbls>
            <c:dLbl>
              <c:idx val="0"/>
              <c:layout>
                <c:manualLayout>
                  <c:x val="9.5315904139433548E-3"/>
                  <c:y val="1.8518518518517906E-3"/>
                </c:manualLayout>
              </c:layout>
              <c:tx>
                <c:rich>
                  <a:bodyPr/>
                  <a:lstStyle/>
                  <a:p>
                    <a:r>
                      <a:rPr lang="en-US" dirty="0"/>
                      <a:t>1,515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CCE-438D-8750-B22519DDFFB2}"/>
                </c:ext>
              </c:extLst>
            </c:dLbl>
            <c:dLbl>
              <c:idx val="1"/>
              <c:layout>
                <c:manualLayout>
                  <c:x val="5.4466230936819635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CE-438D-8750-B22519DDFFB2}"/>
                </c:ext>
              </c:extLst>
            </c:dLbl>
            <c:dLbl>
              <c:idx val="2"/>
              <c:layout>
                <c:manualLayout>
                  <c:x val="1.4978213507625198E-2"/>
                  <c:y val="0"/>
                </c:manualLayout>
              </c:layout>
              <c:tx>
                <c:rich>
                  <a:bodyPr/>
                  <a:lstStyle/>
                  <a:p>
                    <a:r>
                      <a:rPr lang="en-US" dirty="0"/>
                      <a:t>1,096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CCE-438D-8750-B22519DDFFB2}"/>
                </c:ext>
              </c:extLst>
            </c:dLbl>
            <c:dLbl>
              <c:idx val="3"/>
              <c:layout>
                <c:manualLayout>
                  <c:x val="2.72331154684098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CE-438D-8750-B22519DDFFB2}"/>
                </c:ext>
              </c:extLst>
            </c:dLbl>
            <c:dLbl>
              <c:idx val="4"/>
              <c:layout>
                <c:manualLayout>
                  <c:x val="5.44662309368196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CE-438D-8750-B22519DDFFB2}"/>
                </c:ext>
              </c:extLst>
            </c:dLbl>
            <c:dLbl>
              <c:idx val="5"/>
              <c:layout>
                <c:manualLayout>
                  <c:x val="8.1699346405228763E-3"/>
                  <c:y val="3.7037037037037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CE-438D-8750-B22519DDFFB2}"/>
                </c:ext>
              </c:extLst>
            </c:dLbl>
            <c:spPr>
              <a:solidFill>
                <a:srgbClr val="00B050"/>
              </a:solidFill>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1978</c:v>
                </c:pt>
                <c:pt idx="1">
                  <c:v>1985</c:v>
                </c:pt>
                <c:pt idx="2">
                  <c:v>1992</c:v>
                </c:pt>
                <c:pt idx="3">
                  <c:v>2000</c:v>
                </c:pt>
                <c:pt idx="4">
                  <c:v>2004</c:v>
                </c:pt>
                <c:pt idx="5">
                  <c:v>2010</c:v>
                </c:pt>
                <c:pt idx="6">
                  <c:v>2016</c:v>
                </c:pt>
              </c:numCache>
            </c:numRef>
          </c:cat>
          <c:val>
            <c:numRef>
              <c:f>Sheet1!$C$2:$C$8</c:f>
              <c:numCache>
                <c:formatCode>General</c:formatCode>
                <c:ptCount val="7"/>
                <c:pt idx="0">
                  <c:v>1515</c:v>
                </c:pt>
                <c:pt idx="1">
                  <c:v>779</c:v>
                </c:pt>
                <c:pt idx="2">
                  <c:v>1096</c:v>
                </c:pt>
                <c:pt idx="3">
                  <c:v>949</c:v>
                </c:pt>
                <c:pt idx="4">
                  <c:v>448</c:v>
                </c:pt>
                <c:pt idx="5">
                  <c:v>373</c:v>
                </c:pt>
                <c:pt idx="6">
                  <c:v>50</c:v>
                </c:pt>
              </c:numCache>
            </c:numRef>
          </c:val>
          <c:extLst>
            <c:ext xmlns:c16="http://schemas.microsoft.com/office/drawing/2014/chart" uri="{C3380CC4-5D6E-409C-BE32-E72D297353CC}">
              <c16:uniqueId val="{0000000E-4CCE-438D-8750-B22519DDFFB2}"/>
            </c:ext>
          </c:extLst>
        </c:ser>
        <c:ser>
          <c:idx val="2"/>
          <c:order val="2"/>
          <c:tx>
            <c:strRef>
              <c:f>Sheet1!$D$1</c:f>
              <c:strCache>
                <c:ptCount val="1"/>
                <c:pt idx="0">
                  <c:v>percentage</c:v>
                </c:pt>
              </c:strCache>
            </c:strRef>
          </c:tx>
          <c:invertIfNegative val="0"/>
          <c:dLbls>
            <c:spPr>
              <a:solidFill>
                <a:schemeClr val="accent3"/>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1978</c:v>
                </c:pt>
                <c:pt idx="1">
                  <c:v>1985</c:v>
                </c:pt>
                <c:pt idx="2">
                  <c:v>1992</c:v>
                </c:pt>
                <c:pt idx="3">
                  <c:v>2000</c:v>
                </c:pt>
                <c:pt idx="4">
                  <c:v>2004</c:v>
                </c:pt>
                <c:pt idx="5">
                  <c:v>2010</c:v>
                </c:pt>
                <c:pt idx="6">
                  <c:v>2016</c:v>
                </c:pt>
              </c:numCache>
            </c:numRef>
          </c:cat>
          <c:val>
            <c:numRef>
              <c:f>Sheet1!$D$2:$D$8</c:f>
              <c:numCache>
                <c:formatCode>0</c:formatCode>
                <c:ptCount val="7"/>
                <c:pt idx="0">
                  <c:v>74.155653450807634</c:v>
                </c:pt>
                <c:pt idx="1">
                  <c:v>32.123711340206263</c:v>
                </c:pt>
                <c:pt idx="2">
                  <c:v>65.354800238520738</c:v>
                </c:pt>
                <c:pt idx="3">
                  <c:v>29.730576441102752</c:v>
                </c:pt>
                <c:pt idx="4">
                  <c:v>24.098977945131789</c:v>
                </c:pt>
                <c:pt idx="5">
                  <c:v>45.59902200489001</c:v>
                </c:pt>
                <c:pt idx="6">
                  <c:v>10.020040080160321</c:v>
                </c:pt>
              </c:numCache>
            </c:numRef>
          </c:val>
          <c:extLst>
            <c:ext xmlns:c16="http://schemas.microsoft.com/office/drawing/2014/chart" uri="{C3380CC4-5D6E-409C-BE32-E72D297353CC}">
              <c16:uniqueId val="{0000000F-4CCE-438D-8750-B22519DDFFB2}"/>
            </c:ext>
          </c:extLst>
        </c:ser>
        <c:dLbls>
          <c:showLegendKey val="0"/>
          <c:showVal val="1"/>
          <c:showCatName val="0"/>
          <c:showSerName val="0"/>
          <c:showPercent val="0"/>
          <c:showBubbleSize val="0"/>
        </c:dLbls>
        <c:gapWidth val="150"/>
        <c:overlap val="-25"/>
        <c:axId val="41444864"/>
        <c:axId val="41446400"/>
      </c:barChart>
      <c:catAx>
        <c:axId val="41444864"/>
        <c:scaling>
          <c:orientation val="minMax"/>
        </c:scaling>
        <c:delete val="0"/>
        <c:axPos val="b"/>
        <c:majorGridlines/>
        <c:numFmt formatCode="General" sourceLinked="1"/>
        <c:majorTickMark val="none"/>
        <c:minorTickMark val="none"/>
        <c:tickLblPos val="nextTo"/>
        <c:crossAx val="41446400"/>
        <c:crosses val="autoZero"/>
        <c:auto val="1"/>
        <c:lblAlgn val="ctr"/>
        <c:lblOffset val="100"/>
        <c:noMultiLvlLbl val="0"/>
      </c:catAx>
      <c:valAx>
        <c:axId val="41446400"/>
        <c:scaling>
          <c:orientation val="minMax"/>
        </c:scaling>
        <c:delete val="0"/>
        <c:axPos val="l"/>
        <c:minorGridlines/>
        <c:numFmt formatCode="General" sourceLinked="1"/>
        <c:majorTickMark val="out"/>
        <c:minorTickMark val="none"/>
        <c:tickLblPos val="nextTo"/>
        <c:crossAx val="41444864"/>
        <c:crosses val="autoZero"/>
        <c:crossBetween val="between"/>
      </c:valAx>
      <c:spPr>
        <a:solidFill>
          <a:schemeClr val="accent4">
            <a:lumMod val="20000"/>
            <a:lumOff val="80000"/>
          </a:schemeClr>
        </a:solidFill>
      </c:spPr>
    </c:plotArea>
    <c:legend>
      <c:legendPos val="t"/>
      <c:overlay val="0"/>
    </c:legend>
    <c:plotVisOnly val="1"/>
    <c:dispBlanksAs val="gap"/>
    <c:showDLblsOverMax val="0"/>
  </c:chart>
  <c:spPr>
    <a:solidFill>
      <a:schemeClr val="tx2">
        <a:lumMod val="20000"/>
        <a:lumOff val="80000"/>
      </a:schemeClr>
    </a:solidFill>
  </c:spPr>
  <c:txPr>
    <a:bodyPr/>
    <a:lstStyle/>
    <a:p>
      <a:pPr>
        <a:defRPr sz="1800" b="1">
          <a:latin typeface="Cambria"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2727C-CEB6-4904-ADEE-AE368E040CA9}" type="datetimeFigureOut">
              <a:rPr lang="en-US" smtClean="0"/>
              <a:pPr/>
              <a:t>1/10/2023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28B7A-9638-49AC-A71A-D5530C8031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28B7A-9638-49AC-A71A-D5530C8031E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Chirecha</a:t>
            </a:r>
            <a:r>
              <a:rPr lang="en-US" dirty="0"/>
              <a:t> #3 Hand Dug Well,</a:t>
            </a:r>
            <a:r>
              <a:rPr lang="en-US" baseline="0" dirty="0"/>
              <a:t> 10 meters deep, completed in 2010.  Serves 360.</a:t>
            </a:r>
            <a:endParaRPr lang="en-US" dirty="0"/>
          </a:p>
        </p:txBody>
      </p:sp>
      <p:sp>
        <p:nvSpPr>
          <p:cNvPr id="4" name="Slide Number Placeholder 3"/>
          <p:cNvSpPr>
            <a:spLocks noGrp="1"/>
          </p:cNvSpPr>
          <p:nvPr>
            <p:ph type="sldNum" sz="quarter" idx="10"/>
          </p:nvPr>
        </p:nvSpPr>
        <p:spPr/>
        <p:txBody>
          <a:bodyPr/>
          <a:lstStyle/>
          <a:p>
            <a:fld id="{FC228B7A-9638-49AC-A71A-D5530C8031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Menaco</a:t>
            </a:r>
            <a:r>
              <a:rPr lang="en-US" dirty="0"/>
              <a:t> hand</a:t>
            </a:r>
            <a:r>
              <a:rPr lang="en-US" baseline="0" dirty="0"/>
              <a:t> dug well, 7 meters deep, completed in 2007 and serves 1,200.</a:t>
            </a:r>
          </a:p>
        </p:txBody>
      </p:sp>
      <p:sp>
        <p:nvSpPr>
          <p:cNvPr id="4" name="Slide Number Placeholder 3"/>
          <p:cNvSpPr>
            <a:spLocks noGrp="1"/>
          </p:cNvSpPr>
          <p:nvPr>
            <p:ph type="sldNum" sz="quarter" idx="10"/>
          </p:nvPr>
        </p:nvSpPr>
        <p:spPr/>
        <p:txBody>
          <a:bodyPr/>
          <a:lstStyle/>
          <a:p>
            <a:fld id="{FC228B7A-9638-49AC-A71A-D5530C8031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Baka</a:t>
            </a:r>
            <a:r>
              <a:rPr lang="en-US" dirty="0"/>
              <a:t> </a:t>
            </a:r>
            <a:r>
              <a:rPr lang="en-US" dirty="0" err="1"/>
              <a:t>Mariam</a:t>
            </a:r>
            <a:r>
              <a:rPr lang="en-US" baseline="0" dirty="0"/>
              <a:t> hand dug well, 4.5 meters, serves 1,000, completed in 2007.</a:t>
            </a:r>
            <a:endParaRPr lang="en-US" dirty="0"/>
          </a:p>
        </p:txBody>
      </p:sp>
      <p:sp>
        <p:nvSpPr>
          <p:cNvPr id="4" name="Slide Number Placeholder 3"/>
          <p:cNvSpPr>
            <a:spLocks noGrp="1"/>
          </p:cNvSpPr>
          <p:nvPr>
            <p:ph type="sldNum" sz="quarter" idx="10"/>
          </p:nvPr>
        </p:nvSpPr>
        <p:spPr/>
        <p:txBody>
          <a:bodyPr/>
          <a:lstStyle/>
          <a:p>
            <a:fld id="{FC228B7A-9638-49AC-A71A-D5530C8031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28B7A-9638-49AC-A71A-D5530C8031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3"/>
            <a:ext cx="6803136"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1300" spc="0" baseline="0">
                <a:solidFill>
                  <a:schemeClr val="tx1"/>
                </a:solidFill>
                <a:latin typeface="+mn-lt"/>
              </a:defRPr>
            </a:lvl1pPr>
          </a:lstStyle>
          <a:p>
            <a:fld id="{CB14A001-6042-4CCD-AAA2-CDD1BFBAD03F}" type="datetimeFigureOut">
              <a:rPr lang="en-US" smtClean="0"/>
              <a:pPr/>
              <a:t>1/10/2023</a:t>
            </a:fld>
            <a:endParaRPr lang="en-US"/>
          </a:p>
        </p:txBody>
      </p:sp>
      <p:sp>
        <p:nvSpPr>
          <p:cNvPr id="21" name="Footer Placeholder 20"/>
          <p:cNvSpPr>
            <a:spLocks noGrp="1"/>
          </p:cNvSpPr>
          <p:nvPr>
            <p:ph type="ftr" sz="quarter" idx="11"/>
          </p:nvPr>
        </p:nvSpPr>
        <p:spPr>
          <a:xfrm>
            <a:off x="1090422" y="5211060"/>
            <a:ext cx="4429125"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FDE1FD10-D5A2-4EB0-990D-8D258AB411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4A001-6042-4CCD-AAA2-CDD1BFBAD03F}"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4A001-6042-4CCD-AAA2-CDD1BFBAD03F}"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4A001-6042-4CCD-AAA2-CDD1BFBAD03F}"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344502"/>
            <a:ext cx="1165860" cy="530352"/>
          </a:xfrm>
        </p:spPr>
        <p:txBody>
          <a:bodyPr/>
          <a:lstStyle>
            <a:lvl1pPr algn="ctr">
              <a:defRPr lang="en-US" sz="1300" kern="1200" spc="0" baseline="0">
                <a:solidFill>
                  <a:schemeClr val="tx1"/>
                </a:solidFill>
                <a:latin typeface="+mn-lt"/>
                <a:ea typeface="+mn-ea"/>
                <a:cs typeface="+mn-cs"/>
              </a:defRPr>
            </a:lvl1pPr>
          </a:lstStyle>
          <a:p>
            <a:fld id="{CB14A001-6042-4CCD-AAA2-CDD1BFBAD03F}" type="datetimeFigureOut">
              <a:rPr lang="en-US" smtClean="0"/>
              <a:pPr/>
              <a:t>1/10/2023</a:t>
            </a:fld>
            <a:endParaRPr lang="en-US"/>
          </a:p>
        </p:txBody>
      </p:sp>
      <p:sp>
        <p:nvSpPr>
          <p:cNvPr id="5" name="Footer Placeholder 4"/>
          <p:cNvSpPr>
            <a:spLocks noGrp="1"/>
          </p:cNvSpPr>
          <p:nvPr>
            <p:ph type="ftr" sz="quarter" idx="11"/>
          </p:nvPr>
        </p:nvSpPr>
        <p:spPr>
          <a:xfrm>
            <a:off x="1090165"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FDE1FD10-D5A2-4EB0-990D-8D258AB411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4A001-6042-4CCD-AAA2-CDD1BFBAD03F}"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56616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2386" y="2755898"/>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2074334"/>
            <a:ext cx="356616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80026" y="2756581"/>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4A001-6042-4CCD-AAA2-CDD1BFBAD03F}"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14A001-6042-4CCD-AAA2-CDD1BFBAD03F}"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4A001-6042-4CCD-AAA2-CDD1BFBAD03F}"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1FD10-D5A2-4EB0-990D-8D258AB411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237744"/>
            <a:ext cx="6398514"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8293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B14A001-6042-4CCD-AAA2-CDD1BFBAD03F}" type="datetimeFigureOut">
              <a:rPr lang="en-US" smtClean="0"/>
              <a:pPr/>
              <a:t>1/10/2023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223002"/>
            <a:ext cx="1097280" cy="274320"/>
          </a:xfrm>
        </p:spPr>
        <p:txBody>
          <a:bodyPr/>
          <a:lstStyle>
            <a:lvl1pPr>
              <a:defRPr>
                <a:solidFill>
                  <a:srgbClr val="FFFFFF"/>
                </a:solidFill>
              </a:defRPr>
            </a:lvl1pPr>
          </a:lstStyle>
          <a:p>
            <a:fld id="{FDE1FD10-D5A2-4EB0-990D-8D258AB4117A}" type="slidenum">
              <a:rPr lang="en-US" smtClean="0"/>
              <a:pPr/>
              <a:t>‹#›</a:t>
            </a:fld>
            <a:endParaRPr lang="en-US"/>
          </a:p>
        </p:txBody>
      </p:sp>
      <p:sp>
        <p:nvSpPr>
          <p:cNvPr id="12" name="Rectangle 11"/>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237744"/>
            <a:ext cx="6398514"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B14A001-6042-4CCD-AAA2-CDD1BFBAD03F}" type="datetimeFigureOut">
              <a:rPr lang="en-US" smtClean="0"/>
              <a:pPr/>
              <a:t>1/10/2023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227064"/>
            <a:ext cx="1097280" cy="274320"/>
          </a:xfrm>
        </p:spPr>
        <p:txBody>
          <a:bodyPr/>
          <a:lstStyle>
            <a:lvl1pPr>
              <a:defRPr>
                <a:solidFill>
                  <a:srgbClr val="FFFFFF"/>
                </a:solidFill>
              </a:defRPr>
            </a:lvl1pPr>
          </a:lstStyle>
          <a:p>
            <a:fld id="{FDE1FD10-D5A2-4EB0-990D-8D258AB4117A}" type="slidenum">
              <a:rPr lang="en-US" smtClean="0"/>
              <a:pPr/>
              <a:t>‹#›</a:t>
            </a:fld>
            <a:endParaRPr lang="en-US"/>
          </a:p>
        </p:txBody>
      </p:sp>
      <p:sp>
        <p:nvSpPr>
          <p:cNvPr id="10" name="Rectangle 9"/>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6307672"/>
            <a:ext cx="20574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14A001-6042-4CCD-AAA2-CDD1BFBAD03F}" type="datetimeFigureOut">
              <a:rPr lang="en-US" smtClean="0"/>
              <a:pPr/>
              <a:t>1/10/2023</a:t>
            </a:fld>
            <a:endParaRPr lang="en-US"/>
          </a:p>
        </p:txBody>
      </p:sp>
      <p:sp>
        <p:nvSpPr>
          <p:cNvPr id="5" name="Footer Placeholder 4"/>
          <p:cNvSpPr>
            <a:spLocks noGrp="1"/>
          </p:cNvSpPr>
          <p:nvPr>
            <p:ph type="ftr" sz="quarter" idx="3"/>
          </p:nvPr>
        </p:nvSpPr>
        <p:spPr>
          <a:xfrm>
            <a:off x="2617470" y="6307672"/>
            <a:ext cx="390906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52410" y="6307672"/>
            <a:ext cx="109728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DE1FD10-D5A2-4EB0-990D-8D258AB411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1802" y="1828800"/>
            <a:ext cx="6801440" cy="2099737"/>
          </a:xfrm>
        </p:spPr>
        <p:txBody>
          <a:bodyPr/>
          <a:lstStyle/>
          <a:p>
            <a:r>
              <a:rPr lang="en-US" sz="5400" dirty="0"/>
              <a:t>Water and sanitation</a:t>
            </a:r>
          </a:p>
        </p:txBody>
      </p:sp>
      <p:sp>
        <p:nvSpPr>
          <p:cNvPr id="3" name="Subtitle 2"/>
          <p:cNvSpPr>
            <a:spLocks noGrp="1"/>
          </p:cNvSpPr>
          <p:nvPr>
            <p:ph type="subTitle" idx="1"/>
          </p:nvPr>
        </p:nvSpPr>
        <p:spPr>
          <a:xfrm>
            <a:off x="1219200" y="4495800"/>
            <a:ext cx="6803136" cy="457201"/>
          </a:xfrm>
        </p:spPr>
        <p:txBody>
          <a:bodyPr>
            <a:noAutofit/>
          </a:bodyPr>
          <a:lstStyle/>
          <a:p>
            <a:r>
              <a:rPr lang="en-US" sz="2400" dirty="0"/>
              <a:t>By: Sr. Elaine Kohls</a:t>
            </a:r>
          </a:p>
          <a:p>
            <a:r>
              <a:rPr lang="en-US" sz="2400" dirty="0"/>
              <a:t>Medical Mission Sister</a:t>
            </a:r>
          </a:p>
        </p:txBody>
      </p:sp>
      <p:sp>
        <p:nvSpPr>
          <p:cNvPr id="4" name="TextBox 3">
            <a:extLst>
              <a:ext uri="{FF2B5EF4-FFF2-40B4-BE49-F238E27FC236}">
                <a16:creationId xmlns:a16="http://schemas.microsoft.com/office/drawing/2014/main" id="{49B634C9-575C-2212-0C58-A8414EBA984B}"/>
              </a:ext>
            </a:extLst>
          </p:cNvPr>
          <p:cNvSpPr txBox="1"/>
          <p:nvPr/>
        </p:nvSpPr>
        <p:spPr>
          <a:xfrm>
            <a:off x="2781300" y="3574594"/>
            <a:ext cx="3581400" cy="707886"/>
          </a:xfrm>
          <a:prstGeom prst="rect">
            <a:avLst/>
          </a:prstGeom>
          <a:noFill/>
        </p:spPr>
        <p:txBody>
          <a:bodyPr wrap="square" rtlCol="0">
            <a:spAutoFit/>
          </a:bodyPr>
          <a:lstStyle/>
          <a:p>
            <a:pPr algn="ctr"/>
            <a:r>
              <a:rPr lang="en-US" sz="2000" dirty="0"/>
              <a:t>A Water Project for and </a:t>
            </a:r>
          </a:p>
          <a:p>
            <a:pPr algn="ctr"/>
            <a:r>
              <a:rPr lang="en-US" sz="2000" dirty="0"/>
              <a:t>with the People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r>
              <a:rPr lang="en-US" sz="3600" dirty="0"/>
              <a:t>Changes cont’d…..</a:t>
            </a:r>
          </a:p>
        </p:txBody>
      </p:sp>
      <p:sp>
        <p:nvSpPr>
          <p:cNvPr id="3" name="Content Placeholder 2"/>
          <p:cNvSpPr>
            <a:spLocks noGrp="1"/>
          </p:cNvSpPr>
          <p:nvPr>
            <p:ph idx="1"/>
          </p:nvPr>
        </p:nvSpPr>
        <p:spPr>
          <a:xfrm>
            <a:off x="457200" y="1295400"/>
            <a:ext cx="8229600" cy="5181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lvl="1">
              <a:buNone/>
            </a:pPr>
            <a:r>
              <a:rPr lang="en-US" sz="2600" b="1" dirty="0">
                <a:latin typeface="Arial" pitchFamily="34" charset="0"/>
                <a:cs typeface="Arial" pitchFamily="34" charset="0"/>
              </a:rPr>
              <a:t>A Village Development Committee (VDC) </a:t>
            </a:r>
          </a:p>
          <a:p>
            <a:pPr lvl="1">
              <a:buNone/>
            </a:pPr>
            <a:r>
              <a:rPr lang="en-US" sz="2600" b="1" dirty="0">
                <a:latin typeface="Arial" pitchFamily="34" charset="0"/>
                <a:cs typeface="Arial" pitchFamily="34" charset="0"/>
              </a:rPr>
              <a:t>consists of:</a:t>
            </a:r>
          </a:p>
          <a:p>
            <a:pPr lvl="2"/>
            <a:r>
              <a:rPr lang="en-US" sz="2600" dirty="0">
                <a:latin typeface="Arial" pitchFamily="34" charset="0"/>
                <a:cs typeface="Arial" pitchFamily="34" charset="0"/>
              </a:rPr>
              <a:t>5 or more members (elders, at least one woman, a secretary and a treasurer)</a:t>
            </a:r>
          </a:p>
          <a:p>
            <a:pPr lvl="2"/>
            <a:r>
              <a:rPr lang="en-US" sz="2600" dirty="0">
                <a:latin typeface="Arial" pitchFamily="34" charset="0"/>
                <a:cs typeface="Arial" pitchFamily="34" charset="0"/>
              </a:rPr>
              <a:t>Provides leadership for the village, manages the finances, sees to the payment of the pump attendant, contributes to the installation of the water supply and for the routine maintenance and repairs, etc.</a:t>
            </a:r>
          </a:p>
          <a:p>
            <a:pPr lvl="2"/>
            <a:r>
              <a:rPr lang="en-US" sz="2600" dirty="0">
                <a:latin typeface="Arial" pitchFamily="34" charset="0"/>
                <a:cs typeface="Arial" pitchFamily="34" charset="0"/>
              </a:rPr>
              <a:t>The VDCs meet together 3 or 4 times a year at the hospital to discuss matters of general concern</a:t>
            </a:r>
            <a:r>
              <a:rPr lang="en-US" sz="2800" dirty="0">
                <a:latin typeface="Arial" pitchFamily="34" charset="0"/>
                <a:cs typeface="Arial" pitchFamily="34" charset="0"/>
              </a:rPr>
              <a:t>.</a:t>
            </a:r>
          </a:p>
          <a:p>
            <a:pPr lvl="2"/>
            <a:endParaRPr lang="en-US" sz="2400" dirty="0">
              <a:latin typeface="Perpet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lstStyle/>
          <a:p>
            <a:r>
              <a:rPr lang="en-US" dirty="0"/>
              <a:t>Now….</a:t>
            </a:r>
          </a:p>
        </p:txBody>
      </p:sp>
      <p:sp>
        <p:nvSpPr>
          <p:cNvPr id="3" name="Content Placeholder 2"/>
          <p:cNvSpPr>
            <a:spLocks noGrp="1"/>
          </p:cNvSpPr>
          <p:nvPr>
            <p:ph idx="1"/>
          </p:nvPr>
        </p:nvSpPr>
        <p:spPr>
          <a:xfrm>
            <a:off x="457200" y="1295400"/>
            <a:ext cx="8229600" cy="5181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lvl="1">
              <a:lnSpc>
                <a:spcPct val="150000"/>
              </a:lnSpc>
            </a:pPr>
            <a:r>
              <a:rPr lang="en-US" sz="2800" dirty="0">
                <a:latin typeface="Arial" pitchFamily="34" charset="0"/>
                <a:cs typeface="Arial" pitchFamily="34" charset="0"/>
              </a:rPr>
              <a:t>There are now fewer of the original water sites in some of the villages as the government declared that “</a:t>
            </a:r>
            <a:r>
              <a:rPr lang="en-US" sz="2800" b="1" dirty="0">
                <a:latin typeface="Arial" pitchFamily="34" charset="0"/>
                <a:cs typeface="Arial" pitchFamily="34" charset="0"/>
              </a:rPr>
              <a:t>safe water is more important for health than a hospital” !! </a:t>
            </a:r>
            <a:r>
              <a:rPr lang="en-US" sz="2800" dirty="0">
                <a:latin typeface="Arial" pitchFamily="34" charset="0"/>
                <a:cs typeface="Arial" pitchFamily="34" charset="0"/>
              </a:rPr>
              <a:t>and has protected a huge artesian spring and some villages now have water from this site in each of their houses!</a:t>
            </a:r>
          </a:p>
          <a:p>
            <a:pPr lvl="1"/>
            <a:endParaRPr lang="en-US" sz="2600" dirty="0">
              <a:latin typeface="Perpet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110006"/>
          </a:xfrm>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p>
            <a:r>
              <a:rPr lang="en-US" dirty="0"/>
              <a:t>Pit Latrine Use</a:t>
            </a:r>
          </a:p>
        </p:txBody>
      </p:sp>
      <p:sp>
        <p:nvSpPr>
          <p:cNvPr id="3" name="Content Placeholder 2"/>
          <p:cNvSpPr>
            <a:spLocks noGrp="1"/>
          </p:cNvSpPr>
          <p:nvPr>
            <p:ph idx="1"/>
          </p:nvPr>
        </p:nvSpPr>
        <p:spPr>
          <a:xfrm>
            <a:off x="800100" y="1752600"/>
            <a:ext cx="7543800" cy="4724400"/>
          </a:xfrm>
          <a:solidFill>
            <a:schemeClr val="bg1"/>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2400" dirty="0">
                <a:latin typeface="Arial" pitchFamily="34" charset="0"/>
                <a:cs typeface="Arial" pitchFamily="34" charset="0"/>
              </a:rPr>
              <a:t>In1992 the Ethiopian birr was devalued and prices at the hospital needed to be increased. </a:t>
            </a:r>
          </a:p>
          <a:p>
            <a:pPr>
              <a:lnSpc>
                <a:spcPct val="150000"/>
              </a:lnSpc>
            </a:pPr>
            <a:r>
              <a:rPr lang="en-US" sz="2400" dirty="0">
                <a:latin typeface="Arial" pitchFamily="34" charset="0"/>
                <a:cs typeface="Arial" pitchFamily="34" charset="0"/>
              </a:rPr>
              <a:t>We approached the VDCs and negotiated that </a:t>
            </a:r>
            <a:r>
              <a:rPr lang="en-US" sz="2800" b="1" i="1" dirty="0">
                <a:latin typeface="Arial" pitchFamily="34" charset="0"/>
                <a:cs typeface="Arial" pitchFamily="34" charset="0"/>
              </a:rPr>
              <a:t>if </a:t>
            </a:r>
            <a:r>
              <a:rPr lang="en-US" sz="2400" b="1" i="1" dirty="0">
                <a:latin typeface="Arial" pitchFamily="34" charset="0"/>
                <a:cs typeface="Arial" pitchFamily="34" charset="0"/>
              </a:rPr>
              <a:t>they had 80% pit latrine use in their village</a:t>
            </a:r>
            <a:r>
              <a:rPr lang="en-US" sz="2400" dirty="0">
                <a:latin typeface="Arial" pitchFamily="34" charset="0"/>
                <a:cs typeface="Arial" pitchFamily="34" charset="0"/>
              </a:rPr>
              <a:t>, they could have cheaper rates at the hospital.</a:t>
            </a:r>
          </a:p>
          <a:p>
            <a:pPr>
              <a:lnSpc>
                <a:spcPct val="150000"/>
              </a:lnSpc>
            </a:pPr>
            <a:r>
              <a:rPr lang="en-US" sz="2400" dirty="0">
                <a:latin typeface="Arial" pitchFamily="34" charset="0"/>
                <a:cs typeface="Arial" pitchFamily="34" charset="0"/>
              </a:rPr>
              <a:t>By 1995, 29 villages had 80% pit latrine use and by </a:t>
            </a:r>
            <a:r>
              <a:rPr lang="en-US" sz="2400" b="1" dirty="0">
                <a:latin typeface="Arial" pitchFamily="34" charset="0"/>
                <a:cs typeface="Arial" pitchFamily="34" charset="0"/>
              </a:rPr>
              <a:t>2008 ALL  villages reached 100% pit latrine use</a:t>
            </a:r>
            <a:r>
              <a:rPr lang="en-US" sz="2400" dirty="0">
                <a:latin typeface="Arial" pitchFamily="34" charset="0"/>
                <a:cs typeface="Arial"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110006"/>
          </a:xfrm>
          <a:ln w="28575">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r>
              <a:rPr lang="en-US" sz="3600" dirty="0"/>
              <a:t>Changes Due to Pit Latrine Use</a:t>
            </a:r>
          </a:p>
        </p:txBody>
      </p:sp>
      <p:sp>
        <p:nvSpPr>
          <p:cNvPr id="3" name="Content Placeholder 2"/>
          <p:cNvSpPr>
            <a:spLocks noGrp="1"/>
          </p:cNvSpPr>
          <p:nvPr>
            <p:ph idx="1"/>
          </p:nvPr>
        </p:nvSpPr>
        <p:spPr>
          <a:xfrm>
            <a:off x="800100" y="1752600"/>
            <a:ext cx="7543800" cy="4724400"/>
          </a:xfrm>
          <a:solidFill>
            <a:schemeClr val="bg1"/>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3600" dirty="0">
                <a:latin typeface="Arial" pitchFamily="34" charset="0"/>
                <a:cs typeface="Arial" pitchFamily="34" charset="0"/>
              </a:rPr>
              <a:t>Decreased eye infections by Trachoma</a:t>
            </a:r>
          </a:p>
          <a:p>
            <a:pPr>
              <a:lnSpc>
                <a:spcPct val="150000"/>
              </a:lnSpc>
            </a:pPr>
            <a:r>
              <a:rPr lang="en-US" sz="3600" dirty="0">
                <a:latin typeface="Arial" pitchFamily="34" charset="0"/>
                <a:cs typeface="Arial" pitchFamily="34" charset="0"/>
              </a:rPr>
              <a:t>Decreased blindness</a:t>
            </a:r>
          </a:p>
          <a:p>
            <a:pPr>
              <a:lnSpc>
                <a:spcPct val="150000"/>
              </a:lnSpc>
            </a:pPr>
            <a:endParaRPr lang="en-US" sz="2800" dirty="0">
              <a:latin typeface="Perpetua" pitchFamily="18" charset="0"/>
            </a:endParaRPr>
          </a:p>
          <a:p>
            <a:pPr>
              <a:lnSpc>
                <a:spcPct val="150000"/>
              </a:lnSpc>
            </a:pPr>
            <a:endParaRPr lang="en-US" sz="2800" dirty="0">
              <a:latin typeface="Perpet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04800"/>
          <a:ext cx="923544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55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32688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026" name="Picture 2" descr="E:\Chirec 3.JPG"/>
          <p:cNvPicPr>
            <a:picLocks noGrp="1" noChangeAspect="1" noChangeArrowheads="1"/>
          </p:cNvPicPr>
          <p:nvPr>
            <p:ph idx="1"/>
          </p:nvPr>
        </p:nvPicPr>
        <p:blipFill>
          <a:blip r:embed="rId3"/>
          <a:srcRect/>
          <a:stretch>
            <a:fillRect/>
          </a:stretch>
        </p:blipFill>
        <p:spPr>
          <a:xfrm>
            <a:off x="2057400" y="0"/>
            <a:ext cx="4953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E:\img140.jpg"/>
          <p:cNvPicPr>
            <a:picLocks noGrp="1" noChangeAspect="1" noChangeArrowheads="1"/>
          </p:cNvPicPr>
          <p:nvPr>
            <p:ph idx="1"/>
          </p:nvPr>
        </p:nvPicPr>
        <p:blipFill>
          <a:blip r:embed="rId3" cstate="print"/>
          <a:srcRect/>
          <a:stretch>
            <a:fillRect/>
          </a:stretch>
        </p:blipFill>
        <p:spPr bwMode="auto">
          <a:xfrm>
            <a:off x="0" y="457200"/>
            <a:ext cx="9144000" cy="66449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438400" y="0"/>
            <a:ext cx="304800" cy="2014194"/>
          </a:xfrm>
        </p:spPr>
        <p:txBody>
          <a:bodyPr/>
          <a:lstStyle/>
          <a:p>
            <a:endParaRPr lang="en-US" dirty="0"/>
          </a:p>
        </p:txBody>
      </p:sp>
      <p:pic>
        <p:nvPicPr>
          <p:cNvPr id="3074" name="Picture 2" descr="E:\pic137.jpg"/>
          <p:cNvPicPr>
            <a:picLocks noGrp="1" noChangeAspect="1" noChangeArrowheads="1"/>
          </p:cNvPicPr>
          <p:nvPr>
            <p:ph idx="1"/>
          </p:nvPr>
        </p:nvPicPr>
        <p:blipFill>
          <a:blip r:embed="rId3" cstate="print"/>
          <a:srcRect/>
          <a:stretch>
            <a:fillRect/>
          </a:stretch>
        </p:blipFill>
        <p:spPr bwMode="auto">
          <a:xfrm>
            <a:off x="1066800" y="0"/>
            <a:ext cx="5943600" cy="7086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110006"/>
          </a:xfrm>
          <a:ln w="28575">
            <a:solidFill>
              <a:srgbClr val="C00000"/>
            </a:solidFill>
          </a:ln>
        </p:spPr>
        <p:style>
          <a:lnRef idx="2">
            <a:schemeClr val="dk1"/>
          </a:lnRef>
          <a:fillRef idx="1">
            <a:schemeClr val="lt1"/>
          </a:fillRef>
          <a:effectRef idx="0">
            <a:schemeClr val="dk1"/>
          </a:effectRef>
          <a:fontRef idx="minor">
            <a:schemeClr val="dk1"/>
          </a:fontRef>
        </p:style>
        <p:txBody>
          <a:bodyPr/>
          <a:lstStyle/>
          <a:p>
            <a:r>
              <a:rPr lang="en-US" dirty="0"/>
              <a:t>Introduction </a:t>
            </a:r>
          </a:p>
        </p:txBody>
      </p:sp>
      <p:sp>
        <p:nvSpPr>
          <p:cNvPr id="3" name="Content Placeholder 2"/>
          <p:cNvSpPr>
            <a:spLocks noGrp="1"/>
          </p:cNvSpPr>
          <p:nvPr>
            <p:ph idx="1"/>
          </p:nvPr>
        </p:nvSpPr>
        <p:spPr>
          <a:xfrm>
            <a:off x="800100" y="1752600"/>
            <a:ext cx="7543800" cy="4800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en-US" sz="2400" dirty="0">
                <a:latin typeface="Arial" pitchFamily="34" charset="0"/>
                <a:cs typeface="Arial" pitchFamily="34" charset="0"/>
              </a:rPr>
              <a:t>In April 1969 the Medical Mission Sisters began the hospital in Attat, </a:t>
            </a:r>
            <a:r>
              <a:rPr lang="en-US" sz="2400" dirty="0" err="1">
                <a:latin typeface="Arial" pitchFamily="34" charset="0"/>
                <a:cs typeface="Arial" pitchFamily="34" charset="0"/>
              </a:rPr>
              <a:t>Gurage</a:t>
            </a:r>
            <a:r>
              <a:rPr lang="en-US" sz="2400" dirty="0">
                <a:latin typeface="Arial" pitchFamily="34" charset="0"/>
                <a:cs typeface="Arial" pitchFamily="34" charset="0"/>
              </a:rPr>
              <a:t> Zone,  Ethiopia.</a:t>
            </a:r>
          </a:p>
          <a:p>
            <a:pPr>
              <a:lnSpc>
                <a:spcPct val="150000"/>
              </a:lnSpc>
            </a:pPr>
            <a:r>
              <a:rPr lang="en-US" sz="2400" dirty="0">
                <a:latin typeface="Arial" pitchFamily="34" charset="0"/>
                <a:cs typeface="Arial" pitchFamily="34" charset="0"/>
              </a:rPr>
              <a:t>As the Sisters drilled for water for the hospital they asked the local people if they needed water but were told that, ”The river water tastes better”.</a:t>
            </a:r>
          </a:p>
          <a:p>
            <a:pPr>
              <a:lnSpc>
                <a:spcPct val="150000"/>
              </a:lnSpc>
            </a:pPr>
            <a:r>
              <a:rPr lang="en-US" sz="2400" dirty="0">
                <a:latin typeface="Arial" pitchFamily="34" charset="0"/>
                <a:cs typeface="Arial" pitchFamily="34" charset="0"/>
              </a:rPr>
              <a:t>In 1984 (fifteen years later) I arrived in Attat. </a:t>
            </a:r>
          </a:p>
          <a:p>
            <a:pPr>
              <a:lnSpc>
                <a:spcPct val="150000"/>
              </a:lnSpc>
            </a:pPr>
            <a:r>
              <a:rPr lang="en-US" sz="2400" dirty="0">
                <a:latin typeface="Arial" pitchFamily="34" charset="0"/>
                <a:cs typeface="Arial" pitchFamily="34" charset="0"/>
              </a:rPr>
              <a:t>Many villages in and around Attat were in need of water and willing to help with securing it.</a:t>
            </a:r>
          </a:p>
          <a:p>
            <a:endParaRPr lang="en-US" sz="3200" dirty="0">
              <a:latin typeface="Perpet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 </a:t>
            </a:r>
            <a:endParaRPr lang="en-US" dirty="0"/>
          </a:p>
        </p:txBody>
      </p:sp>
      <p:sp>
        <p:nvSpPr>
          <p:cNvPr id="3" name="Content Placeholder 2"/>
          <p:cNvSpPr>
            <a:spLocks noGrp="1"/>
          </p:cNvSpPr>
          <p:nvPr>
            <p:ph idx="1"/>
          </p:nvPr>
        </p:nvSpPr>
        <p:spPr>
          <a:xfrm>
            <a:off x="381000" y="381000"/>
            <a:ext cx="8458200" cy="5654040"/>
          </a:xfrm>
          <a:solidFill>
            <a:schemeClr val="accent4">
              <a:lumMod val="60000"/>
              <a:lumOff val="40000"/>
            </a:schemeClr>
          </a:solidFill>
        </p:spPr>
        <p:txBody>
          <a:bodyPr>
            <a:normAutofit/>
          </a:bodyPr>
          <a:lstStyle/>
          <a:p>
            <a:endParaRPr lang="en-US" sz="6000" dirty="0">
              <a:latin typeface="Arial" pitchFamily="34" charset="0"/>
              <a:cs typeface="Arial" pitchFamily="34" charset="0"/>
            </a:endParaRPr>
          </a:p>
          <a:p>
            <a:pPr>
              <a:buNone/>
            </a:pPr>
            <a:r>
              <a:rPr lang="en-US" sz="6000" dirty="0">
                <a:latin typeface="Arial" pitchFamily="34" charset="0"/>
                <a:cs typeface="Arial" pitchFamily="34" charset="0"/>
              </a:rPr>
              <a:t>    </a:t>
            </a:r>
          </a:p>
          <a:p>
            <a:pPr>
              <a:buNone/>
            </a:pPr>
            <a:r>
              <a:rPr lang="en-US" sz="8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THANK </a:t>
            </a:r>
            <a:r>
              <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rmAutofit/>
          </a:bodyPr>
          <a:lstStyle/>
          <a:p>
            <a:r>
              <a:rPr lang="en-US" sz="4400" dirty="0"/>
              <a:t>How the program started</a:t>
            </a:r>
          </a:p>
        </p:txBody>
      </p:sp>
      <p:sp>
        <p:nvSpPr>
          <p:cNvPr id="3" name="Content Placeholder 2"/>
          <p:cNvSpPr>
            <a:spLocks noGrp="1"/>
          </p:cNvSpPr>
          <p:nvPr>
            <p:ph idx="1"/>
          </p:nvPr>
        </p:nvSpPr>
        <p:spPr>
          <a:xfrm>
            <a:off x="457200" y="1295400"/>
            <a:ext cx="8229600" cy="5181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en-US" sz="2600" dirty="0">
                <a:latin typeface="Arial" pitchFamily="34" charset="0"/>
                <a:cs typeface="Arial" pitchFamily="34" charset="0"/>
              </a:rPr>
              <a:t>In 1984 - 1985 a horrendous famine happened and  the world learned about  a continent called Africa and a country called Ethiopia and help and assistance arrived.</a:t>
            </a:r>
          </a:p>
          <a:p>
            <a:pPr>
              <a:lnSpc>
                <a:spcPct val="150000"/>
              </a:lnSpc>
            </a:pPr>
            <a:r>
              <a:rPr lang="en-US" sz="2600" dirty="0">
                <a:latin typeface="Arial" pitchFamily="34" charset="0"/>
                <a:cs typeface="Arial" pitchFamily="34" charset="0"/>
              </a:rPr>
              <a:t>I and Mr. Demeke Haile, the head of Public Health in Attat, were invited to see the area in need of water and were even served the river water!</a:t>
            </a:r>
          </a:p>
          <a:p>
            <a:pPr>
              <a:lnSpc>
                <a:spcPct val="150000"/>
              </a:lnSpc>
            </a:pPr>
            <a:endParaRPr lang="en-US" sz="3200" dirty="0">
              <a:latin typeface="Perpet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rmAutofit/>
          </a:bodyPr>
          <a:lstStyle/>
          <a:p>
            <a:r>
              <a:rPr lang="en-US" sz="4400" dirty="0"/>
              <a:t>What</a:t>
            </a:r>
            <a:r>
              <a:rPr sz="4400"/>
              <a:t> All Happend</a:t>
            </a:r>
            <a:r>
              <a:rPr lang="en-US" sz="4400" dirty="0"/>
              <a:t>….</a:t>
            </a:r>
          </a:p>
        </p:txBody>
      </p:sp>
      <p:sp>
        <p:nvSpPr>
          <p:cNvPr id="3" name="Content Placeholder 2"/>
          <p:cNvSpPr>
            <a:spLocks noGrp="1"/>
          </p:cNvSpPr>
          <p:nvPr>
            <p:ph idx="1"/>
          </p:nvPr>
        </p:nvSpPr>
        <p:spPr>
          <a:xfrm>
            <a:off x="457200" y="1295400"/>
            <a:ext cx="8229600" cy="53340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en-US" sz="2800" dirty="0">
                <a:latin typeface="Arial" pitchFamily="34" charset="0"/>
                <a:cs typeface="Arial" pitchFamily="34" charset="0"/>
              </a:rPr>
              <a:t>Help and assistance arrived:</a:t>
            </a:r>
          </a:p>
          <a:p>
            <a:pPr lvl="1">
              <a:lnSpc>
                <a:spcPct val="150000"/>
              </a:lnSpc>
            </a:pPr>
            <a:r>
              <a:rPr lang="en-US" sz="2800" dirty="0">
                <a:latin typeface="Arial" pitchFamily="34" charset="0"/>
                <a:cs typeface="Arial" pitchFamily="34" charset="0"/>
              </a:rPr>
              <a:t>Catholic relief service (CRS) drilled 28 boreholes in the villages - almost for free.</a:t>
            </a:r>
          </a:p>
          <a:p>
            <a:pPr lvl="1">
              <a:lnSpc>
                <a:spcPct val="150000"/>
              </a:lnSpc>
            </a:pPr>
            <a:r>
              <a:rPr lang="en-US" sz="2800" dirty="0">
                <a:latin typeface="Arial" pitchFamily="34" charset="0"/>
                <a:cs typeface="Arial" pitchFamily="34" charset="0"/>
              </a:rPr>
              <a:t>Kale </a:t>
            </a:r>
            <a:r>
              <a:rPr lang="en-US" sz="2800" dirty="0" err="1">
                <a:latin typeface="Arial" pitchFamily="34" charset="0"/>
                <a:cs typeface="Arial" pitchFamily="34" charset="0"/>
              </a:rPr>
              <a:t>Hiwot</a:t>
            </a:r>
            <a:r>
              <a:rPr lang="en-US" sz="2800" dirty="0">
                <a:latin typeface="Arial" pitchFamily="34" charset="0"/>
                <a:cs typeface="Arial" pitchFamily="34" charset="0"/>
              </a:rPr>
              <a:t> (a Protestant group) drilled 25 boreholes and 21 were wet.</a:t>
            </a:r>
          </a:p>
          <a:p>
            <a:pPr lvl="1">
              <a:lnSpc>
                <a:spcPct val="150000"/>
              </a:lnSpc>
            </a:pPr>
            <a:r>
              <a:rPr lang="en-US" sz="2800" dirty="0">
                <a:latin typeface="Arial" pitchFamily="34" charset="0"/>
                <a:cs typeface="Arial" pitchFamily="34" charset="0"/>
              </a:rPr>
              <a:t>We protected some springs and dug hand dug wells with support from the villagers.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305800"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rmAutofit/>
          </a:bodyPr>
          <a:lstStyle/>
          <a:p>
            <a:r>
              <a:rPr lang="en-US" sz="4000" dirty="0"/>
              <a:t>What </a:t>
            </a:r>
            <a:r>
              <a:rPr sz="4000"/>
              <a:t>Was D</a:t>
            </a:r>
            <a:r>
              <a:rPr lang="en-US" sz="4000" dirty="0"/>
              <a:t>one….</a:t>
            </a:r>
          </a:p>
        </p:txBody>
      </p:sp>
      <p:sp>
        <p:nvSpPr>
          <p:cNvPr id="3" name="Content Placeholder 2"/>
          <p:cNvSpPr>
            <a:spLocks noGrp="1"/>
          </p:cNvSpPr>
          <p:nvPr>
            <p:ph idx="1"/>
          </p:nvPr>
        </p:nvSpPr>
        <p:spPr>
          <a:xfrm>
            <a:off x="457200" y="1295400"/>
            <a:ext cx="8229600" cy="53340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en-US" sz="2400" dirty="0">
                <a:latin typeface="Arial" pitchFamily="34" charset="0"/>
                <a:cs typeface="Arial" pitchFamily="34" charset="0"/>
              </a:rPr>
              <a:t>In1986 our first hand dug well was completed in </a:t>
            </a:r>
            <a:r>
              <a:rPr lang="en-US" sz="2400" dirty="0" err="1">
                <a:latin typeface="Arial" pitchFamily="34" charset="0"/>
                <a:cs typeface="Arial" pitchFamily="34" charset="0"/>
              </a:rPr>
              <a:t>Koromea</a:t>
            </a:r>
            <a:r>
              <a:rPr lang="en-US" sz="2400" dirty="0">
                <a:latin typeface="Arial" pitchFamily="34" charset="0"/>
                <a:cs typeface="Arial" pitchFamily="34" charset="0"/>
              </a:rPr>
              <a:t> village and it is still functioning after 36 years!</a:t>
            </a:r>
          </a:p>
          <a:p>
            <a:pPr>
              <a:lnSpc>
                <a:spcPct val="150000"/>
              </a:lnSpc>
            </a:pPr>
            <a:r>
              <a:rPr lang="en-US" sz="2400" dirty="0">
                <a:latin typeface="Arial" pitchFamily="34" charset="0"/>
                <a:cs typeface="Arial" pitchFamily="34" charset="0"/>
              </a:rPr>
              <a:t>The number of water sites as of 2018:</a:t>
            </a:r>
          </a:p>
          <a:p>
            <a:pPr lvl="1">
              <a:lnSpc>
                <a:spcPct val="150000"/>
              </a:lnSpc>
            </a:pPr>
            <a:r>
              <a:rPr lang="en-US" sz="2400" dirty="0">
                <a:latin typeface="Arial" pitchFamily="34" charset="0"/>
                <a:cs typeface="Arial" pitchFamily="34" charset="0"/>
              </a:rPr>
              <a:t> There are 102 shallow boreholes with hand pumps (84%).</a:t>
            </a:r>
          </a:p>
          <a:p>
            <a:pPr lvl="1">
              <a:lnSpc>
                <a:spcPct val="150000"/>
              </a:lnSpc>
            </a:pPr>
            <a:r>
              <a:rPr lang="en-US" sz="2400" dirty="0">
                <a:latin typeface="Arial" pitchFamily="34" charset="0"/>
                <a:cs typeface="Arial" pitchFamily="34" charset="0"/>
              </a:rPr>
              <a:t>Now there are only 4 (3%) hand dug wells with hand pumps, 11 (9%) deep boreholes with electric or solar pumps and 5 (4%) protected sp</a:t>
            </a:r>
            <a:r>
              <a:rPr lang="en-US" sz="3200" dirty="0">
                <a:latin typeface="Perpetua" pitchFamily="18" charset="0"/>
              </a:rPr>
              <a:t>r</a:t>
            </a:r>
            <a:r>
              <a:rPr lang="en-US" sz="2400" dirty="0">
                <a:latin typeface="Arial" pitchFamily="34" charset="0"/>
                <a:cs typeface="Arial" pitchFamily="34" charset="0"/>
              </a:rPr>
              <a:t>ings.</a:t>
            </a:r>
          </a:p>
          <a:p>
            <a:pPr lvl="1"/>
            <a:endParaRPr lang="en-US" sz="2600" dirty="0">
              <a:latin typeface="Perpet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r>
              <a:rPr lang="en-US" sz="3600" dirty="0"/>
              <a:t>Changes </a:t>
            </a:r>
            <a:r>
              <a:rPr sz="3600"/>
              <a:t>with a</a:t>
            </a:r>
            <a:r>
              <a:rPr lang="en-US" sz="3600" dirty="0"/>
              <a:t> safe water supply</a:t>
            </a:r>
          </a:p>
        </p:txBody>
      </p:sp>
      <p:sp>
        <p:nvSpPr>
          <p:cNvPr id="3" name="Content Placeholder 2"/>
          <p:cNvSpPr>
            <a:spLocks noGrp="1"/>
          </p:cNvSpPr>
          <p:nvPr>
            <p:ph idx="1"/>
          </p:nvPr>
        </p:nvSpPr>
        <p:spPr>
          <a:xfrm>
            <a:off x="457200" y="1295400"/>
            <a:ext cx="8229600" cy="5181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lvl="1">
              <a:lnSpc>
                <a:spcPct val="150000"/>
              </a:lnSpc>
              <a:buFont typeface="Wingdings" pitchFamily="2" charset="2"/>
              <a:buChar char="v"/>
            </a:pPr>
            <a:r>
              <a:rPr lang="en-US" sz="2800" dirty="0">
                <a:latin typeface="Arial" pitchFamily="34" charset="0"/>
                <a:cs typeface="Arial" pitchFamily="34" charset="0"/>
              </a:rPr>
              <a:t>Less number of hospital admissions with diarrhea and other preventable diseases.</a:t>
            </a:r>
          </a:p>
          <a:p>
            <a:pPr lvl="1">
              <a:lnSpc>
                <a:spcPct val="150000"/>
              </a:lnSpc>
              <a:buFont typeface="Wingdings" pitchFamily="2" charset="2"/>
              <a:buChar char="v"/>
            </a:pPr>
            <a:r>
              <a:rPr lang="en-US" sz="2800" dirty="0">
                <a:latin typeface="Arial" pitchFamily="34" charset="0"/>
                <a:cs typeface="Arial" pitchFamily="34" charset="0"/>
              </a:rPr>
              <a:t>Hospital is better able to function as a hospital.</a:t>
            </a:r>
          </a:p>
          <a:p>
            <a:pPr lvl="1">
              <a:lnSpc>
                <a:spcPct val="150000"/>
              </a:lnSpc>
              <a:buFont typeface="Wingdings" pitchFamily="2" charset="2"/>
              <a:buChar char="v"/>
            </a:pPr>
            <a:r>
              <a:rPr lang="en-US" sz="2800" dirty="0">
                <a:latin typeface="Arial" pitchFamily="34" charset="0"/>
                <a:cs typeface="Arial" pitchFamily="34" charset="0"/>
              </a:rPr>
              <a:t>Public health programs were strengthened in the villages with health education, vaccination programs, development of women’s groups, micro credit scheme, etc.  </a:t>
            </a:r>
          </a:p>
          <a:p>
            <a:pPr lvl="1"/>
            <a:endParaRPr lang="en-US" sz="2600" dirty="0">
              <a:latin typeface="Perpet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r>
              <a:rPr lang="en-US" sz="3600" dirty="0"/>
              <a:t>Changes cont’d…..</a:t>
            </a:r>
          </a:p>
        </p:txBody>
      </p:sp>
      <p:sp>
        <p:nvSpPr>
          <p:cNvPr id="3" name="Content Placeholder 2"/>
          <p:cNvSpPr>
            <a:spLocks noGrp="1"/>
          </p:cNvSpPr>
          <p:nvPr>
            <p:ph idx="1"/>
          </p:nvPr>
        </p:nvSpPr>
        <p:spPr>
          <a:xfrm>
            <a:off x="457200" y="1295400"/>
            <a:ext cx="8229600" cy="5181600"/>
          </a:xfrm>
          <a:ln w="28575">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pPr lvl="1">
              <a:lnSpc>
                <a:spcPct val="150000"/>
              </a:lnSpc>
            </a:pPr>
            <a:r>
              <a:rPr lang="en-US" sz="2800" dirty="0">
                <a:latin typeface="Arial" pitchFamily="34" charset="0"/>
                <a:cs typeface="Arial" pitchFamily="34" charset="0"/>
              </a:rPr>
              <a:t>Daughters could now go to school as they did not have to  spend time to travel far for water.</a:t>
            </a:r>
          </a:p>
          <a:p>
            <a:pPr lvl="1">
              <a:lnSpc>
                <a:spcPct val="150000"/>
              </a:lnSpc>
            </a:pPr>
            <a:r>
              <a:rPr lang="en-US" sz="2800" dirty="0">
                <a:latin typeface="Arial" pitchFamily="34" charset="0"/>
                <a:cs typeface="Arial" pitchFamily="34" charset="0"/>
              </a:rPr>
              <a:t>Their mothers also now had more time for other activities.</a:t>
            </a:r>
          </a:p>
          <a:p>
            <a:pPr lvl="1">
              <a:lnSpc>
                <a:spcPct val="150000"/>
              </a:lnSpc>
            </a:pPr>
            <a:r>
              <a:rPr lang="en-US" sz="2800" dirty="0">
                <a:latin typeface="Arial" pitchFamily="34" charset="0"/>
                <a:cs typeface="Arial" pitchFamily="34" charset="0"/>
              </a:rPr>
              <a:t>Village Development Committees (VDCs) were established in the villages.</a:t>
            </a:r>
          </a:p>
          <a:p>
            <a:pPr lvl="2"/>
            <a:endParaRPr lang="en-US" sz="2400" dirty="0">
              <a:latin typeface="Perpetu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Theme9</Template>
  <TotalTime>1309</TotalTime>
  <Words>774</Words>
  <Application>Microsoft Office PowerPoint</Application>
  <PresentationFormat>On-screen Show (4:3)</PresentationFormat>
  <Paragraphs>114</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Century Gothic</vt:lpstr>
      <vt:lpstr>Garamond</vt:lpstr>
      <vt:lpstr>Perpetua</vt:lpstr>
      <vt:lpstr>Wingdings</vt:lpstr>
      <vt:lpstr>Theme9</vt:lpstr>
      <vt:lpstr>Water and sanitation</vt:lpstr>
      <vt:lpstr>Introduction </vt:lpstr>
      <vt:lpstr>How the program started</vt:lpstr>
      <vt:lpstr>What All Happend….</vt:lpstr>
      <vt:lpstr>PowerPoint Presentation</vt:lpstr>
      <vt:lpstr>PowerPoint Presentation</vt:lpstr>
      <vt:lpstr>What Was Done….</vt:lpstr>
      <vt:lpstr>Changes with a safe water supply</vt:lpstr>
      <vt:lpstr>Changes cont’d…..</vt:lpstr>
      <vt:lpstr>Changes cont’d…..</vt:lpstr>
      <vt:lpstr>Now….</vt:lpstr>
      <vt:lpstr>Pit Latrine Use</vt:lpstr>
      <vt:lpstr>Changes Due to Pit Latrine Use</vt:lpstr>
      <vt:lpstr>PowerPoint Presentation</vt:lpstr>
      <vt:lpstr>PowerPoint Presentation</vt:lpstr>
      <vt:lpstr>PowerPoint Presentation</vt:lpstr>
      <vt:lpstr>        </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sanitation</dc:title>
  <dc:creator>Windows User</dc:creator>
  <cp:lastModifiedBy>MMS  UN Representative</cp:lastModifiedBy>
  <cp:revision>106</cp:revision>
  <dcterms:created xsi:type="dcterms:W3CDTF">2019-12-15T18:13:49Z</dcterms:created>
  <dcterms:modified xsi:type="dcterms:W3CDTF">2023-01-10T15:09:40Z</dcterms:modified>
</cp:coreProperties>
</file>