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337" r:id="rId3"/>
    <p:sldId id="338" r:id="rId4"/>
    <p:sldId id="339" r:id="rId5"/>
    <p:sldId id="340" r:id="rId6"/>
    <p:sldId id="293" r:id="rId7"/>
    <p:sldId id="353" r:id="rId8"/>
    <p:sldId id="259" r:id="rId9"/>
    <p:sldId id="294" r:id="rId10"/>
    <p:sldId id="354" r:id="rId11"/>
    <p:sldId id="355" r:id="rId12"/>
    <p:sldId id="301" r:id="rId13"/>
    <p:sldId id="317" r:id="rId14"/>
    <p:sldId id="258" r:id="rId15"/>
    <p:sldId id="333" r:id="rId16"/>
    <p:sldId id="330" r:id="rId17"/>
    <p:sldId id="329" r:id="rId18"/>
    <p:sldId id="331" r:id="rId19"/>
    <p:sldId id="336" r:id="rId20"/>
    <p:sldId id="320" r:id="rId21"/>
    <p:sldId id="352" r:id="rId22"/>
    <p:sldId id="302" r:id="rId23"/>
    <p:sldId id="332" r:id="rId24"/>
    <p:sldId id="265" r:id="rId25"/>
    <p:sldId id="266" r:id="rId26"/>
    <p:sldId id="267" r:id="rId27"/>
    <p:sldId id="341" r:id="rId28"/>
    <p:sldId id="347" r:id="rId29"/>
    <p:sldId id="348" r:id="rId30"/>
    <p:sldId id="314" r:id="rId31"/>
    <p:sldId id="315" r:id="rId32"/>
    <p:sldId id="328" r:id="rId33"/>
    <p:sldId id="262" r:id="rId34"/>
    <p:sldId id="263" r:id="rId35"/>
    <p:sldId id="260" r:id="rId36"/>
    <p:sldId id="344" r:id="rId37"/>
    <p:sldId id="316" r:id="rId38"/>
    <p:sldId id="327" r:id="rId39"/>
    <p:sldId id="334" r:id="rId40"/>
    <p:sldId id="356" r:id="rId41"/>
    <p:sldId id="357" r:id="rId42"/>
    <p:sldId id="335" r:id="rId43"/>
    <p:sldId id="346" r:id="rId44"/>
    <p:sldId id="343" r:id="rId45"/>
    <p:sldId id="345"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resa Blumenstein" initials="TB" lastIdx="4" clrIdx="0">
    <p:extLst>
      <p:ext uri="{19B8F6BF-5375-455C-9EA6-DF929625EA0E}">
        <p15:presenceInfo xmlns:p15="http://schemas.microsoft.com/office/powerpoint/2012/main" userId="Teresa Blumenste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8" autoAdjust="0"/>
    <p:restoredTop sz="94291" autoAdjust="0"/>
  </p:normalViewPr>
  <p:slideViewPr>
    <p:cSldViewPr snapToGrid="0">
      <p:cViewPr varScale="1">
        <p:scale>
          <a:sx n="69" d="100"/>
          <a:sy n="69" d="100"/>
        </p:scale>
        <p:origin x="6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2E8C2C2F-0345-489E-8B7E-3E9F7A71E308}" type="datetimeFigureOut">
              <a:rPr lang="en-IN" smtClean="0"/>
              <a:t>02-04-2024</a:t>
            </a:fld>
            <a:endParaRPr lang="en-IN"/>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IN"/>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7ABCF484-42B4-4632-83C9-9092A871AB90}" type="slidenum">
              <a:rPr lang="en-IN" smtClean="0"/>
              <a:t>‹#›</a:t>
            </a:fld>
            <a:endParaRPr lang="en-IN"/>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314146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8C2C2F-0345-489E-8B7E-3E9F7A71E308}" type="datetimeFigureOut">
              <a:rPr lang="en-IN" smtClean="0"/>
              <a:t>02-04-2024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ABCF484-42B4-4632-83C9-9092A871AB90}" type="slidenum">
              <a:rPr lang="en-IN" smtClean="0"/>
              <a:t>‹#›</a:t>
            </a:fld>
            <a:endParaRPr lang="en-IN"/>
          </a:p>
        </p:txBody>
      </p:sp>
    </p:spTree>
    <p:extLst>
      <p:ext uri="{BB962C8B-B14F-4D97-AF65-F5344CB8AC3E}">
        <p14:creationId xmlns:p14="http://schemas.microsoft.com/office/powerpoint/2010/main" val="329163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8C2C2F-0345-489E-8B7E-3E9F7A71E308}" type="datetimeFigureOut">
              <a:rPr lang="en-IN" smtClean="0"/>
              <a:t>02-04-2024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ABCF484-42B4-4632-83C9-9092A871AB90}" type="slidenum">
              <a:rPr lang="en-IN" smtClean="0"/>
              <a:t>‹#›</a:t>
            </a:fld>
            <a:endParaRPr lang="en-IN"/>
          </a:p>
        </p:txBody>
      </p:sp>
    </p:spTree>
    <p:extLst>
      <p:ext uri="{BB962C8B-B14F-4D97-AF65-F5344CB8AC3E}">
        <p14:creationId xmlns:p14="http://schemas.microsoft.com/office/powerpoint/2010/main" val="1654617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8C2C2F-0345-489E-8B7E-3E9F7A71E308}" type="datetimeFigureOut">
              <a:rPr lang="en-IN" smtClean="0"/>
              <a:t>02-04-2024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ABCF484-42B4-4632-83C9-9092A871AB90}" type="slidenum">
              <a:rPr lang="en-IN" smtClean="0"/>
              <a:t>‹#›</a:t>
            </a:fld>
            <a:endParaRPr lang="en-IN"/>
          </a:p>
        </p:txBody>
      </p:sp>
    </p:spTree>
    <p:extLst>
      <p:ext uri="{BB962C8B-B14F-4D97-AF65-F5344CB8AC3E}">
        <p14:creationId xmlns:p14="http://schemas.microsoft.com/office/powerpoint/2010/main" val="1013164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8C2C2F-0345-489E-8B7E-3E9F7A71E308}" type="datetimeFigureOut">
              <a:rPr lang="en-IN" smtClean="0"/>
              <a:t>02-04-2024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ABCF484-42B4-4632-83C9-9092A871AB90}" type="slidenum">
              <a:rPr lang="en-IN" smtClean="0"/>
              <a:t>‹#›</a:t>
            </a:fld>
            <a:endParaRPr lang="en-IN"/>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76122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E8C2C2F-0345-489E-8B7E-3E9F7A71E308}" type="datetimeFigureOut">
              <a:rPr lang="en-IN" smtClean="0"/>
              <a:t>02-04-2024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ABCF484-42B4-4632-83C9-9092A871AB90}" type="slidenum">
              <a:rPr lang="en-IN" smtClean="0"/>
              <a:t>‹#›</a:t>
            </a:fld>
            <a:endParaRPr lang="en-IN"/>
          </a:p>
        </p:txBody>
      </p:sp>
    </p:spTree>
    <p:extLst>
      <p:ext uri="{BB962C8B-B14F-4D97-AF65-F5344CB8AC3E}">
        <p14:creationId xmlns:p14="http://schemas.microsoft.com/office/powerpoint/2010/main" val="2380321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8C2C2F-0345-489E-8B7E-3E9F7A71E308}" type="datetimeFigureOut">
              <a:rPr lang="en-IN" smtClean="0"/>
              <a:t>02-04-2024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ABCF484-42B4-4632-83C9-9092A871AB90}" type="slidenum">
              <a:rPr lang="en-IN" smtClean="0"/>
              <a:t>‹#›</a:t>
            </a:fld>
            <a:endParaRPr lang="en-IN"/>
          </a:p>
        </p:txBody>
      </p:sp>
    </p:spTree>
    <p:extLst>
      <p:ext uri="{BB962C8B-B14F-4D97-AF65-F5344CB8AC3E}">
        <p14:creationId xmlns:p14="http://schemas.microsoft.com/office/powerpoint/2010/main" val="1059949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E8C2C2F-0345-489E-8B7E-3E9F7A71E308}" type="datetimeFigureOut">
              <a:rPr lang="en-IN" smtClean="0"/>
              <a:t>02-04-2024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7ABCF484-42B4-4632-83C9-9092A871AB90}" type="slidenum">
              <a:rPr lang="en-IN" smtClean="0"/>
              <a:t>‹#›</a:t>
            </a:fld>
            <a:endParaRPr lang="en-IN"/>
          </a:p>
        </p:txBody>
      </p:sp>
    </p:spTree>
    <p:extLst>
      <p:ext uri="{BB962C8B-B14F-4D97-AF65-F5344CB8AC3E}">
        <p14:creationId xmlns:p14="http://schemas.microsoft.com/office/powerpoint/2010/main" val="2681253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8C2C2F-0345-489E-8B7E-3E9F7A71E308}" type="datetimeFigureOut">
              <a:rPr lang="en-IN" smtClean="0"/>
              <a:t>02-04-2024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ABCF484-42B4-4632-83C9-9092A871AB90}" type="slidenum">
              <a:rPr lang="en-IN" smtClean="0"/>
              <a:t>‹#›</a:t>
            </a:fld>
            <a:endParaRPr lang="en-IN"/>
          </a:p>
        </p:txBody>
      </p:sp>
    </p:spTree>
    <p:extLst>
      <p:ext uri="{BB962C8B-B14F-4D97-AF65-F5344CB8AC3E}">
        <p14:creationId xmlns:p14="http://schemas.microsoft.com/office/powerpoint/2010/main" val="260054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8C2C2F-0345-489E-8B7E-3E9F7A71E308}" type="datetimeFigureOut">
              <a:rPr lang="en-IN" smtClean="0"/>
              <a:t>02-04-2024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ABCF484-42B4-4632-83C9-9092A871AB90}" type="slidenum">
              <a:rPr lang="en-IN" smtClean="0"/>
              <a:t>‹#›</a:t>
            </a:fld>
            <a:endParaRPr lang="en-IN"/>
          </a:p>
        </p:txBody>
      </p:sp>
    </p:spTree>
    <p:extLst>
      <p:ext uri="{BB962C8B-B14F-4D97-AF65-F5344CB8AC3E}">
        <p14:creationId xmlns:p14="http://schemas.microsoft.com/office/powerpoint/2010/main" val="1171769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8C2C2F-0345-489E-8B7E-3E9F7A71E308}" type="datetimeFigureOut">
              <a:rPr lang="en-IN" smtClean="0"/>
              <a:t>02-04-2024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ABCF484-42B4-4632-83C9-9092A871AB90}" type="slidenum">
              <a:rPr lang="en-IN" smtClean="0"/>
              <a:t>‹#›</a:t>
            </a:fld>
            <a:endParaRPr lang="en-IN"/>
          </a:p>
        </p:txBody>
      </p:sp>
    </p:spTree>
    <p:extLst>
      <p:ext uri="{BB962C8B-B14F-4D97-AF65-F5344CB8AC3E}">
        <p14:creationId xmlns:p14="http://schemas.microsoft.com/office/powerpoint/2010/main" val="1836222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2E8C2C2F-0345-489E-8B7E-3E9F7A71E308}" type="datetimeFigureOut">
              <a:rPr lang="en-IN" smtClean="0"/>
              <a:t>02-04-2024</a:t>
            </a:fld>
            <a:endParaRPr lang="en-IN"/>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IN"/>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7ABCF484-42B4-4632-83C9-9092A871AB90}" type="slidenum">
              <a:rPr lang="en-IN" smtClean="0"/>
              <a:t>‹#›</a:t>
            </a:fld>
            <a:endParaRPr lang="en-IN"/>
          </a:p>
        </p:txBody>
      </p:sp>
    </p:spTree>
    <p:extLst>
      <p:ext uri="{BB962C8B-B14F-4D97-AF65-F5344CB8AC3E}">
        <p14:creationId xmlns:p14="http://schemas.microsoft.com/office/powerpoint/2010/main" val="303246876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www.undp.org/content/undp/es/home.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bancomundial.org/es/news/feature/2023/12/18/2023-in-nine-charts-a-growing-inequality"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6838" y="603578"/>
            <a:ext cx="11136620" cy="1569182"/>
          </a:xfrm>
        </p:spPr>
        <p:txBody>
          <a:bodyPr>
            <a:normAutofit/>
          </a:bodyPr>
          <a:lstStyle/>
          <a:p>
            <a:r>
              <a:rPr lang="en-IN" sz="5300" b="1" dirty="0" err="1">
                <a:latin typeface="Century Gothic" panose="020B0604020202020204" pitchFamily="34" charset="0"/>
              </a:rPr>
              <a:t>Objetivos</a:t>
            </a:r>
            <a:r>
              <a:rPr lang="en-IN" sz="5300" b="1" dirty="0">
                <a:latin typeface="Century Gothic" panose="020B0604020202020204" pitchFamily="34" charset="0"/>
              </a:rPr>
              <a:t> de </a:t>
            </a:r>
            <a:r>
              <a:rPr lang="en-IN" sz="5300" b="1" dirty="0" err="1">
                <a:latin typeface="Century Gothic" panose="020B0604020202020204" pitchFamily="34" charset="0"/>
              </a:rPr>
              <a:t>Desarollo</a:t>
            </a:r>
            <a:r>
              <a:rPr lang="en-IN" sz="5300" b="1" dirty="0">
                <a:latin typeface="Century Gothic" panose="020B0604020202020204" pitchFamily="34" charset="0"/>
              </a:rPr>
              <a:t> </a:t>
            </a:r>
            <a:r>
              <a:rPr lang="en-IN" sz="5300" b="1" dirty="0" err="1">
                <a:latin typeface="Century Gothic" panose="020B0604020202020204" pitchFamily="34" charset="0"/>
              </a:rPr>
              <a:t>Sostenible</a:t>
            </a:r>
            <a:r>
              <a:rPr lang="en-IN" sz="5300" b="1" dirty="0">
                <a:latin typeface="Century Gothic" panose="020B0604020202020204" pitchFamily="34" charset="0"/>
              </a:rPr>
              <a:t>:</a:t>
            </a:r>
          </a:p>
        </p:txBody>
      </p:sp>
      <p:sp>
        <p:nvSpPr>
          <p:cNvPr id="3" name="Subtitle 2"/>
          <p:cNvSpPr>
            <a:spLocks noGrp="1"/>
          </p:cNvSpPr>
          <p:nvPr>
            <p:ph type="subTitle" idx="1"/>
          </p:nvPr>
        </p:nvSpPr>
        <p:spPr>
          <a:xfrm>
            <a:off x="766838" y="2196823"/>
            <a:ext cx="11136620" cy="3361767"/>
          </a:xfrm>
        </p:spPr>
        <p:txBody>
          <a:bodyPr>
            <a:normAutofit fontScale="70000" lnSpcReduction="20000"/>
          </a:bodyPr>
          <a:lstStyle/>
          <a:p>
            <a:pPr>
              <a:spcBef>
                <a:spcPts val="600"/>
              </a:spcBef>
              <a:spcAft>
                <a:spcPts val="0"/>
              </a:spcAft>
            </a:pPr>
            <a:r>
              <a:rPr lang="en-IN" sz="5700" i="1" dirty="0">
                <a:solidFill>
                  <a:srgbClr val="00B0F0"/>
                </a:solidFill>
                <a:latin typeface="Century Gothic" panose="020B0604020202020204" pitchFamily="34" charset="0"/>
              </a:rPr>
              <a:t>Respuesta Global a la Crisis Mundial </a:t>
            </a:r>
          </a:p>
          <a:p>
            <a:r>
              <a:rPr lang="en-IN" sz="5700" i="1" dirty="0">
                <a:solidFill>
                  <a:srgbClr val="00B0F0"/>
                </a:solidFill>
                <a:latin typeface="Century Gothic" panose="020B0604020202020204" pitchFamily="34" charset="0"/>
              </a:rPr>
              <a:t>		a </a:t>
            </a:r>
            <a:r>
              <a:rPr lang="en-IN" sz="5700" i="1" dirty="0" err="1">
                <a:solidFill>
                  <a:srgbClr val="00B0F0"/>
                </a:solidFill>
                <a:latin typeface="Century Gothic" panose="020B0604020202020204" pitchFamily="34" charset="0"/>
              </a:rPr>
              <a:t>través</a:t>
            </a:r>
            <a:r>
              <a:rPr lang="en-IN" sz="5700" i="1" dirty="0">
                <a:solidFill>
                  <a:srgbClr val="00B0F0"/>
                </a:solidFill>
                <a:latin typeface="Century Gothic" panose="020B0604020202020204" pitchFamily="34" charset="0"/>
              </a:rPr>
              <a:t> de </a:t>
            </a:r>
            <a:r>
              <a:rPr lang="en-IN" sz="5700" i="1" dirty="0" err="1">
                <a:solidFill>
                  <a:srgbClr val="00B0F0"/>
                </a:solidFill>
                <a:latin typeface="Century Gothic" panose="020B0604020202020204" pitchFamily="34" charset="0"/>
              </a:rPr>
              <a:t>Acción</a:t>
            </a:r>
            <a:r>
              <a:rPr lang="en-IN" sz="5700" i="1" dirty="0">
                <a:solidFill>
                  <a:srgbClr val="00B0F0"/>
                </a:solidFill>
                <a:latin typeface="Century Gothic" panose="020B0604020202020204" pitchFamily="34" charset="0"/>
              </a:rPr>
              <a:t> Local y Nacional</a:t>
            </a:r>
          </a:p>
          <a:p>
            <a:endParaRPr lang="en-IN" sz="900" dirty="0">
              <a:solidFill>
                <a:srgbClr val="00B0F0"/>
              </a:solidFill>
              <a:latin typeface="Century Gothic" panose="020B0604020202020204" pitchFamily="34" charset="0"/>
            </a:endParaRPr>
          </a:p>
          <a:p>
            <a:endParaRPr lang="en-IN" dirty="0">
              <a:solidFill>
                <a:srgbClr val="00B0F0"/>
              </a:solidFill>
              <a:latin typeface="Century Gothic" panose="020B0604020202020204" pitchFamily="34" charset="0"/>
            </a:endParaRPr>
          </a:p>
          <a:p>
            <a:pPr algn="ctr"/>
            <a:endParaRPr lang="en-IN" sz="3100" dirty="0">
              <a:solidFill>
                <a:srgbClr val="00B0F0"/>
              </a:solidFill>
              <a:latin typeface="Century Gothic" panose="020B0604020202020204" pitchFamily="34" charset="0"/>
            </a:endParaRPr>
          </a:p>
          <a:p>
            <a:pPr algn="ctr"/>
            <a:r>
              <a:rPr lang="en-IN" sz="3100" dirty="0">
                <a:solidFill>
                  <a:srgbClr val="00B0F0"/>
                </a:solidFill>
                <a:latin typeface="Century Gothic" panose="020B0604020202020204" pitchFamily="34" charset="0"/>
              </a:rPr>
              <a:t>Un </a:t>
            </a:r>
            <a:r>
              <a:rPr lang="en-IN" sz="3100" dirty="0" err="1">
                <a:solidFill>
                  <a:srgbClr val="00B0F0"/>
                </a:solidFill>
                <a:latin typeface="Century Gothic" panose="020B0604020202020204" pitchFamily="34" charset="0"/>
              </a:rPr>
              <a:t>curso</a:t>
            </a:r>
            <a:r>
              <a:rPr lang="en-IN" sz="3100" dirty="0">
                <a:solidFill>
                  <a:srgbClr val="00B0F0"/>
                </a:solidFill>
                <a:latin typeface="Century Gothic" panose="020B0604020202020204" pitchFamily="34" charset="0"/>
              </a:rPr>
              <a:t> de:</a:t>
            </a:r>
          </a:p>
          <a:p>
            <a:endParaRPr lang="en-IN" dirty="0">
              <a:solidFill>
                <a:srgbClr val="00B0F0"/>
              </a:solidFill>
              <a:latin typeface="Century Gothic" panose="020B0604020202020204" pitchFamily="34" charset="0"/>
            </a:endParaRPr>
          </a:p>
          <a:p>
            <a:endParaRPr lang="en-IN" dirty="0">
              <a:solidFill>
                <a:srgbClr val="00B0F0"/>
              </a:solidFill>
              <a:latin typeface="Century Gothic" panose="020B0604020202020204" pitchFamily="34" charset="0"/>
            </a:endParaRPr>
          </a:p>
        </p:txBody>
      </p:sp>
      <p:pic>
        <p:nvPicPr>
          <p:cNvPr id="5" name="Picture 4">
            <a:extLst>
              <a:ext uri="{FF2B5EF4-FFF2-40B4-BE49-F238E27FC236}">
                <a16:creationId xmlns:a16="http://schemas.microsoft.com/office/drawing/2014/main" id="{25639749-4121-4C4B-9F84-88D706A02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9645" y="5085760"/>
            <a:ext cx="4332710" cy="1653651"/>
          </a:xfrm>
          <a:prstGeom prst="rect">
            <a:avLst/>
          </a:prstGeom>
        </p:spPr>
      </p:pic>
    </p:spTree>
    <p:extLst>
      <p:ext uri="{BB962C8B-B14F-4D97-AF65-F5344CB8AC3E}">
        <p14:creationId xmlns:p14="http://schemas.microsoft.com/office/powerpoint/2010/main" val="4180883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n Walking Clip Art - Bing Images | Pictogram, Clip art, Free clip art">
            <a:extLst>
              <a:ext uri="{FF2B5EF4-FFF2-40B4-BE49-F238E27FC236}">
                <a16:creationId xmlns:a16="http://schemas.microsoft.com/office/drawing/2014/main" id="{3076F19B-20E0-7ADE-53AF-0D8440098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8981" y="1709514"/>
            <a:ext cx="2801217" cy="4125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arry Clipart #1121494 - Illustration by Prawny Vintage">
            <a:extLst>
              <a:ext uri="{FF2B5EF4-FFF2-40B4-BE49-F238E27FC236}">
                <a16:creationId xmlns:a16="http://schemas.microsoft.com/office/drawing/2014/main" id="{4CB18BDD-7D8E-992F-D208-C2DBB6CDFB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8832" y="1610710"/>
            <a:ext cx="2881197" cy="41286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D894347-24DD-5719-0B03-6F914EE0C207}"/>
              </a:ext>
            </a:extLst>
          </p:cNvPr>
          <p:cNvSpPr/>
          <p:nvPr/>
        </p:nvSpPr>
        <p:spPr>
          <a:xfrm rot="17250687">
            <a:off x="4962490" y="2923820"/>
            <a:ext cx="1544030" cy="1461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 name="Rectangle 5">
            <a:extLst>
              <a:ext uri="{FF2B5EF4-FFF2-40B4-BE49-F238E27FC236}">
                <a16:creationId xmlns:a16="http://schemas.microsoft.com/office/drawing/2014/main" id="{3E524DFA-B575-27E9-C8CE-E2A1F795DAED}"/>
              </a:ext>
            </a:extLst>
          </p:cNvPr>
          <p:cNvSpPr/>
          <p:nvPr/>
        </p:nvSpPr>
        <p:spPr>
          <a:xfrm rot="8782652" flipH="1">
            <a:off x="5102222" y="1475760"/>
            <a:ext cx="97373" cy="216627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419"/>
          </a:p>
        </p:txBody>
      </p:sp>
      <p:pic>
        <p:nvPicPr>
          <p:cNvPr id="7170" name="Picture 2" descr="Image result for ouch! clip art">
            <a:extLst>
              <a:ext uri="{FF2B5EF4-FFF2-40B4-BE49-F238E27FC236}">
                <a16:creationId xmlns:a16="http://schemas.microsoft.com/office/drawing/2014/main" id="{230913F5-B3F2-D1FF-F004-0943CBD38F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776" b="15367"/>
          <a:stretch/>
        </p:blipFill>
        <p:spPr bwMode="auto">
          <a:xfrm>
            <a:off x="1705723" y="1856850"/>
            <a:ext cx="1838325" cy="125389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Oops Comic Book Style Word Illustrations, Royalty-Free Vector Graphics ...">
            <a:extLst>
              <a:ext uri="{FF2B5EF4-FFF2-40B4-BE49-F238E27FC236}">
                <a16:creationId xmlns:a16="http://schemas.microsoft.com/office/drawing/2014/main" id="{5EDCB759-6A2D-B4AC-2B35-8BA53A9BB75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596" t="18807" r="9789" b="16607"/>
          <a:stretch/>
        </p:blipFill>
        <p:spPr bwMode="auto">
          <a:xfrm>
            <a:off x="7432171" y="425937"/>
            <a:ext cx="1954512" cy="15658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RASS AND DANDELIONS CLIPART - 7962px Image #4">
            <a:extLst>
              <a:ext uri="{FF2B5EF4-FFF2-40B4-BE49-F238E27FC236}">
                <a16:creationId xmlns:a16="http://schemas.microsoft.com/office/drawing/2014/main" id="{A5D38734-0209-6C87-25D6-AB15865AF69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97759" y="4915114"/>
            <a:ext cx="11796482" cy="19799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n Sad Sun Light GIF - SunSad SunLight Sun - Discover &amp; Share GIFs">
            <a:extLst>
              <a:ext uri="{FF2B5EF4-FFF2-40B4-BE49-F238E27FC236}">
                <a16:creationId xmlns:a16="http://schemas.microsoft.com/office/drawing/2014/main" id="{86B3F74D-6D13-7EEB-D4E9-2BEB4709B95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092" y="349742"/>
            <a:ext cx="1537788" cy="15377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8FF1BE2-B311-A414-BFA4-90E986B418AE}"/>
              </a:ext>
            </a:extLst>
          </p:cNvPr>
          <p:cNvSpPr txBox="1"/>
          <p:nvPr/>
        </p:nvSpPr>
        <p:spPr>
          <a:xfrm rot="20115577">
            <a:off x="2766850" y="830855"/>
            <a:ext cx="3081293" cy="1015663"/>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s-419" sz="6000" b="1" dirty="0">
                <a:effectLst>
                  <a:outerShdw blurRad="38100" dist="38100" dir="2700000" algn="tl">
                    <a:srgbClr val="000000">
                      <a:alpha val="43137"/>
                    </a:srgbClr>
                  </a:outerShdw>
                </a:effectLst>
                <a:latin typeface="Ink Free" panose="03080402000500000000" pitchFamily="66" charset="0"/>
              </a:rPr>
              <a:t>!Justicia!</a:t>
            </a:r>
          </a:p>
        </p:txBody>
      </p:sp>
      <p:sp>
        <p:nvSpPr>
          <p:cNvPr id="7" name="TextBox 6">
            <a:extLst>
              <a:ext uri="{FF2B5EF4-FFF2-40B4-BE49-F238E27FC236}">
                <a16:creationId xmlns:a16="http://schemas.microsoft.com/office/drawing/2014/main" id="{6A42C3F5-41F3-7ABD-E83A-1EFE20C4C637}"/>
              </a:ext>
            </a:extLst>
          </p:cNvPr>
          <p:cNvSpPr txBox="1"/>
          <p:nvPr/>
        </p:nvSpPr>
        <p:spPr>
          <a:xfrm rot="1810954">
            <a:off x="5339459" y="1372669"/>
            <a:ext cx="1669753" cy="120032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es-419" sz="7200" b="1" spc="50" dirty="0">
                <a:ln w="9525" cmpd="sng">
                  <a:solidFill>
                    <a:schemeClr val="accent1"/>
                  </a:solidFill>
                  <a:prstDash val="solid"/>
                </a:ln>
                <a:solidFill>
                  <a:srgbClr val="70AD47">
                    <a:tint val="1000"/>
                  </a:srgbClr>
                </a:solidFill>
                <a:effectLst>
                  <a:glow rad="38100">
                    <a:schemeClr val="accent1">
                      <a:alpha val="40000"/>
                    </a:schemeClr>
                  </a:glow>
                </a:effectLst>
                <a:latin typeface="Britannic Bold" panose="020B0903060703020204" pitchFamily="34" charset="0"/>
              </a:rPr>
              <a:t>Paz</a:t>
            </a:r>
          </a:p>
        </p:txBody>
      </p:sp>
    </p:spTree>
    <p:extLst>
      <p:ext uri="{BB962C8B-B14F-4D97-AF65-F5344CB8AC3E}">
        <p14:creationId xmlns:p14="http://schemas.microsoft.com/office/powerpoint/2010/main" val="68994670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9FD199-DF1F-CE67-E843-DA95C05396F7}"/>
              </a:ext>
            </a:extLst>
          </p:cNvPr>
          <p:cNvSpPr txBox="1"/>
          <p:nvPr/>
        </p:nvSpPr>
        <p:spPr>
          <a:xfrm>
            <a:off x="4516581" y="2864262"/>
            <a:ext cx="2476960" cy="1323439"/>
          </a:xfrm>
          <a:prstGeom prst="rect">
            <a:avLst/>
          </a:prstGeom>
          <a:noFill/>
        </p:spPr>
        <p:txBody>
          <a:bodyPr wrap="none" rtlCol="0">
            <a:spAutoFit/>
          </a:bodyPr>
          <a:lstStyle/>
          <a:p>
            <a:r>
              <a:rPr lang="es-419" sz="8000" b="1" dirty="0">
                <a:effectLst>
                  <a:outerShdw blurRad="38100" dist="38100" dir="2700000" algn="tl">
                    <a:srgbClr val="000000">
                      <a:alpha val="43137"/>
                    </a:srgbClr>
                  </a:outerShdw>
                </a:effectLst>
                <a:latin typeface="Ink Free" panose="03080402000500000000" pitchFamily="66" charset="0"/>
              </a:rPr>
              <a:t>FIN </a:t>
            </a:r>
          </a:p>
        </p:txBody>
      </p:sp>
    </p:spTree>
    <p:extLst>
      <p:ext uri="{BB962C8B-B14F-4D97-AF65-F5344CB8AC3E}">
        <p14:creationId xmlns:p14="http://schemas.microsoft.com/office/powerpoint/2010/main" val="1835064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0A51-DBE9-A008-2D2F-48ED6A7D41FA}"/>
              </a:ext>
            </a:extLst>
          </p:cNvPr>
          <p:cNvSpPr>
            <a:spLocks noGrp="1"/>
          </p:cNvSpPr>
          <p:nvPr>
            <p:ph type="title"/>
          </p:nvPr>
        </p:nvSpPr>
        <p:spPr>
          <a:xfrm>
            <a:off x="3775586" y="365125"/>
            <a:ext cx="7578213" cy="1325563"/>
          </a:xfrm>
        </p:spPr>
        <p:txBody>
          <a:bodyPr/>
          <a:lstStyle/>
          <a:p>
            <a:r>
              <a:rPr lang="en-US" dirty="0" err="1">
                <a:latin typeface="Harlow Solid Italic" panose="04030604020F02020D02" pitchFamily="82" charset="0"/>
              </a:rPr>
              <a:t>Hablemos</a:t>
            </a:r>
            <a:r>
              <a:rPr lang="en-US" dirty="0">
                <a:latin typeface="Harlow Solid Italic" panose="04030604020F02020D02" pitchFamily="82" charset="0"/>
              </a:rPr>
              <a:t> sobre </a:t>
            </a:r>
            <a:r>
              <a:rPr lang="en-US" dirty="0" err="1">
                <a:latin typeface="Harlow Solid Italic" panose="04030604020F02020D02" pitchFamily="82" charset="0"/>
              </a:rPr>
              <a:t>esta</a:t>
            </a:r>
            <a:r>
              <a:rPr lang="en-US" dirty="0">
                <a:latin typeface="Harlow Solid Italic" panose="04030604020F02020D02" pitchFamily="82" charset="0"/>
              </a:rPr>
              <a:t> </a:t>
            </a:r>
            <a:r>
              <a:rPr lang="en-US" dirty="0" err="1">
                <a:latin typeface="Harlow Solid Italic" panose="04030604020F02020D02" pitchFamily="82" charset="0"/>
              </a:rPr>
              <a:t>historia</a:t>
            </a:r>
            <a:endParaRPr lang="es-419" dirty="0">
              <a:latin typeface="Harlow Solid Italic" panose="04030604020F02020D02" pitchFamily="82" charset="0"/>
            </a:endParaRPr>
          </a:p>
        </p:txBody>
      </p:sp>
      <p:sp>
        <p:nvSpPr>
          <p:cNvPr id="3" name="Content Placeholder 2">
            <a:extLst>
              <a:ext uri="{FF2B5EF4-FFF2-40B4-BE49-F238E27FC236}">
                <a16:creationId xmlns:a16="http://schemas.microsoft.com/office/drawing/2014/main" id="{A79F6B6C-0837-FB4A-EF2C-08BF2CC13E4A}"/>
              </a:ext>
            </a:extLst>
          </p:cNvPr>
          <p:cNvSpPr>
            <a:spLocks noGrp="1"/>
          </p:cNvSpPr>
          <p:nvPr>
            <p:ph idx="1"/>
          </p:nvPr>
        </p:nvSpPr>
        <p:spPr>
          <a:xfrm>
            <a:off x="838200" y="2710528"/>
            <a:ext cx="10515600" cy="4351338"/>
          </a:xfrm>
        </p:spPr>
        <p:txBody>
          <a:bodyPr>
            <a:normAutofit/>
          </a:bodyPr>
          <a:lstStyle/>
          <a:p>
            <a:r>
              <a:rPr lang="es-CU" sz="3600" dirty="0">
                <a:latin typeface="MV Boli" panose="02000500030200090000" pitchFamily="2" charset="0"/>
                <a:cs typeface="MV Boli" panose="02000500030200090000" pitchFamily="2" charset="0"/>
              </a:rPr>
              <a:t>¿Qué observaste?</a:t>
            </a:r>
          </a:p>
          <a:p>
            <a:r>
              <a:rPr lang="es-CU" sz="3600" dirty="0">
                <a:latin typeface="MV Boli" panose="02000500030200090000" pitchFamily="2" charset="0"/>
                <a:cs typeface="MV Boli" panose="02000500030200090000" pitchFamily="2" charset="0"/>
              </a:rPr>
              <a:t>¿En que terminó la historia?</a:t>
            </a:r>
          </a:p>
          <a:p>
            <a:r>
              <a:rPr lang="es-CU" sz="3600" dirty="0">
                <a:latin typeface="MV Boli" panose="02000500030200090000" pitchFamily="2" charset="0"/>
                <a:cs typeface="MV Boli" panose="02000500030200090000" pitchFamily="2" charset="0"/>
              </a:rPr>
              <a:t>¿Qué enseñanza te deja esta historia?</a:t>
            </a:r>
          </a:p>
          <a:p>
            <a:endParaRPr lang="es-CU" sz="36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14353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CDA01C-8F45-45A0-B7BF-3C4E3B87B1AD}"/>
              </a:ext>
            </a:extLst>
          </p:cNvPr>
          <p:cNvSpPr>
            <a:spLocks noGrp="1"/>
          </p:cNvSpPr>
          <p:nvPr>
            <p:ph type="title"/>
          </p:nvPr>
        </p:nvSpPr>
        <p:spPr>
          <a:xfrm>
            <a:off x="495354" y="0"/>
            <a:ext cx="10664483" cy="2869202"/>
          </a:xfrm>
        </p:spPr>
        <p:txBody>
          <a:bodyPr>
            <a:normAutofit fontScale="90000"/>
          </a:bodyPr>
          <a:lstStyle/>
          <a:p>
            <a:r>
              <a:rPr lang="en-IN" sz="8000" b="1" dirty="0">
                <a:solidFill>
                  <a:srgbClr val="002060"/>
                </a:solidFill>
                <a:latin typeface="Century Gothic" panose="020B0604020202020204" pitchFamily="34" charset="0"/>
              </a:rPr>
              <a:t> </a:t>
            </a:r>
            <a:br>
              <a:rPr lang="en-IN" sz="8900" b="1" dirty="0">
                <a:solidFill>
                  <a:srgbClr val="002060"/>
                </a:solidFill>
                <a:latin typeface="Century Gothic" panose="020B0604020202020204" pitchFamily="34" charset="0"/>
              </a:rPr>
            </a:br>
            <a:r>
              <a:rPr lang="en-IN" sz="8200" b="1" dirty="0">
                <a:solidFill>
                  <a:srgbClr val="002060"/>
                </a:solidFill>
                <a:latin typeface="Century Gothic" panose="020B0604020202020204" pitchFamily="34" charset="0"/>
              </a:rPr>
              <a:t>LA REALIDAD MUNDIAL:</a:t>
            </a:r>
            <a:br>
              <a:rPr lang="en-IN" sz="8900" b="1" dirty="0">
                <a:solidFill>
                  <a:srgbClr val="002060"/>
                </a:solidFill>
                <a:latin typeface="Century Gothic" panose="020B0604020202020204" pitchFamily="34" charset="0"/>
              </a:rPr>
            </a:br>
            <a:r>
              <a:rPr lang="en-IN" sz="5300" dirty="0">
                <a:solidFill>
                  <a:schemeClr val="accent1">
                    <a:lumMod val="60000"/>
                    <a:lumOff val="40000"/>
                  </a:schemeClr>
                </a:solidFill>
                <a:latin typeface="Century Gothic" panose="020B0604020202020204" pitchFamily="34" charset="0"/>
              </a:rPr>
              <a:t>Lo que </a:t>
            </a:r>
            <a:r>
              <a:rPr lang="en-IN" sz="5300" dirty="0" err="1">
                <a:solidFill>
                  <a:schemeClr val="accent1">
                    <a:lumMod val="60000"/>
                    <a:lumOff val="40000"/>
                  </a:schemeClr>
                </a:solidFill>
                <a:latin typeface="Century Gothic" panose="020B0604020202020204" pitchFamily="34" charset="0"/>
              </a:rPr>
              <a:t>vemos</a:t>
            </a:r>
            <a:r>
              <a:rPr lang="en-IN" sz="5300" dirty="0">
                <a:solidFill>
                  <a:schemeClr val="accent1">
                    <a:lumMod val="60000"/>
                    <a:lumOff val="40000"/>
                  </a:schemeClr>
                </a:solidFill>
                <a:latin typeface="Century Gothic" panose="020B0604020202020204" pitchFamily="34" charset="0"/>
              </a:rPr>
              <a:t> </a:t>
            </a:r>
            <a:r>
              <a:rPr lang="en-IN" sz="5300" dirty="0" err="1">
                <a:solidFill>
                  <a:schemeClr val="accent1">
                    <a:lumMod val="60000"/>
                    <a:lumOff val="40000"/>
                  </a:schemeClr>
                </a:solidFill>
                <a:latin typeface="Century Gothic" panose="020B0604020202020204" pitchFamily="34" charset="0"/>
              </a:rPr>
              <a:t>en</a:t>
            </a:r>
            <a:r>
              <a:rPr lang="en-IN" sz="5300" dirty="0">
                <a:solidFill>
                  <a:schemeClr val="accent1">
                    <a:lumMod val="60000"/>
                    <a:lumOff val="40000"/>
                  </a:schemeClr>
                </a:solidFill>
                <a:latin typeface="Century Gothic" panose="020B0604020202020204" pitchFamily="34" charset="0"/>
              </a:rPr>
              <a:t> el </a:t>
            </a:r>
            <a:r>
              <a:rPr lang="en-IN" sz="5300" dirty="0" err="1">
                <a:solidFill>
                  <a:schemeClr val="accent1">
                    <a:lumMod val="60000"/>
                    <a:lumOff val="40000"/>
                  </a:schemeClr>
                </a:solidFill>
                <a:latin typeface="Century Gothic" panose="020B0604020202020204" pitchFamily="34" charset="0"/>
              </a:rPr>
              <a:t>mundo</a:t>
            </a:r>
            <a:r>
              <a:rPr lang="en-IN" sz="5300" dirty="0">
                <a:solidFill>
                  <a:schemeClr val="accent1">
                    <a:lumMod val="60000"/>
                    <a:lumOff val="40000"/>
                  </a:schemeClr>
                </a:solidFill>
                <a:latin typeface="Century Gothic" panose="020B0604020202020204" pitchFamily="34" charset="0"/>
              </a:rPr>
              <a:t> hoy</a:t>
            </a:r>
            <a:endParaRPr lang="en-IN" sz="8000" dirty="0">
              <a:solidFill>
                <a:schemeClr val="accent1">
                  <a:lumMod val="60000"/>
                  <a:lumOff val="40000"/>
                </a:schemeClr>
              </a:solidFill>
              <a:latin typeface="Century Gothic" panose="020B0604020202020204" pitchFamily="34" charset="0"/>
            </a:endParaRPr>
          </a:p>
        </p:txBody>
      </p:sp>
    </p:spTree>
    <p:extLst>
      <p:ext uri="{BB962C8B-B14F-4D97-AF65-F5344CB8AC3E}">
        <p14:creationId xmlns:p14="http://schemas.microsoft.com/office/powerpoint/2010/main" val="3873423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344147"/>
            <a:ext cx="9692640" cy="1325562"/>
          </a:xfrm>
        </p:spPr>
        <p:txBody>
          <a:bodyPr/>
          <a:lstStyle/>
          <a:p>
            <a:r>
              <a:rPr lang="en-IN" b="1" dirty="0" err="1">
                <a:solidFill>
                  <a:schemeClr val="tx2"/>
                </a:solidFill>
                <a:latin typeface="Century Gothic" panose="020B0604020202020204" pitchFamily="34" charset="0"/>
              </a:rPr>
              <a:t>Pobreza</a:t>
            </a:r>
            <a:r>
              <a:rPr lang="en-IN" b="1" dirty="0">
                <a:solidFill>
                  <a:schemeClr val="tx2"/>
                </a:solidFill>
                <a:latin typeface="Century Gothic" panose="020B0604020202020204" pitchFamily="34" charset="0"/>
              </a:rPr>
              <a:t>:</a:t>
            </a:r>
          </a:p>
        </p:txBody>
      </p:sp>
      <p:sp>
        <p:nvSpPr>
          <p:cNvPr id="3" name="Content Placeholder 2"/>
          <p:cNvSpPr>
            <a:spLocks noGrp="1"/>
          </p:cNvSpPr>
          <p:nvPr>
            <p:ph idx="1"/>
          </p:nvPr>
        </p:nvSpPr>
        <p:spPr>
          <a:xfrm>
            <a:off x="706581" y="1270017"/>
            <a:ext cx="10299573" cy="5356300"/>
          </a:xfrm>
        </p:spPr>
        <p:txBody>
          <a:bodyPr>
            <a:noAutofit/>
          </a:bodyPr>
          <a:lstStyle/>
          <a:p>
            <a:pPr>
              <a:buClrTx/>
            </a:pPr>
            <a:r>
              <a:rPr lang="es-ES" sz="2400" dirty="0"/>
              <a:t>Cerca de 1100 millones de personas viven en una situación de pobreza multidimensional aguda en 110 países del mundo. 534 M en África subsahariana, 389  millones en  el sur de Asia. Es decir, cinco de cada seis personas pobres habitan en esas dos regiones</a:t>
            </a:r>
            <a:r>
              <a:rPr lang="es-ES" sz="2400" b="0" i="0" dirty="0">
                <a:solidFill>
                  <a:srgbClr val="333333"/>
                </a:solidFill>
                <a:effectLst/>
                <a:latin typeface="Roboto" panose="02000000000000000000" pitchFamily="2" charset="0"/>
              </a:rPr>
              <a:t>. </a:t>
            </a:r>
            <a:r>
              <a:rPr lang="es-ES" sz="1400" b="0" i="0" dirty="0">
                <a:solidFill>
                  <a:srgbClr val="333333"/>
                </a:solidFill>
                <a:effectLst/>
                <a:latin typeface="Roboto" panose="02000000000000000000" pitchFamily="2" charset="0"/>
              </a:rPr>
              <a:t>(El </a:t>
            </a:r>
            <a:r>
              <a:rPr lang="es-ES" sz="1400" b="0" i="0" u="none" strike="noStrike" dirty="0">
                <a:effectLst/>
                <a:latin typeface="Roboto" panose="02000000000000000000" pitchFamily="2" charset="0"/>
                <a:hlinkClick r:id="rId2"/>
              </a:rPr>
              <a:t>Programa de las Naciones Unidas para el Desarrollo</a:t>
            </a:r>
            <a:r>
              <a:rPr lang="es-ES" sz="1400" b="0" i="0" dirty="0">
                <a:solidFill>
                  <a:srgbClr val="333333"/>
                </a:solidFill>
                <a:effectLst/>
                <a:latin typeface="Roboto" panose="02000000000000000000" pitchFamily="2" charset="0"/>
              </a:rPr>
              <a:t> (PNUD) Junio 2023)</a:t>
            </a:r>
            <a:endParaRPr lang="es-ES" sz="1400" dirty="0">
              <a:solidFill>
                <a:srgbClr val="333333"/>
              </a:solidFill>
              <a:latin typeface="Roboto" panose="02000000000000000000" pitchFamily="2" charset="0"/>
            </a:endParaRPr>
          </a:p>
          <a:p>
            <a:pPr>
              <a:buClrTx/>
            </a:pPr>
            <a:r>
              <a:rPr lang="es-ES" sz="2400" dirty="0"/>
              <a:t>800 millones de personas padecen hambre y desnutrición en el mundo, las cuales podrían alimentarse con menos de una cuarta parte de los alimentos que se pierden o desperdician en Estados Unidos y Europa. </a:t>
            </a:r>
          </a:p>
          <a:p>
            <a:pPr>
              <a:buClrTx/>
            </a:pPr>
            <a:r>
              <a:rPr lang="es-ES" altLang="en-US" sz="2400" dirty="0"/>
              <a:t>Cada año mueren 9 millones de personas por causas relacionadas con el hambre; muchos son niños menores de 5 años.</a:t>
            </a:r>
          </a:p>
          <a:p>
            <a:pPr>
              <a:buClrTx/>
            </a:pPr>
            <a:endParaRPr lang="es-ES" sz="2400" dirty="0"/>
          </a:p>
          <a:p>
            <a:pPr marL="0" indent="0">
              <a:buClrTx/>
              <a:buNone/>
            </a:pPr>
            <a:endParaRPr lang="es-ES" sz="2400" dirty="0"/>
          </a:p>
          <a:p>
            <a:pPr>
              <a:buClrTx/>
            </a:pPr>
            <a:endParaRPr lang="en-IN" sz="2200" dirty="0">
              <a:cs typeface="Calibri" panose="020F0502020204030204" pitchFamily="34" charset="0"/>
            </a:endParaRPr>
          </a:p>
        </p:txBody>
      </p:sp>
    </p:spTree>
    <p:extLst>
      <p:ext uri="{BB962C8B-B14F-4D97-AF65-F5344CB8AC3E}">
        <p14:creationId xmlns:p14="http://schemas.microsoft.com/office/powerpoint/2010/main" val="3536304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344147"/>
            <a:ext cx="9692640" cy="1325562"/>
          </a:xfrm>
        </p:spPr>
        <p:txBody>
          <a:bodyPr/>
          <a:lstStyle/>
          <a:p>
            <a:r>
              <a:rPr lang="en-IN" b="1" dirty="0" err="1">
                <a:solidFill>
                  <a:schemeClr val="tx2"/>
                </a:solidFill>
                <a:latin typeface="Century Gothic" panose="020B0604020202020204" pitchFamily="34" charset="0"/>
              </a:rPr>
              <a:t>Desigualdad</a:t>
            </a:r>
            <a:r>
              <a:rPr lang="en-IN" b="1" dirty="0">
                <a:solidFill>
                  <a:schemeClr val="tx2"/>
                </a:solidFill>
                <a:latin typeface="Century Gothic" panose="020B0604020202020204" pitchFamily="34" charset="0"/>
              </a:rPr>
              <a:t>:</a:t>
            </a:r>
          </a:p>
        </p:txBody>
      </p:sp>
      <p:sp>
        <p:nvSpPr>
          <p:cNvPr id="3" name="Content Placeholder 2"/>
          <p:cNvSpPr>
            <a:spLocks noGrp="1"/>
          </p:cNvSpPr>
          <p:nvPr>
            <p:ph idx="1"/>
          </p:nvPr>
        </p:nvSpPr>
        <p:spPr>
          <a:xfrm>
            <a:off x="438150" y="1131472"/>
            <a:ext cx="10831242" cy="5356300"/>
          </a:xfrm>
        </p:spPr>
        <p:txBody>
          <a:bodyPr>
            <a:noAutofit/>
          </a:bodyPr>
          <a:lstStyle/>
          <a:p>
            <a:pPr>
              <a:buClrTx/>
            </a:pPr>
            <a:r>
              <a:rPr lang="es-ES" sz="2200" dirty="0"/>
              <a:t>Las 10 personas más ricas del mundo suman  1,44 billones de dólares – </a:t>
            </a:r>
            <a:r>
              <a:rPr lang="es-ES" sz="1050" dirty="0">
                <a:solidFill>
                  <a:srgbClr val="FF0000"/>
                </a:solidFill>
              </a:rPr>
              <a:t>Dic. 1, 2023</a:t>
            </a:r>
          </a:p>
          <a:p>
            <a:pPr>
              <a:buClrTx/>
            </a:pPr>
            <a:r>
              <a:rPr lang="es-ES" sz="2200" dirty="0"/>
              <a:t>Casi 700 millones de personas en todo el mundo viven hoy en la pobreza extrema, lo que significa que viven con menos de USD 2,15 al día. </a:t>
            </a:r>
          </a:p>
          <a:p>
            <a:pPr>
              <a:buClrTx/>
            </a:pPr>
            <a:r>
              <a:rPr lang="es-ES" sz="2200" dirty="0"/>
              <a:t>La mitad más pobre de la población mundial sólo posee el 2% de toda la riqueza monetaria. En cambio, el 10% más rico de la población mundial posee el 76% de toda la riqueza.</a:t>
            </a:r>
          </a:p>
          <a:p>
            <a:r>
              <a:rPr lang="es-ES" sz="2200" dirty="0"/>
              <a:t>Con la pandemia de la COVID-19, que trajo consigo no solo pérdida de vidas y devastación, sino también una avalancha de conmociones y crisis que han resultado en aproximadamente tres años de progreso perdido en todos los ámbitos de nuestras vidas.</a:t>
            </a:r>
          </a:p>
          <a:p>
            <a:r>
              <a:rPr lang="es-ES" sz="2200" dirty="0"/>
              <a:t>Casi 2400 millones de mujeres en edad de trabajar todavía no tienen los mismos derechos que tienen los hombres.  </a:t>
            </a:r>
            <a:r>
              <a:rPr lang="es-ES" sz="1000" dirty="0">
                <a:hlinkClick r:id="rId2"/>
              </a:rPr>
              <a:t>2023 en nueve gráficos: El aumento de la desigualdad (bancomundial.org)</a:t>
            </a:r>
            <a:br>
              <a:rPr lang="es-ES" sz="2400" b="0" i="0" dirty="0">
                <a:effectLst/>
                <a:latin typeface="Open Sans" panose="020B0606030504020204" pitchFamily="34" charset="0"/>
              </a:rPr>
            </a:br>
            <a:endParaRPr lang="es-ES" sz="2400" b="0" i="0" dirty="0">
              <a:effectLst/>
              <a:latin typeface="Open Sans" panose="020B0606030504020204" pitchFamily="34" charset="0"/>
            </a:endParaRPr>
          </a:p>
          <a:p>
            <a:pPr marL="0" indent="0" algn="ctr">
              <a:buNone/>
            </a:pPr>
            <a:endParaRPr lang="es-ES" sz="2400" b="0" i="0" dirty="0">
              <a:effectLst/>
              <a:latin typeface="Open Sans" panose="020B0606030504020204" pitchFamily="34" charset="0"/>
            </a:endParaRPr>
          </a:p>
        </p:txBody>
      </p:sp>
    </p:spTree>
    <p:extLst>
      <p:ext uri="{BB962C8B-B14F-4D97-AF65-F5344CB8AC3E}">
        <p14:creationId xmlns:p14="http://schemas.microsoft.com/office/powerpoint/2010/main" val="4029712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113" y="132030"/>
            <a:ext cx="9692640" cy="1070469"/>
          </a:xfrm>
        </p:spPr>
        <p:txBody>
          <a:bodyPr/>
          <a:lstStyle/>
          <a:p>
            <a:r>
              <a:rPr lang="en-IN" b="1" dirty="0" err="1">
                <a:solidFill>
                  <a:schemeClr val="tx2"/>
                </a:solidFill>
                <a:latin typeface="Century Gothic" panose="020B0604020202020204" pitchFamily="34" charset="0"/>
              </a:rPr>
              <a:t>Destrucción</a:t>
            </a:r>
            <a:r>
              <a:rPr lang="en-IN" b="1" dirty="0">
                <a:solidFill>
                  <a:schemeClr val="tx2"/>
                </a:solidFill>
                <a:latin typeface="Century Gothic" panose="020B0604020202020204" pitchFamily="34" charset="0"/>
              </a:rPr>
              <a:t> del Medio </a:t>
            </a:r>
            <a:r>
              <a:rPr lang="en-IN" b="1" dirty="0" err="1">
                <a:solidFill>
                  <a:schemeClr val="tx2"/>
                </a:solidFill>
                <a:latin typeface="Century Gothic" panose="020B0604020202020204" pitchFamily="34" charset="0"/>
              </a:rPr>
              <a:t>Ambiente</a:t>
            </a:r>
            <a:r>
              <a:rPr lang="en-IN" b="1" dirty="0">
                <a:solidFill>
                  <a:schemeClr val="tx2"/>
                </a:solidFill>
                <a:latin typeface="Century Gothic" panose="020B0604020202020204" pitchFamily="34" charset="0"/>
              </a:rPr>
              <a:t>:</a:t>
            </a:r>
          </a:p>
        </p:txBody>
      </p:sp>
      <p:sp>
        <p:nvSpPr>
          <p:cNvPr id="3" name="Content Placeholder 2"/>
          <p:cNvSpPr>
            <a:spLocks noGrp="1"/>
          </p:cNvSpPr>
          <p:nvPr>
            <p:ph idx="1"/>
          </p:nvPr>
        </p:nvSpPr>
        <p:spPr>
          <a:xfrm>
            <a:off x="553625" y="1365685"/>
            <a:ext cx="10515600" cy="4787210"/>
          </a:xfrm>
        </p:spPr>
        <p:txBody>
          <a:bodyPr>
            <a:normAutofit fontScale="92500" lnSpcReduction="10000"/>
          </a:bodyPr>
          <a:lstStyle/>
          <a:p>
            <a:pPr>
              <a:buClrTx/>
            </a:pPr>
            <a:r>
              <a:rPr lang="es-ES" sz="2400" dirty="0"/>
              <a:t>De las 8.300 especies animales conocidas, el 8% se ha extinguido y el 22% está en peligro de extinción.</a:t>
            </a:r>
          </a:p>
          <a:p>
            <a:pPr>
              <a:buClrTx/>
            </a:pPr>
            <a:r>
              <a:rPr lang="es-ES" sz="2400" dirty="0"/>
              <a:t>El 20% de los arrecifes de coral del mundo han sido efectivamente destruidos y no muestran perspectivas de recuperación; el 24% de los arrecifes restantes están bajo riesgo inminente de colapso por la presión humana.</a:t>
            </a:r>
          </a:p>
          <a:p>
            <a:pPr>
              <a:buClrTx/>
            </a:pPr>
            <a:r>
              <a:rPr lang="es-ES" sz="2400" dirty="0"/>
              <a:t> Más de 24 millones de personas se ven desplazadas anualmente como consecuencia directa de catástrofes ambientales repentinas (por ejemplo, terremotos, inundaciones, corrimientos de tierra, incendios). Solo en 2020, 30,7 millones se desplazaron por esas causas. Se desconoce el número de desplazados por catástrofes de evolución lenta (por ejemplo, la sequía y la subida del nivel del mar). </a:t>
            </a:r>
          </a:p>
          <a:p>
            <a:pPr>
              <a:buClrTx/>
            </a:pPr>
            <a:r>
              <a:rPr lang="es-ES" sz="2400" dirty="0"/>
              <a:t>El 70% del gasto mundial en suministro de energía en 2018 estuvo relacionado con los combustibles fósiles y no con las fuentes de energía renovables.</a:t>
            </a:r>
          </a:p>
        </p:txBody>
      </p:sp>
    </p:spTree>
    <p:extLst>
      <p:ext uri="{BB962C8B-B14F-4D97-AF65-F5344CB8AC3E}">
        <p14:creationId xmlns:p14="http://schemas.microsoft.com/office/powerpoint/2010/main" val="3379735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420" y="407603"/>
            <a:ext cx="9692640" cy="970260"/>
          </a:xfrm>
        </p:spPr>
        <p:txBody>
          <a:bodyPr/>
          <a:lstStyle/>
          <a:p>
            <a:r>
              <a:rPr lang="en-IN" b="1" dirty="0" err="1">
                <a:solidFill>
                  <a:schemeClr val="tx2"/>
                </a:solidFill>
                <a:latin typeface="Century Gothic" panose="020B0604020202020204" pitchFamily="34" charset="0"/>
              </a:rPr>
              <a:t>Violencia</a:t>
            </a:r>
            <a:r>
              <a:rPr lang="en-IN" b="1" dirty="0">
                <a:solidFill>
                  <a:schemeClr val="tx2"/>
                </a:solidFill>
                <a:latin typeface="Century Gothic" panose="020B0604020202020204" pitchFamily="34" charset="0"/>
              </a:rPr>
              <a:t>:</a:t>
            </a:r>
          </a:p>
        </p:txBody>
      </p:sp>
      <p:sp>
        <p:nvSpPr>
          <p:cNvPr id="3" name="Content Placeholder 2"/>
          <p:cNvSpPr>
            <a:spLocks noGrp="1"/>
          </p:cNvSpPr>
          <p:nvPr>
            <p:ph idx="1"/>
          </p:nvPr>
        </p:nvSpPr>
        <p:spPr>
          <a:xfrm>
            <a:off x="544420" y="1612683"/>
            <a:ext cx="10515600" cy="4787210"/>
          </a:xfrm>
        </p:spPr>
        <p:txBody>
          <a:bodyPr>
            <a:normAutofit lnSpcReduction="10000"/>
          </a:bodyPr>
          <a:lstStyle/>
          <a:p>
            <a:pPr>
              <a:buClrTx/>
            </a:pPr>
            <a:r>
              <a:rPr lang="es-ES" sz="2400" dirty="0">
                <a:cs typeface="Calibri" panose="020F0502020204030204" pitchFamily="34" charset="0"/>
              </a:rPr>
              <a:t>A finales de 2021, se calcula que m</a:t>
            </a:r>
            <a:r>
              <a:rPr lang="es-ES" sz="2400" dirty="0"/>
              <a:t>ás</a:t>
            </a:r>
            <a:r>
              <a:rPr lang="es-ES" sz="2400" dirty="0">
                <a:cs typeface="Calibri" panose="020F0502020204030204" pitchFamily="34" charset="0"/>
              </a:rPr>
              <a:t> de 26 millones de personas eran refugiados. Se calcula que a este total podrían sumarse hasta 7 millones de refugiados adicionales que huyen de Ucrania.</a:t>
            </a:r>
          </a:p>
          <a:p>
            <a:pPr>
              <a:buClrTx/>
            </a:pPr>
            <a:r>
              <a:rPr lang="es-ES" sz="2400" dirty="0">
                <a:cs typeface="Calibri" panose="020F0502020204030204" pitchFamily="34" charset="0"/>
              </a:rPr>
              <a:t>En 2020, 9,8 millones de personas fueron desplazadas dentro de sus propios países por conflictos.</a:t>
            </a:r>
          </a:p>
          <a:p>
            <a:pPr>
              <a:buClrTx/>
            </a:pPr>
            <a:r>
              <a:rPr lang="es-ES" sz="2400" dirty="0">
                <a:cs typeface="Calibri" panose="020F0502020204030204" pitchFamily="34" charset="0"/>
              </a:rPr>
              <a:t>El volumen del comercio internacional de armas ha crecido constantemente desde 2003, hasta alcanzar su nivel más alto desde el final de la Guerra Fría.</a:t>
            </a:r>
          </a:p>
          <a:p>
            <a:pPr>
              <a:buClrTx/>
            </a:pPr>
            <a:r>
              <a:rPr lang="es-ES" sz="2400" dirty="0">
                <a:cs typeface="Calibri" panose="020F0502020204030204" pitchFamily="34" charset="0"/>
              </a:rPr>
              <a:t>Se calcula que el 30% de las mujeres de 15 años o más han sufrido violencia física o sexual en su vida.</a:t>
            </a:r>
          </a:p>
          <a:p>
            <a:pPr>
              <a:buClrTx/>
            </a:pPr>
            <a:r>
              <a:rPr lang="es-ES" sz="2400" dirty="0">
                <a:cs typeface="Calibri" panose="020F0502020204030204" pitchFamily="34" charset="0"/>
              </a:rPr>
              <a:t>Entre 2000 y 2017, el crimen organizado y la actividad de las bandas han provocado una media de unos 65 mil asesinatos al año.</a:t>
            </a:r>
          </a:p>
        </p:txBody>
      </p:sp>
    </p:spTree>
    <p:extLst>
      <p:ext uri="{BB962C8B-B14F-4D97-AF65-F5344CB8AC3E}">
        <p14:creationId xmlns:p14="http://schemas.microsoft.com/office/powerpoint/2010/main" val="1910178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75" y="407603"/>
            <a:ext cx="7136757" cy="1325562"/>
          </a:xfrm>
        </p:spPr>
        <p:txBody>
          <a:bodyPr/>
          <a:lstStyle/>
          <a:p>
            <a:r>
              <a:rPr lang="en-IN" b="1" dirty="0">
                <a:solidFill>
                  <a:schemeClr val="tx2"/>
                </a:solidFill>
                <a:latin typeface="Century Gothic" panose="020B0604020202020204" pitchFamily="34" charset="0"/>
              </a:rPr>
              <a:t>El panorama general:</a:t>
            </a:r>
          </a:p>
        </p:txBody>
      </p:sp>
      <p:sp>
        <p:nvSpPr>
          <p:cNvPr id="3" name="Content Placeholder 2"/>
          <p:cNvSpPr>
            <a:spLocks noGrp="1"/>
          </p:cNvSpPr>
          <p:nvPr>
            <p:ph idx="1"/>
          </p:nvPr>
        </p:nvSpPr>
        <p:spPr>
          <a:xfrm>
            <a:off x="4479403" y="1733165"/>
            <a:ext cx="6813429" cy="4787210"/>
          </a:xfrm>
        </p:spPr>
        <p:txBody>
          <a:bodyPr>
            <a:normAutofit/>
          </a:bodyPr>
          <a:lstStyle/>
          <a:p>
            <a:pPr marL="0" indent="0">
              <a:buClrTx/>
              <a:buNone/>
            </a:pPr>
            <a:endParaRPr lang="en-IN" sz="2400" dirty="0">
              <a:latin typeface="Century Schoolbook" panose="02040604050505020304" pitchFamily="18" charset="0"/>
              <a:cs typeface="Calibri" panose="020F0502020204030204" pitchFamily="34" charset="0"/>
            </a:endParaRPr>
          </a:p>
          <a:p>
            <a:pPr marL="0" indent="0">
              <a:buClrTx/>
              <a:buNone/>
            </a:pPr>
            <a:r>
              <a:rPr lang="es-ES" sz="3200" dirty="0">
                <a:latin typeface="Century Schoolbook" panose="02040604050505020304" pitchFamily="18" charset="0"/>
                <a:cs typeface="Calibri" panose="020F0502020204030204" pitchFamily="34" charset="0"/>
              </a:rPr>
              <a:t>Las principales tendencias sociales y ambientales de las últimas décadas son insostenibles. </a:t>
            </a:r>
          </a:p>
          <a:p>
            <a:pPr marL="0" indent="0">
              <a:buClrTx/>
              <a:buNone/>
            </a:pPr>
            <a:endParaRPr lang="es-ES" sz="3200" dirty="0">
              <a:latin typeface="Century Schoolbook" panose="02040604050505020304" pitchFamily="18" charset="0"/>
              <a:cs typeface="Calibri" panose="020F0502020204030204" pitchFamily="34" charset="0"/>
            </a:endParaRPr>
          </a:p>
          <a:p>
            <a:pPr marL="0" indent="0">
              <a:buClrTx/>
              <a:buNone/>
            </a:pPr>
            <a:r>
              <a:rPr lang="es-ES" sz="3200" dirty="0">
                <a:latin typeface="Century Schoolbook" panose="02040604050505020304" pitchFamily="18" charset="0"/>
                <a:cs typeface="Calibri" panose="020F0502020204030204" pitchFamily="34" charset="0"/>
              </a:rPr>
              <a:t>Si no se controlan, conducirán al colapso de la sociedad global. </a:t>
            </a:r>
            <a:endParaRPr lang="en-IN" sz="3200" dirty="0">
              <a:latin typeface="Century Schoolbook" panose="02040604050505020304" pitchFamily="18" charset="0"/>
              <a:cs typeface="Calibri" panose="020F0502020204030204" pitchFamily="34" charset="0"/>
            </a:endParaRPr>
          </a:p>
        </p:txBody>
      </p:sp>
      <p:pic>
        <p:nvPicPr>
          <p:cNvPr id="5122" name="Picture 2" descr="Crisis ambiental, económica y social -  solidaridadbuenviviryresponsabilidadsocial.over-blo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19625"/>
            <a:ext cx="4000500"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887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F029-2E3A-4D1D-93AC-498DA769DBCB}"/>
              </a:ext>
            </a:extLst>
          </p:cNvPr>
          <p:cNvSpPr>
            <a:spLocks noGrp="1"/>
          </p:cNvSpPr>
          <p:nvPr>
            <p:ph type="title"/>
          </p:nvPr>
        </p:nvSpPr>
        <p:spPr>
          <a:xfrm>
            <a:off x="633265" y="502742"/>
            <a:ext cx="9418320" cy="1203510"/>
          </a:xfrm>
        </p:spPr>
        <p:txBody>
          <a:bodyPr>
            <a:noAutofit/>
          </a:bodyPr>
          <a:lstStyle/>
          <a:p>
            <a:r>
              <a:rPr lang="en-US" sz="6000" b="1" dirty="0">
                <a:solidFill>
                  <a:srgbClr val="002060"/>
                </a:solidFill>
                <a:latin typeface="Century Gothic" panose="020B0502020202020204" pitchFamily="34" charset="0"/>
              </a:rPr>
              <a:t>Un </a:t>
            </a:r>
            <a:r>
              <a:rPr lang="en-US" sz="6000" b="1" dirty="0" err="1">
                <a:solidFill>
                  <a:srgbClr val="002060"/>
                </a:solidFill>
                <a:latin typeface="Century Gothic" panose="020B0502020202020204" pitchFamily="34" charset="0"/>
              </a:rPr>
              <a:t>ejercicio</a:t>
            </a:r>
            <a:r>
              <a:rPr lang="en-US" sz="6000" b="1" dirty="0">
                <a:solidFill>
                  <a:srgbClr val="002060"/>
                </a:solidFill>
                <a:latin typeface="Century Gothic" panose="020B0502020202020204" pitchFamily="34" charset="0"/>
              </a:rPr>
              <a:t> de </a:t>
            </a:r>
            <a:r>
              <a:rPr lang="en-US" sz="6000" b="1" dirty="0" err="1">
                <a:solidFill>
                  <a:srgbClr val="002060"/>
                </a:solidFill>
                <a:latin typeface="Century Gothic" panose="020B0502020202020204" pitchFamily="34" charset="0"/>
              </a:rPr>
              <a:t>reflexión</a:t>
            </a:r>
            <a:r>
              <a:rPr lang="en-US" sz="6000" b="1" dirty="0">
                <a:solidFill>
                  <a:srgbClr val="002060"/>
                </a:solidFill>
                <a:latin typeface="Century Gothic" panose="020B0502020202020204" pitchFamily="34" charset="0"/>
              </a:rPr>
              <a:t>...</a:t>
            </a:r>
          </a:p>
        </p:txBody>
      </p:sp>
      <p:sp>
        <p:nvSpPr>
          <p:cNvPr id="4" name="Text Placeholder 3"/>
          <p:cNvSpPr>
            <a:spLocks noGrp="1"/>
          </p:cNvSpPr>
          <p:nvPr>
            <p:ph type="body" idx="1"/>
          </p:nvPr>
        </p:nvSpPr>
        <p:spPr>
          <a:xfrm>
            <a:off x="633265" y="1858657"/>
            <a:ext cx="10514899" cy="4708404"/>
          </a:xfrm>
          <a:solidFill>
            <a:schemeClr val="accent1"/>
          </a:solidFill>
        </p:spPr>
        <p:txBody>
          <a:bodyPr lIns="182880" tIns="182880" rIns="182880" bIns="182880">
            <a:noAutofit/>
          </a:bodyPr>
          <a:lstStyle/>
          <a:p>
            <a:r>
              <a:rPr lang="es-419" sz="2600" dirty="0">
                <a:solidFill>
                  <a:schemeClr val="bg1"/>
                </a:solidFill>
              </a:rPr>
              <a:t>"Antes de conocer la bondad como lo más profundo de tu interior,</a:t>
            </a:r>
            <a:r>
              <a:rPr lang="en-US" sz="2600" dirty="0">
                <a:solidFill>
                  <a:schemeClr val="bg1"/>
                </a:solidFill>
              </a:rPr>
              <a:t> </a:t>
            </a:r>
            <a:r>
              <a:rPr lang="es-419" sz="2600" dirty="0">
                <a:solidFill>
                  <a:schemeClr val="bg1"/>
                </a:solidFill>
              </a:rPr>
              <a:t>debes conocer la pena como la otra cosa más profunda.</a:t>
            </a:r>
            <a:endParaRPr lang="en-US" sz="2600" dirty="0">
              <a:solidFill>
                <a:schemeClr val="bg1"/>
              </a:solidFill>
            </a:endParaRPr>
          </a:p>
          <a:p>
            <a:endParaRPr lang="es-419" sz="2600" dirty="0">
              <a:solidFill>
                <a:schemeClr val="bg1"/>
              </a:solidFill>
            </a:endParaRPr>
          </a:p>
          <a:p>
            <a:r>
              <a:rPr lang="es-419" sz="2600" dirty="0">
                <a:solidFill>
                  <a:schemeClr val="bg1"/>
                </a:solidFill>
              </a:rPr>
              <a:t>Debes despertarte con la pena.</a:t>
            </a:r>
            <a:endParaRPr lang="en-US" sz="2600" dirty="0">
              <a:solidFill>
                <a:schemeClr val="bg1"/>
              </a:solidFill>
            </a:endParaRPr>
          </a:p>
          <a:p>
            <a:endParaRPr lang="es-419" sz="2600" dirty="0">
              <a:solidFill>
                <a:schemeClr val="bg1"/>
              </a:solidFill>
            </a:endParaRPr>
          </a:p>
          <a:p>
            <a:r>
              <a:rPr lang="es-419" sz="2600" dirty="0">
                <a:solidFill>
                  <a:schemeClr val="bg1"/>
                </a:solidFill>
              </a:rPr>
              <a:t>Debes hablarle hasta que tu voz</a:t>
            </a:r>
            <a:endParaRPr lang="en-US" sz="2600" dirty="0">
              <a:solidFill>
                <a:schemeClr val="bg1"/>
              </a:solidFill>
            </a:endParaRPr>
          </a:p>
          <a:p>
            <a:r>
              <a:rPr lang="es-419" sz="2600" dirty="0">
                <a:solidFill>
                  <a:schemeClr val="bg1"/>
                </a:solidFill>
              </a:rPr>
              <a:t>atrape el hilo de todas las penas</a:t>
            </a:r>
            <a:endParaRPr lang="en-US" sz="2600" dirty="0">
              <a:solidFill>
                <a:schemeClr val="bg1"/>
              </a:solidFill>
            </a:endParaRPr>
          </a:p>
          <a:p>
            <a:r>
              <a:rPr lang="es-419" sz="2600" dirty="0">
                <a:solidFill>
                  <a:schemeClr val="bg1"/>
                </a:solidFill>
              </a:rPr>
              <a:t>y seas capaz de ver el tamaño de la tela".</a:t>
            </a:r>
            <a:endParaRPr lang="en-US" sz="2600" dirty="0">
              <a:solidFill>
                <a:schemeClr val="bg1"/>
              </a:solidFill>
            </a:endParaRPr>
          </a:p>
          <a:p>
            <a:endParaRPr lang="en-US" sz="2600" dirty="0">
              <a:solidFill>
                <a:schemeClr val="bg1"/>
              </a:solidFill>
            </a:endParaRPr>
          </a:p>
        </p:txBody>
      </p:sp>
    </p:spTree>
    <p:extLst>
      <p:ext uri="{BB962C8B-B14F-4D97-AF65-F5344CB8AC3E}">
        <p14:creationId xmlns:p14="http://schemas.microsoft.com/office/powerpoint/2010/main" val="3067848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a:p>
        </p:txBody>
      </p:sp>
      <p:sp>
        <p:nvSpPr>
          <p:cNvPr id="6" name="Title 5"/>
          <p:cNvSpPr>
            <a:spLocks noGrp="1"/>
          </p:cNvSpPr>
          <p:nvPr>
            <p:ph type="ctrTitle"/>
          </p:nvPr>
        </p:nvSpPr>
        <p:spPr/>
        <p:txBody>
          <a:bodyPr/>
          <a:lstStyle/>
          <a:p>
            <a:endParaRPr lang="en-US"/>
          </a:p>
        </p:txBody>
      </p:sp>
      <p:pic>
        <p:nvPicPr>
          <p:cNvPr id="7" name="Picture 6"/>
          <p:cNvPicPr>
            <a:picLocks noChangeAspect="1"/>
          </p:cNvPicPr>
          <p:nvPr/>
        </p:nvPicPr>
        <p:blipFill>
          <a:blip r:embed="rId2"/>
          <a:stretch>
            <a:fillRect/>
          </a:stretch>
        </p:blipFill>
        <p:spPr>
          <a:xfrm>
            <a:off x="1246935" y="0"/>
            <a:ext cx="9698129" cy="6858000"/>
          </a:xfrm>
          <a:prstGeom prst="rect">
            <a:avLst/>
          </a:prstGeom>
        </p:spPr>
      </p:pic>
    </p:spTree>
    <p:extLst>
      <p:ext uri="{BB962C8B-B14F-4D97-AF65-F5344CB8AC3E}">
        <p14:creationId xmlns:p14="http://schemas.microsoft.com/office/powerpoint/2010/main" val="339079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93F029-2E3A-4D1D-93AC-498DA769DBCB}"/>
              </a:ext>
            </a:extLst>
          </p:cNvPr>
          <p:cNvSpPr txBox="1">
            <a:spLocks/>
          </p:cNvSpPr>
          <p:nvPr/>
        </p:nvSpPr>
        <p:spPr>
          <a:xfrm>
            <a:off x="633265" y="502742"/>
            <a:ext cx="9418320" cy="120351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7200" b="0" kern="1200" spc="-50" baseline="0">
                <a:solidFill>
                  <a:schemeClr val="tx1"/>
                </a:solidFill>
                <a:latin typeface="+mj-lt"/>
                <a:ea typeface="+mj-ea"/>
                <a:cs typeface="+mj-cs"/>
              </a:defRPr>
            </a:lvl1pPr>
          </a:lstStyle>
          <a:p>
            <a:r>
              <a:rPr lang="en-US" sz="6000" b="1">
                <a:solidFill>
                  <a:srgbClr val="002060"/>
                </a:solidFill>
                <a:latin typeface="Century Gothic" panose="020B0502020202020204" pitchFamily="34" charset="0"/>
              </a:rPr>
              <a:t>Un ejercicio de reflexión...</a:t>
            </a:r>
            <a:endParaRPr lang="en-US" sz="6000" b="1" dirty="0">
              <a:solidFill>
                <a:srgbClr val="002060"/>
              </a:solidFill>
              <a:latin typeface="Century Gothic" panose="020B0502020202020204" pitchFamily="34" charset="0"/>
            </a:endParaRPr>
          </a:p>
        </p:txBody>
      </p:sp>
      <p:pic>
        <p:nvPicPr>
          <p:cNvPr id="12290" name="Picture 2" descr="Are You Suffering from Planetary Angu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304" y="1563063"/>
            <a:ext cx="7942406" cy="529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329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206AAD-D6F7-8505-47E9-E8F2FC646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482" y="713429"/>
            <a:ext cx="5931209" cy="5931209"/>
          </a:xfrm>
          <a:prstGeom prst="rect">
            <a:avLst/>
          </a:prstGeom>
        </p:spPr>
      </p:pic>
    </p:spTree>
    <p:extLst>
      <p:ext uri="{BB962C8B-B14F-4D97-AF65-F5344CB8AC3E}">
        <p14:creationId xmlns:p14="http://schemas.microsoft.com/office/powerpoint/2010/main" val="2040937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D0FF873-0D97-4AE7-A97E-539910376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26" name="Picture 2" descr="Image result for objetivos de desarrollo sostenible">
            <a:extLst>
              <a:ext uri="{FF2B5EF4-FFF2-40B4-BE49-F238E27FC236}">
                <a16:creationId xmlns:a16="http://schemas.microsoft.com/office/drawing/2014/main" id="{ED6DD539-6409-4168-AE0F-ACDE012F4B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80872" y="-507737"/>
            <a:ext cx="7685024" cy="78219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31146D1-4CEB-4488-BF2F-ED33973A243A}"/>
              </a:ext>
            </a:extLst>
          </p:cNvPr>
          <p:cNvSpPr txBox="1"/>
          <p:nvPr/>
        </p:nvSpPr>
        <p:spPr>
          <a:xfrm>
            <a:off x="4407567" y="1879722"/>
            <a:ext cx="3810002" cy="2554545"/>
          </a:xfrm>
          <a:prstGeom prst="rect">
            <a:avLst/>
          </a:prstGeom>
          <a:noFill/>
        </p:spPr>
        <p:txBody>
          <a:bodyPr wrap="square" rtlCol="0">
            <a:spAutoFit/>
          </a:bodyPr>
          <a:lstStyle/>
          <a:p>
            <a:r>
              <a:rPr lang="en-US" sz="8000" b="1" dirty="0">
                <a:solidFill>
                  <a:srgbClr val="002060"/>
                </a:solidFill>
                <a:latin typeface="Century Gothic" panose="020B0502020202020204" pitchFamily="34" charset="0"/>
              </a:rPr>
              <a:t>LA VISIÓN</a:t>
            </a:r>
          </a:p>
        </p:txBody>
      </p:sp>
    </p:spTree>
    <p:extLst>
      <p:ext uri="{BB962C8B-B14F-4D97-AF65-F5344CB8AC3E}">
        <p14:creationId xmlns:p14="http://schemas.microsoft.com/office/powerpoint/2010/main" val="392826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420" y="274253"/>
            <a:ext cx="9692640" cy="956963"/>
          </a:xfrm>
        </p:spPr>
        <p:txBody>
          <a:bodyPr/>
          <a:lstStyle/>
          <a:p>
            <a:r>
              <a:rPr lang="en-IN" b="1" dirty="0">
                <a:solidFill>
                  <a:schemeClr val="tx2"/>
                </a:solidFill>
                <a:latin typeface="Century Gothic" panose="020B0604020202020204" pitchFamily="34" charset="0"/>
              </a:rPr>
              <a:t>Una </a:t>
            </a:r>
            <a:r>
              <a:rPr lang="en-IN" b="1" dirty="0" err="1">
                <a:solidFill>
                  <a:schemeClr val="tx2"/>
                </a:solidFill>
                <a:latin typeface="Century Gothic" panose="020B0604020202020204" pitchFamily="34" charset="0"/>
              </a:rPr>
              <a:t>respuesta</a:t>
            </a:r>
            <a:r>
              <a:rPr lang="en-IN" b="1" dirty="0">
                <a:solidFill>
                  <a:schemeClr val="tx2"/>
                </a:solidFill>
                <a:latin typeface="Century Gothic" panose="020B0604020202020204" pitchFamily="34" charset="0"/>
              </a:rPr>
              <a:t> de la ONU:</a:t>
            </a:r>
          </a:p>
        </p:txBody>
      </p:sp>
      <p:sp>
        <p:nvSpPr>
          <p:cNvPr id="3" name="Content Placeholder 2"/>
          <p:cNvSpPr>
            <a:spLocks noGrp="1"/>
          </p:cNvSpPr>
          <p:nvPr>
            <p:ph idx="1"/>
          </p:nvPr>
        </p:nvSpPr>
        <p:spPr>
          <a:xfrm>
            <a:off x="697311" y="1273193"/>
            <a:ext cx="10515600" cy="5310554"/>
          </a:xfrm>
        </p:spPr>
        <p:txBody>
          <a:bodyPr>
            <a:normAutofit/>
          </a:bodyPr>
          <a:lstStyle/>
          <a:p>
            <a:pPr>
              <a:buClrTx/>
            </a:pPr>
            <a:r>
              <a:rPr lang="es-ES" sz="2400" dirty="0">
                <a:latin typeface="Century Schoolbook" panose="02040604050505020304" pitchFamily="18" charset="0"/>
                <a:cs typeface="Calibri" panose="020F0502020204030204" pitchFamily="34" charset="0"/>
              </a:rPr>
              <a:t>En </a:t>
            </a:r>
            <a:r>
              <a:rPr lang="es-ES" sz="2400" dirty="0">
                <a:solidFill>
                  <a:srgbClr val="FF0000"/>
                </a:solidFill>
                <a:latin typeface="Century Schoolbook" panose="02040604050505020304" pitchFamily="18" charset="0"/>
                <a:cs typeface="Calibri" panose="020F0502020204030204" pitchFamily="34" charset="0"/>
              </a:rPr>
              <a:t>2015</a:t>
            </a:r>
            <a:r>
              <a:rPr lang="es-ES" sz="2400" dirty="0">
                <a:latin typeface="Century Schoolbook" panose="02040604050505020304" pitchFamily="18" charset="0"/>
                <a:cs typeface="Calibri" panose="020F0502020204030204" pitchFamily="34" charset="0"/>
              </a:rPr>
              <a:t>, la ONU organizó a todos los gobiernos del mundo para acordar una respuesta global a las crisis sociales, ambientales y económicas a las que nos enfrentamos.</a:t>
            </a:r>
          </a:p>
          <a:p>
            <a:pPr>
              <a:buClrTx/>
            </a:pPr>
            <a:r>
              <a:rPr lang="es-ES" sz="2400" dirty="0">
                <a:latin typeface="Century Schoolbook" panose="02040604050505020304" pitchFamily="18" charset="0"/>
                <a:cs typeface="Calibri" panose="020F0502020204030204" pitchFamily="34" charset="0"/>
              </a:rPr>
              <a:t>El plan, conocido como los Objetivos de Desarrollo Sostenible (los ODS), fue adoptado por todos los gobiernos y agencias de la ONU. Guiará el trabajo de todo el sistema de la ONU entre </a:t>
            </a:r>
            <a:r>
              <a:rPr lang="es-ES" sz="2400" dirty="0">
                <a:solidFill>
                  <a:srgbClr val="FF0000"/>
                </a:solidFill>
                <a:latin typeface="Century Schoolbook" panose="02040604050505020304" pitchFamily="18" charset="0"/>
                <a:cs typeface="Calibri" panose="020F0502020204030204" pitchFamily="34" charset="0"/>
              </a:rPr>
              <a:t>2015</a:t>
            </a:r>
            <a:r>
              <a:rPr lang="es-ES" sz="2400" dirty="0">
                <a:latin typeface="Century Schoolbook" panose="02040604050505020304" pitchFamily="18" charset="0"/>
                <a:cs typeface="Calibri" panose="020F0502020204030204" pitchFamily="34" charset="0"/>
              </a:rPr>
              <a:t> y </a:t>
            </a:r>
            <a:r>
              <a:rPr lang="es-ES" sz="2400" dirty="0">
                <a:solidFill>
                  <a:srgbClr val="FF0000"/>
                </a:solidFill>
                <a:latin typeface="Century Schoolbook" panose="02040604050505020304" pitchFamily="18" charset="0"/>
                <a:cs typeface="Calibri" panose="020F0502020204030204" pitchFamily="34" charset="0"/>
              </a:rPr>
              <a:t>2030</a:t>
            </a:r>
            <a:r>
              <a:rPr lang="es-ES" sz="2400" dirty="0">
                <a:latin typeface="Century Schoolbook" panose="02040604050505020304" pitchFamily="18" charset="0"/>
                <a:cs typeface="Calibri" panose="020F0502020204030204" pitchFamily="34" charset="0"/>
              </a:rPr>
              <a:t>.</a:t>
            </a:r>
          </a:p>
          <a:p>
            <a:pPr>
              <a:buClrTx/>
            </a:pPr>
            <a:r>
              <a:rPr lang="es-ES" sz="2400" dirty="0">
                <a:latin typeface="Century Schoolbook" panose="02040604050505020304" pitchFamily="18" charset="0"/>
                <a:cs typeface="Calibri" panose="020F0502020204030204" pitchFamily="34" charset="0"/>
              </a:rPr>
              <a:t>Los ODS son el plan global contra la crisis: la salida acordada, justa y ecológica de los desórdenes sociales y ambientales que la humanidad ha creado en el último medio siglo. </a:t>
            </a:r>
          </a:p>
          <a:p>
            <a:pPr>
              <a:buClrTx/>
            </a:pPr>
            <a:r>
              <a:rPr lang="es-ES" sz="2400" dirty="0">
                <a:latin typeface="Century Schoolbook" panose="02040604050505020304" pitchFamily="18" charset="0"/>
                <a:cs typeface="Calibri" panose="020F0502020204030204" pitchFamily="34" charset="0"/>
              </a:rPr>
              <a:t>Los ODS aspiran a un mundo en el que </a:t>
            </a:r>
            <a:r>
              <a:rPr lang="es-ES" sz="2400" b="1" dirty="0">
                <a:solidFill>
                  <a:srgbClr val="FF0000"/>
                </a:solidFill>
                <a:latin typeface="Century Schoolbook" panose="02040604050505020304" pitchFamily="18" charset="0"/>
                <a:cs typeface="Calibri" panose="020F0502020204030204" pitchFamily="34" charset="0"/>
              </a:rPr>
              <a:t>todos los seres humanos puedan vivir bien, protegiendo y respetando las necesidades del planeta que compartimos</a:t>
            </a:r>
            <a:r>
              <a:rPr lang="es-ES" sz="2400" b="1" dirty="0">
                <a:latin typeface="Century Schoolbook" panose="02040604050505020304" pitchFamily="18" charset="0"/>
                <a:cs typeface="Calibri" panose="020F0502020204030204" pitchFamily="34" charset="0"/>
              </a:rPr>
              <a:t>. </a:t>
            </a:r>
            <a:r>
              <a:rPr lang="es-ES" sz="2400" dirty="0">
                <a:latin typeface="Century Schoolbook" panose="02040604050505020304" pitchFamily="18" charset="0"/>
                <a:cs typeface="Calibri" panose="020F0502020204030204" pitchFamily="34" charset="0"/>
              </a:rPr>
              <a:t>Representan el mayor plan de acción global de los gobiernos que dicen luchar por este fin.</a:t>
            </a:r>
            <a:endParaRPr lang="en-IN" sz="2400" dirty="0">
              <a:latin typeface="Century Schoolbook" panose="02040604050505020304" pitchFamily="18" charset="0"/>
              <a:cs typeface="Calibri" panose="020F0502020204030204" pitchFamily="34" charset="0"/>
            </a:endParaRPr>
          </a:p>
        </p:txBody>
      </p:sp>
    </p:spTree>
    <p:extLst>
      <p:ext uri="{BB962C8B-B14F-4D97-AF65-F5344CB8AC3E}">
        <p14:creationId xmlns:p14="http://schemas.microsoft.com/office/powerpoint/2010/main" val="361713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427" y="354314"/>
            <a:ext cx="11075504" cy="1325563"/>
          </a:xfrm>
        </p:spPr>
        <p:txBody>
          <a:bodyPr/>
          <a:lstStyle/>
          <a:p>
            <a:r>
              <a:rPr lang="en-IN" b="1" dirty="0">
                <a:solidFill>
                  <a:schemeClr val="tx2"/>
                </a:solidFill>
                <a:latin typeface="Century Gothic" panose="020B0604020202020204" pitchFamily="34" charset="0"/>
              </a:rPr>
              <a:t>Los ODS: Transversal y multidimensional</a:t>
            </a:r>
          </a:p>
        </p:txBody>
      </p:sp>
      <p:sp>
        <p:nvSpPr>
          <p:cNvPr id="3" name="Content Placeholder 2"/>
          <p:cNvSpPr>
            <a:spLocks noGrp="1"/>
          </p:cNvSpPr>
          <p:nvPr>
            <p:ph idx="1"/>
          </p:nvPr>
        </p:nvSpPr>
        <p:spPr>
          <a:xfrm>
            <a:off x="558247" y="1899139"/>
            <a:ext cx="10148071" cy="4604547"/>
          </a:xfrm>
        </p:spPr>
        <p:txBody>
          <a:bodyPr>
            <a:normAutofit fontScale="77500" lnSpcReduction="20000"/>
          </a:bodyPr>
          <a:lstStyle/>
          <a:p>
            <a:pPr marL="0" indent="0">
              <a:buNone/>
            </a:pPr>
            <a:r>
              <a:rPr lang="es-ES" sz="3500" dirty="0">
                <a:latin typeface="Century Schoolbook" panose="02040604050505020304" pitchFamily="18" charset="0"/>
                <a:cs typeface="Calibri" panose="020F0502020204030204" pitchFamily="34" charset="0"/>
              </a:rPr>
              <a:t>Los 17 ODS cubren cinco dimensiones críticas, también conocidas como las 5 "P" en inglés (las 4 “P” y una “A” en español):</a:t>
            </a:r>
          </a:p>
          <a:p>
            <a:pPr marL="0" indent="0">
              <a:buNone/>
            </a:pPr>
            <a:endParaRPr lang="es-ES" sz="3500" dirty="0">
              <a:latin typeface="Century Schoolbook" panose="02040604050505020304" pitchFamily="18" charset="0"/>
              <a:cs typeface="Calibri" panose="020F0502020204030204" pitchFamily="34" charset="0"/>
            </a:endParaRPr>
          </a:p>
          <a:p>
            <a:pPr marL="0" indent="0">
              <a:buNone/>
            </a:pPr>
            <a:r>
              <a:rPr lang="es-ES" sz="4600" dirty="0">
                <a:latin typeface="Century Schoolbook" panose="02040604050505020304" pitchFamily="18" charset="0"/>
                <a:cs typeface="Calibri" panose="020F0502020204030204" pitchFamily="34" charset="0"/>
              </a:rPr>
              <a:t> 	Personas (1-7)</a:t>
            </a:r>
          </a:p>
          <a:p>
            <a:pPr marL="0" indent="0">
              <a:buNone/>
            </a:pPr>
            <a:r>
              <a:rPr lang="es-ES" sz="4600" dirty="0">
                <a:latin typeface="Century Schoolbook" panose="02040604050505020304" pitchFamily="18" charset="0"/>
                <a:cs typeface="Calibri" panose="020F0502020204030204" pitchFamily="34" charset="0"/>
              </a:rPr>
              <a:t> 	Prosperidad (8-11)</a:t>
            </a:r>
          </a:p>
          <a:p>
            <a:pPr marL="0" indent="0">
              <a:buNone/>
            </a:pPr>
            <a:r>
              <a:rPr lang="es-ES" sz="4600" dirty="0">
                <a:latin typeface="Century Schoolbook" panose="02040604050505020304" pitchFamily="18" charset="0"/>
                <a:cs typeface="Calibri" panose="020F0502020204030204" pitchFamily="34" charset="0"/>
              </a:rPr>
              <a:t>  	Planeta (12-14)</a:t>
            </a:r>
          </a:p>
          <a:p>
            <a:pPr marL="0" indent="0">
              <a:buNone/>
            </a:pPr>
            <a:r>
              <a:rPr lang="es-ES" sz="4600" dirty="0">
                <a:latin typeface="Century Schoolbook" panose="02040604050505020304" pitchFamily="18" charset="0"/>
                <a:cs typeface="Calibri" panose="020F0502020204030204" pitchFamily="34" charset="0"/>
              </a:rPr>
              <a:t> 	Paz (16)</a:t>
            </a:r>
          </a:p>
          <a:p>
            <a:pPr marL="0" indent="0">
              <a:buNone/>
            </a:pPr>
            <a:r>
              <a:rPr lang="es-ES" sz="4600" dirty="0">
                <a:latin typeface="Century Schoolbook" panose="02040604050505020304" pitchFamily="18" charset="0"/>
                <a:cs typeface="Calibri" panose="020F0502020204030204" pitchFamily="34" charset="0"/>
              </a:rPr>
              <a:t> 	Alianzas (17) </a:t>
            </a:r>
            <a:r>
              <a:rPr lang="es-ES" sz="2300" i="1" dirty="0">
                <a:latin typeface="Century Schoolbook" panose="02040604050505020304" pitchFamily="18" charset="0"/>
                <a:cs typeface="Calibri" panose="020F0502020204030204" pitchFamily="34" charset="0"/>
              </a:rPr>
              <a:t>(</a:t>
            </a:r>
            <a:r>
              <a:rPr lang="es-ES" sz="2300" i="1" dirty="0" err="1">
                <a:latin typeface="Century Schoolbook" panose="02040604050505020304" pitchFamily="18" charset="0"/>
                <a:cs typeface="Calibri" panose="020F0502020204030204" pitchFamily="34" charset="0"/>
              </a:rPr>
              <a:t>Partnership</a:t>
            </a:r>
            <a:r>
              <a:rPr lang="es-ES" sz="2300" i="1" dirty="0">
                <a:latin typeface="Century Schoolbook" panose="02040604050505020304" pitchFamily="18" charset="0"/>
                <a:cs typeface="Calibri" panose="020F0502020204030204" pitchFamily="34" charset="0"/>
              </a:rPr>
              <a:t>)</a:t>
            </a:r>
            <a:endParaRPr lang="en-IN" sz="2300" i="1" dirty="0">
              <a:latin typeface="Century Schoolbook" panose="02040604050505020304" pitchFamily="18" charset="0"/>
              <a:cs typeface="Calibri" panose="020F0502020204030204" pitchFamily="34" charset="0"/>
            </a:endParaRPr>
          </a:p>
        </p:txBody>
      </p:sp>
    </p:spTree>
    <p:extLst>
      <p:ext uri="{BB962C8B-B14F-4D97-AF65-F5344CB8AC3E}">
        <p14:creationId xmlns:p14="http://schemas.microsoft.com/office/powerpoint/2010/main" val="1026145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463" y="-77396"/>
            <a:ext cx="9692640" cy="1325562"/>
          </a:xfrm>
        </p:spPr>
        <p:txBody>
          <a:bodyPr/>
          <a:lstStyle/>
          <a:p>
            <a:r>
              <a:rPr lang="en-IN" b="1" dirty="0">
                <a:solidFill>
                  <a:schemeClr val="tx2"/>
                </a:solidFill>
                <a:latin typeface="Century Gothic" panose="020B0604020202020204" pitchFamily="34" charset="0"/>
              </a:rPr>
              <a:t>Personas: 1-7</a:t>
            </a:r>
          </a:p>
        </p:txBody>
      </p:sp>
      <p:pic>
        <p:nvPicPr>
          <p:cNvPr id="3" name="Picture 2">
            <a:extLst>
              <a:ext uri="{FF2B5EF4-FFF2-40B4-BE49-F238E27FC236}">
                <a16:creationId xmlns:a16="http://schemas.microsoft.com/office/drawing/2014/main" id="{8AC8D671-1FC9-4F16-8236-FDA5ED0A7509}"/>
              </a:ext>
            </a:extLst>
          </p:cNvPr>
          <p:cNvPicPr>
            <a:picLocks noChangeAspect="1"/>
          </p:cNvPicPr>
          <p:nvPr/>
        </p:nvPicPr>
        <p:blipFill>
          <a:blip r:embed="rId2"/>
          <a:stretch>
            <a:fillRect/>
          </a:stretch>
        </p:blipFill>
        <p:spPr>
          <a:xfrm>
            <a:off x="613886" y="1444093"/>
            <a:ext cx="7398670" cy="2436226"/>
          </a:xfrm>
          <a:prstGeom prst="rect">
            <a:avLst/>
          </a:prstGeom>
        </p:spPr>
      </p:pic>
      <p:pic>
        <p:nvPicPr>
          <p:cNvPr id="4" name="Picture 3">
            <a:extLst>
              <a:ext uri="{FF2B5EF4-FFF2-40B4-BE49-F238E27FC236}">
                <a16:creationId xmlns:a16="http://schemas.microsoft.com/office/drawing/2014/main" id="{591A5B6A-63F1-4954-AF0A-D254EB771E5D}"/>
              </a:ext>
            </a:extLst>
          </p:cNvPr>
          <p:cNvPicPr>
            <a:picLocks noChangeAspect="1"/>
          </p:cNvPicPr>
          <p:nvPr/>
        </p:nvPicPr>
        <p:blipFill>
          <a:blip r:embed="rId3"/>
          <a:stretch>
            <a:fillRect/>
          </a:stretch>
        </p:blipFill>
        <p:spPr>
          <a:xfrm>
            <a:off x="8012556" y="1498220"/>
            <a:ext cx="2503003" cy="2386584"/>
          </a:xfrm>
          <a:prstGeom prst="rect">
            <a:avLst/>
          </a:prstGeom>
        </p:spPr>
      </p:pic>
      <p:pic>
        <p:nvPicPr>
          <p:cNvPr id="5" name="Picture 4">
            <a:extLst>
              <a:ext uri="{FF2B5EF4-FFF2-40B4-BE49-F238E27FC236}">
                <a16:creationId xmlns:a16="http://schemas.microsoft.com/office/drawing/2014/main" id="{85894E7A-A4F4-4AEA-9F9C-D5CE828BBD21}"/>
              </a:ext>
            </a:extLst>
          </p:cNvPr>
          <p:cNvPicPr>
            <a:picLocks noChangeAspect="1"/>
          </p:cNvPicPr>
          <p:nvPr/>
        </p:nvPicPr>
        <p:blipFill>
          <a:blip r:embed="rId4"/>
          <a:stretch>
            <a:fillRect/>
          </a:stretch>
        </p:blipFill>
        <p:spPr>
          <a:xfrm>
            <a:off x="3119411" y="3953704"/>
            <a:ext cx="4846882" cy="2335375"/>
          </a:xfrm>
          <a:prstGeom prst="rect">
            <a:avLst/>
          </a:prstGeom>
        </p:spPr>
      </p:pic>
      <p:pic>
        <p:nvPicPr>
          <p:cNvPr id="6" name="Picture 5">
            <a:extLst>
              <a:ext uri="{FF2B5EF4-FFF2-40B4-BE49-F238E27FC236}">
                <a16:creationId xmlns:a16="http://schemas.microsoft.com/office/drawing/2014/main" id="{5CA7CE55-EF84-419B-9E90-72DB4F0FB3BF}"/>
              </a:ext>
            </a:extLst>
          </p:cNvPr>
          <p:cNvPicPr>
            <a:picLocks noChangeAspect="1"/>
          </p:cNvPicPr>
          <p:nvPr/>
        </p:nvPicPr>
        <p:blipFill>
          <a:blip r:embed="rId5"/>
          <a:stretch>
            <a:fillRect/>
          </a:stretch>
        </p:blipFill>
        <p:spPr>
          <a:xfrm>
            <a:off x="8088520" y="3964582"/>
            <a:ext cx="2319965" cy="2326463"/>
          </a:xfrm>
          <a:prstGeom prst="rect">
            <a:avLst/>
          </a:prstGeom>
        </p:spPr>
      </p:pic>
    </p:spTree>
    <p:extLst>
      <p:ext uri="{BB962C8B-B14F-4D97-AF65-F5344CB8AC3E}">
        <p14:creationId xmlns:p14="http://schemas.microsoft.com/office/powerpoint/2010/main" val="958558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269" y="436098"/>
            <a:ext cx="9692640" cy="1325562"/>
          </a:xfrm>
        </p:spPr>
        <p:txBody>
          <a:bodyPr/>
          <a:lstStyle/>
          <a:p>
            <a:r>
              <a:rPr lang="en-IN" b="1" dirty="0" err="1">
                <a:solidFill>
                  <a:schemeClr val="tx2"/>
                </a:solidFill>
                <a:latin typeface="Century Gothic" panose="020B0604020202020204" pitchFamily="34" charset="0"/>
              </a:rPr>
              <a:t>Prosperidad</a:t>
            </a:r>
            <a:r>
              <a:rPr lang="en-IN" b="1" dirty="0">
                <a:solidFill>
                  <a:schemeClr val="tx2"/>
                </a:solidFill>
                <a:latin typeface="Century Gothic" panose="020B0604020202020204" pitchFamily="34" charset="0"/>
              </a:rPr>
              <a:t>: 8-11</a:t>
            </a:r>
          </a:p>
        </p:txBody>
      </p:sp>
      <p:pic>
        <p:nvPicPr>
          <p:cNvPr id="3" name="Picture 2">
            <a:extLst>
              <a:ext uri="{FF2B5EF4-FFF2-40B4-BE49-F238E27FC236}">
                <a16:creationId xmlns:a16="http://schemas.microsoft.com/office/drawing/2014/main" id="{879E3AB4-DE67-4856-B8D8-EBC04D701EB9}"/>
              </a:ext>
            </a:extLst>
          </p:cNvPr>
          <p:cNvPicPr>
            <a:picLocks noChangeAspect="1"/>
          </p:cNvPicPr>
          <p:nvPr/>
        </p:nvPicPr>
        <p:blipFill>
          <a:blip r:embed="rId2"/>
          <a:stretch>
            <a:fillRect/>
          </a:stretch>
        </p:blipFill>
        <p:spPr>
          <a:xfrm>
            <a:off x="305269" y="2194560"/>
            <a:ext cx="7787003" cy="2468880"/>
          </a:xfrm>
          <a:prstGeom prst="rect">
            <a:avLst/>
          </a:prstGeom>
        </p:spPr>
      </p:pic>
      <p:pic>
        <p:nvPicPr>
          <p:cNvPr id="4" name="Picture 3">
            <a:extLst>
              <a:ext uri="{FF2B5EF4-FFF2-40B4-BE49-F238E27FC236}">
                <a16:creationId xmlns:a16="http://schemas.microsoft.com/office/drawing/2014/main" id="{8F157C83-71C2-4687-925E-A13D0C4AF271}"/>
              </a:ext>
            </a:extLst>
          </p:cNvPr>
          <p:cNvPicPr>
            <a:picLocks noChangeAspect="1"/>
          </p:cNvPicPr>
          <p:nvPr/>
        </p:nvPicPr>
        <p:blipFill>
          <a:blip r:embed="rId3"/>
          <a:stretch>
            <a:fillRect/>
          </a:stretch>
        </p:blipFill>
        <p:spPr>
          <a:xfrm>
            <a:off x="8339522" y="2214330"/>
            <a:ext cx="2468880" cy="2468880"/>
          </a:xfrm>
          <a:prstGeom prst="rect">
            <a:avLst/>
          </a:prstGeom>
        </p:spPr>
      </p:pic>
    </p:spTree>
    <p:extLst>
      <p:ext uri="{BB962C8B-B14F-4D97-AF65-F5344CB8AC3E}">
        <p14:creationId xmlns:p14="http://schemas.microsoft.com/office/powerpoint/2010/main" val="4276340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47" y="135156"/>
            <a:ext cx="9692640" cy="825543"/>
          </a:xfrm>
        </p:spPr>
        <p:txBody>
          <a:bodyPr/>
          <a:lstStyle/>
          <a:p>
            <a:r>
              <a:rPr lang="en-IN" b="1" dirty="0">
                <a:solidFill>
                  <a:schemeClr val="tx2"/>
                </a:solidFill>
                <a:latin typeface="Century Gothic" panose="020B0604020202020204" pitchFamily="34" charset="0"/>
              </a:rPr>
              <a:t>Una nota </a:t>
            </a:r>
            <a:r>
              <a:rPr lang="en-IN" b="1" dirty="0" err="1">
                <a:solidFill>
                  <a:schemeClr val="tx2"/>
                </a:solidFill>
                <a:latin typeface="Century Gothic" panose="020B0604020202020204" pitchFamily="34" charset="0"/>
              </a:rPr>
              <a:t>sobre</a:t>
            </a:r>
            <a:r>
              <a:rPr lang="en-IN" b="1" dirty="0">
                <a:solidFill>
                  <a:schemeClr val="tx2"/>
                </a:solidFill>
                <a:latin typeface="Century Gothic" panose="020B0604020202020204" pitchFamily="34" charset="0"/>
              </a:rPr>
              <a:t> ODS 9:</a:t>
            </a:r>
          </a:p>
        </p:txBody>
      </p:sp>
      <p:cxnSp>
        <p:nvCxnSpPr>
          <p:cNvPr id="7" name="Curved Connector 6"/>
          <p:cNvCxnSpPr>
            <a:cxnSpLocks/>
          </p:cNvCxnSpPr>
          <p:nvPr/>
        </p:nvCxnSpPr>
        <p:spPr>
          <a:xfrm rot="16200000" flipH="1">
            <a:off x="1470933" y="2650815"/>
            <a:ext cx="556742" cy="2018997"/>
          </a:xfrm>
          <a:prstGeom prst="curvedConnector2">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15108" y="2379216"/>
            <a:ext cx="3437591" cy="3046988"/>
          </a:xfrm>
          <a:prstGeom prst="rect">
            <a:avLst/>
          </a:prstGeom>
          <a:noFill/>
        </p:spPr>
        <p:txBody>
          <a:bodyPr wrap="square" rtlCol="0">
            <a:spAutoFit/>
          </a:bodyPr>
          <a:lstStyle/>
          <a:p>
            <a:r>
              <a:rPr lang="es-ES" sz="2400" dirty="0"/>
              <a:t>Incluye un compromiso de establecer la infraestructura  necesaria para proveer acceso universal a electricidad, internet, y agua potable</a:t>
            </a:r>
            <a:endParaRPr lang="en-US" sz="2400" dirty="0"/>
          </a:p>
        </p:txBody>
      </p:sp>
      <p:pic>
        <p:nvPicPr>
          <p:cNvPr id="4" name="Picture 3">
            <a:extLst>
              <a:ext uri="{FF2B5EF4-FFF2-40B4-BE49-F238E27FC236}">
                <a16:creationId xmlns:a16="http://schemas.microsoft.com/office/drawing/2014/main" id="{73166E15-4AD3-4570-B3E2-98F3C9452086}"/>
              </a:ext>
            </a:extLst>
          </p:cNvPr>
          <p:cNvPicPr>
            <a:picLocks noChangeAspect="1"/>
          </p:cNvPicPr>
          <p:nvPr/>
        </p:nvPicPr>
        <p:blipFill rotWithShape="1">
          <a:blip r:embed="rId2"/>
          <a:srcRect l="33790" r="33532"/>
          <a:stretch/>
        </p:blipFill>
        <p:spPr>
          <a:xfrm>
            <a:off x="177947" y="1120047"/>
            <a:ext cx="2167071" cy="2102547"/>
          </a:xfrm>
          <a:prstGeom prst="rect">
            <a:avLst/>
          </a:prstGeom>
        </p:spPr>
      </p:pic>
      <p:pic>
        <p:nvPicPr>
          <p:cNvPr id="6" name="Picture 2" descr="SDG9 “Industry, Innovation, and Infrastructure”: Building Resilient  Infrastructure and Fostering Technological Innovation | Our Stories |  MITSUBISHI ELECTRIC Global website">
            <a:extLst>
              <a:ext uri="{FF2B5EF4-FFF2-40B4-BE49-F238E27FC236}">
                <a16:creationId xmlns:a16="http://schemas.microsoft.com/office/drawing/2014/main" id="{B5C25513-07E7-EA67-9324-0F4C5C7068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71" t="1378" r="863" b="1756"/>
          <a:stretch/>
        </p:blipFill>
        <p:spPr bwMode="auto">
          <a:xfrm>
            <a:off x="2854457" y="2257278"/>
            <a:ext cx="4664997" cy="3362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838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47" y="135156"/>
            <a:ext cx="9692640" cy="825543"/>
          </a:xfrm>
        </p:spPr>
        <p:txBody>
          <a:bodyPr/>
          <a:lstStyle/>
          <a:p>
            <a:r>
              <a:rPr lang="en-IN" b="1" dirty="0">
                <a:solidFill>
                  <a:schemeClr val="tx2"/>
                </a:solidFill>
                <a:latin typeface="Century Gothic" panose="020B0604020202020204" pitchFamily="34" charset="0"/>
              </a:rPr>
              <a:t>Una nota </a:t>
            </a:r>
            <a:r>
              <a:rPr lang="en-IN" b="1" dirty="0" err="1">
                <a:solidFill>
                  <a:schemeClr val="tx2"/>
                </a:solidFill>
                <a:latin typeface="Century Gothic" panose="020B0604020202020204" pitchFamily="34" charset="0"/>
              </a:rPr>
              <a:t>sobre</a:t>
            </a:r>
            <a:r>
              <a:rPr lang="en-IN" b="1" dirty="0">
                <a:solidFill>
                  <a:schemeClr val="tx2"/>
                </a:solidFill>
                <a:latin typeface="Century Gothic" panose="020B0604020202020204" pitchFamily="34" charset="0"/>
              </a:rPr>
              <a:t> ODS 10:</a:t>
            </a:r>
          </a:p>
        </p:txBody>
      </p:sp>
      <p:pic>
        <p:nvPicPr>
          <p:cNvPr id="3" name="Picture 2">
            <a:extLst>
              <a:ext uri="{FF2B5EF4-FFF2-40B4-BE49-F238E27FC236}">
                <a16:creationId xmlns:a16="http://schemas.microsoft.com/office/drawing/2014/main" id="{879E3AB4-DE67-4856-B8D8-EBC04D701EB9}"/>
              </a:ext>
            </a:extLst>
          </p:cNvPr>
          <p:cNvPicPr>
            <a:picLocks noChangeAspect="1"/>
          </p:cNvPicPr>
          <p:nvPr/>
        </p:nvPicPr>
        <p:blipFill rotWithShape="1">
          <a:blip r:embed="rId2"/>
          <a:srcRect l="68022"/>
          <a:stretch/>
        </p:blipFill>
        <p:spPr>
          <a:xfrm>
            <a:off x="266218" y="1141264"/>
            <a:ext cx="2490125" cy="2468880"/>
          </a:xfrm>
          <a:prstGeom prst="rect">
            <a:avLst/>
          </a:prstGeom>
        </p:spPr>
      </p:pic>
      <p:pic>
        <p:nvPicPr>
          <p:cNvPr id="5" name="Picture 4"/>
          <p:cNvPicPr>
            <a:picLocks noChangeAspect="1"/>
          </p:cNvPicPr>
          <p:nvPr/>
        </p:nvPicPr>
        <p:blipFill>
          <a:blip r:embed="rId3"/>
          <a:stretch>
            <a:fillRect/>
          </a:stretch>
        </p:blipFill>
        <p:spPr>
          <a:xfrm>
            <a:off x="3438145" y="1581563"/>
            <a:ext cx="4769408" cy="4769408"/>
          </a:xfrm>
          <a:prstGeom prst="rect">
            <a:avLst/>
          </a:prstGeom>
        </p:spPr>
      </p:pic>
      <p:cxnSp>
        <p:nvCxnSpPr>
          <p:cNvPr id="7" name="Curved Connector 6"/>
          <p:cNvCxnSpPr>
            <a:cxnSpLocks/>
          </p:cNvCxnSpPr>
          <p:nvPr/>
        </p:nvCxnSpPr>
        <p:spPr>
          <a:xfrm rot="16200000" flipH="1">
            <a:off x="2001593" y="3017148"/>
            <a:ext cx="556742" cy="2018997"/>
          </a:xfrm>
          <a:prstGeom prst="curvedConnector2">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255918" y="1581563"/>
            <a:ext cx="2858948" cy="4801314"/>
          </a:xfrm>
          <a:prstGeom prst="rect">
            <a:avLst/>
          </a:prstGeom>
          <a:noFill/>
        </p:spPr>
        <p:txBody>
          <a:bodyPr wrap="square" rtlCol="0">
            <a:spAutoFit/>
          </a:bodyPr>
          <a:lstStyle/>
          <a:p>
            <a:r>
              <a:rPr lang="es-ES" sz="2400" b="1" dirty="0"/>
              <a:t>Meta 10.7:</a:t>
            </a:r>
          </a:p>
          <a:p>
            <a:endParaRPr lang="es-ES" dirty="0"/>
          </a:p>
          <a:p>
            <a:r>
              <a:rPr lang="es-ES" sz="2400" dirty="0"/>
              <a:t>Facilitar la migración y la movilidad ordenadas, seguras, regulares (es decir, documentadas a través de canales legales), y responsables de las personas </a:t>
            </a:r>
            <a:endParaRPr lang="en-US" sz="2400" dirty="0"/>
          </a:p>
        </p:txBody>
      </p:sp>
    </p:spTree>
    <p:extLst>
      <p:ext uri="{BB962C8B-B14F-4D97-AF65-F5344CB8AC3E}">
        <p14:creationId xmlns:p14="http://schemas.microsoft.com/office/powerpoint/2010/main" val="2008411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47" y="135156"/>
            <a:ext cx="9692640" cy="825543"/>
          </a:xfrm>
        </p:spPr>
        <p:txBody>
          <a:bodyPr/>
          <a:lstStyle/>
          <a:p>
            <a:r>
              <a:rPr lang="en-IN" b="1" dirty="0">
                <a:solidFill>
                  <a:schemeClr val="tx2"/>
                </a:solidFill>
                <a:latin typeface="Century Gothic" panose="020B0604020202020204" pitchFamily="34" charset="0"/>
              </a:rPr>
              <a:t>Una nota </a:t>
            </a:r>
            <a:r>
              <a:rPr lang="en-IN" b="1" dirty="0" err="1">
                <a:solidFill>
                  <a:schemeClr val="tx2"/>
                </a:solidFill>
                <a:latin typeface="Century Gothic" panose="020B0604020202020204" pitchFamily="34" charset="0"/>
              </a:rPr>
              <a:t>sobre</a:t>
            </a:r>
            <a:r>
              <a:rPr lang="en-IN" b="1" dirty="0">
                <a:solidFill>
                  <a:schemeClr val="tx2"/>
                </a:solidFill>
                <a:latin typeface="Century Gothic" panose="020B0604020202020204" pitchFamily="34" charset="0"/>
              </a:rPr>
              <a:t> ODS 11:</a:t>
            </a:r>
          </a:p>
        </p:txBody>
      </p:sp>
      <p:cxnSp>
        <p:nvCxnSpPr>
          <p:cNvPr id="7" name="Curved Connector 6"/>
          <p:cNvCxnSpPr>
            <a:cxnSpLocks/>
          </p:cNvCxnSpPr>
          <p:nvPr/>
        </p:nvCxnSpPr>
        <p:spPr>
          <a:xfrm rot="16200000" flipH="1">
            <a:off x="2001593" y="3017148"/>
            <a:ext cx="556742" cy="2018997"/>
          </a:xfrm>
          <a:prstGeom prst="curvedConnector2">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4" descr="Ciudades - Desarrollo Sostenible">
            <a:extLst>
              <a:ext uri="{FF2B5EF4-FFF2-40B4-BE49-F238E27FC236}">
                <a16:creationId xmlns:a16="http://schemas.microsoft.com/office/drawing/2014/main" id="{FD7E66B1-2812-27DD-7E67-4D247CE6AAA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9" t="-1" r="-1" b="-1332"/>
          <a:stretch/>
        </p:blipFill>
        <p:spPr bwMode="auto">
          <a:xfrm>
            <a:off x="177947" y="1045448"/>
            <a:ext cx="2587790" cy="26180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6D60EA-F877-157A-6D94-F817BB1728F4}"/>
              </a:ext>
            </a:extLst>
          </p:cNvPr>
          <p:cNvSpPr txBox="1"/>
          <p:nvPr/>
        </p:nvSpPr>
        <p:spPr>
          <a:xfrm>
            <a:off x="7615108" y="2379216"/>
            <a:ext cx="3437591" cy="2308324"/>
          </a:xfrm>
          <a:prstGeom prst="rect">
            <a:avLst/>
          </a:prstGeom>
          <a:noFill/>
        </p:spPr>
        <p:txBody>
          <a:bodyPr wrap="square" rtlCol="0">
            <a:spAutoFit/>
          </a:bodyPr>
          <a:lstStyle/>
          <a:p>
            <a:r>
              <a:rPr lang="es-ES" sz="2400" dirty="0"/>
              <a:t>Incluye un compromiso de mejorar la gestión de basura (residuos sólidos) y vivienda </a:t>
            </a:r>
            <a:r>
              <a:rPr lang="es-ES" sz="2400" dirty="0" err="1"/>
              <a:t>adequada</a:t>
            </a:r>
            <a:endParaRPr lang="en-US" sz="2400" dirty="0"/>
          </a:p>
        </p:txBody>
      </p:sp>
      <p:grpSp>
        <p:nvGrpSpPr>
          <p:cNvPr id="9" name="Group 8">
            <a:extLst>
              <a:ext uri="{FF2B5EF4-FFF2-40B4-BE49-F238E27FC236}">
                <a16:creationId xmlns:a16="http://schemas.microsoft.com/office/drawing/2014/main" id="{B119922A-6993-8D52-48AB-3BEE11BF5CA8}"/>
              </a:ext>
            </a:extLst>
          </p:cNvPr>
          <p:cNvGrpSpPr/>
          <p:nvPr/>
        </p:nvGrpSpPr>
        <p:grpSpPr>
          <a:xfrm>
            <a:off x="3357388" y="1931021"/>
            <a:ext cx="4263118" cy="4191249"/>
            <a:chOff x="4162272" y="1944470"/>
            <a:chExt cx="3455388" cy="3438112"/>
          </a:xfrm>
        </p:grpSpPr>
        <p:pic>
          <p:nvPicPr>
            <p:cNvPr id="3" name="Picture 2">
              <a:extLst>
                <a:ext uri="{FF2B5EF4-FFF2-40B4-BE49-F238E27FC236}">
                  <a16:creationId xmlns:a16="http://schemas.microsoft.com/office/drawing/2014/main" id="{A2772372-B63D-B1BF-0B01-858368A01258}"/>
                </a:ext>
              </a:extLst>
            </p:cNvPr>
            <p:cNvPicPr>
              <a:picLocks noChangeAspect="1"/>
            </p:cNvPicPr>
            <p:nvPr/>
          </p:nvPicPr>
          <p:blipFill>
            <a:blip r:embed="rId3"/>
            <a:stretch>
              <a:fillRect/>
            </a:stretch>
          </p:blipFill>
          <p:spPr>
            <a:xfrm>
              <a:off x="4162272" y="1944470"/>
              <a:ext cx="3455388" cy="3438112"/>
            </a:xfrm>
            <a:prstGeom prst="rect">
              <a:avLst/>
            </a:prstGeom>
            <a:ln>
              <a:noFill/>
            </a:ln>
          </p:spPr>
        </p:pic>
        <p:pic>
          <p:nvPicPr>
            <p:cNvPr id="1028" name="Picture 4" descr="Ciudades y comunidades sostenibles - La Agenda 2030 en Colombia - Objetivos  de Desarrollo Sostenible">
              <a:extLst>
                <a:ext uri="{FF2B5EF4-FFF2-40B4-BE49-F238E27FC236}">
                  <a16:creationId xmlns:a16="http://schemas.microsoft.com/office/drawing/2014/main" id="{3E1C8099-27CA-929F-1723-2F5F6499E01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896" t="64992" r="59422"/>
            <a:stretch/>
          </p:blipFill>
          <p:spPr bwMode="auto">
            <a:xfrm>
              <a:off x="7168896" y="4705251"/>
              <a:ext cx="446212" cy="6596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iudades y comunidades sostenibles - La Agenda 2030 en Colombia - Objetivos  de Desarrollo Sostenible">
              <a:extLst>
                <a:ext uri="{FF2B5EF4-FFF2-40B4-BE49-F238E27FC236}">
                  <a16:creationId xmlns:a16="http://schemas.microsoft.com/office/drawing/2014/main" id="{0C02CD5B-E0AD-B0C3-BA2B-F4CD93FF861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896" t="64992" r="59422"/>
            <a:stretch/>
          </p:blipFill>
          <p:spPr bwMode="auto">
            <a:xfrm>
              <a:off x="6141739" y="4007684"/>
              <a:ext cx="314258" cy="4645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iudades y comunidades sostenibles - La Agenda 2030 en Colombia - Objetivos  de Desarrollo Sostenible">
              <a:extLst>
                <a:ext uri="{FF2B5EF4-FFF2-40B4-BE49-F238E27FC236}">
                  <a16:creationId xmlns:a16="http://schemas.microsoft.com/office/drawing/2014/main" id="{C54042FD-D4E1-6F51-D0CE-72FAD909628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896" t="64992" r="59422"/>
            <a:stretch/>
          </p:blipFill>
          <p:spPr bwMode="auto">
            <a:xfrm>
              <a:off x="4870704" y="4687540"/>
              <a:ext cx="446212" cy="6596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8149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a:p>
        </p:txBody>
      </p:sp>
      <p:sp>
        <p:nvSpPr>
          <p:cNvPr id="6" name="Title 5"/>
          <p:cNvSpPr>
            <a:spLocks noGrp="1"/>
          </p:cNvSpPr>
          <p:nvPr>
            <p:ph type="ctrTitle"/>
          </p:nvPr>
        </p:nvSpPr>
        <p:spPr/>
        <p:txBody>
          <a:bodyPr/>
          <a:lstStyle/>
          <a:p>
            <a:endParaRPr lang="en-US"/>
          </a:p>
        </p:txBody>
      </p:sp>
      <p:pic>
        <p:nvPicPr>
          <p:cNvPr id="2" name="Picture 1"/>
          <p:cNvPicPr>
            <a:picLocks noChangeAspect="1"/>
          </p:cNvPicPr>
          <p:nvPr/>
        </p:nvPicPr>
        <p:blipFill>
          <a:blip r:embed="rId2"/>
          <a:stretch>
            <a:fillRect/>
          </a:stretch>
        </p:blipFill>
        <p:spPr>
          <a:xfrm>
            <a:off x="916078" y="0"/>
            <a:ext cx="10359843" cy="6858000"/>
          </a:xfrm>
          <a:prstGeom prst="rect">
            <a:avLst/>
          </a:prstGeom>
        </p:spPr>
      </p:pic>
    </p:spTree>
    <p:extLst>
      <p:ext uri="{BB962C8B-B14F-4D97-AF65-F5344CB8AC3E}">
        <p14:creationId xmlns:p14="http://schemas.microsoft.com/office/powerpoint/2010/main" val="3962551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951" y="624901"/>
            <a:ext cx="9692640" cy="1325562"/>
          </a:xfrm>
        </p:spPr>
        <p:txBody>
          <a:bodyPr/>
          <a:lstStyle/>
          <a:p>
            <a:r>
              <a:rPr lang="en-IN" b="1" dirty="0" err="1">
                <a:solidFill>
                  <a:schemeClr val="tx2"/>
                </a:solidFill>
                <a:latin typeface="Century Gothic" panose="020B0604020202020204" pitchFamily="34" charset="0"/>
              </a:rPr>
              <a:t>Planeta</a:t>
            </a:r>
            <a:r>
              <a:rPr lang="en-IN" b="1" dirty="0">
                <a:solidFill>
                  <a:schemeClr val="tx2"/>
                </a:solidFill>
                <a:latin typeface="Century Gothic" panose="020B0604020202020204" pitchFamily="34" charset="0"/>
              </a:rPr>
              <a:t> : 12-15</a:t>
            </a:r>
          </a:p>
        </p:txBody>
      </p:sp>
      <p:pic>
        <p:nvPicPr>
          <p:cNvPr id="3" name="Picture 2">
            <a:extLst>
              <a:ext uri="{FF2B5EF4-FFF2-40B4-BE49-F238E27FC236}">
                <a16:creationId xmlns:a16="http://schemas.microsoft.com/office/drawing/2014/main" id="{51053F11-8128-4D9E-9FCA-3D686F594284}"/>
              </a:ext>
            </a:extLst>
          </p:cNvPr>
          <p:cNvPicPr>
            <a:picLocks noChangeAspect="1"/>
          </p:cNvPicPr>
          <p:nvPr/>
        </p:nvPicPr>
        <p:blipFill>
          <a:blip r:embed="rId2"/>
          <a:stretch>
            <a:fillRect/>
          </a:stretch>
        </p:blipFill>
        <p:spPr>
          <a:xfrm>
            <a:off x="490951" y="2486784"/>
            <a:ext cx="2468880" cy="2468880"/>
          </a:xfrm>
          <a:prstGeom prst="rect">
            <a:avLst/>
          </a:prstGeom>
        </p:spPr>
      </p:pic>
      <p:pic>
        <p:nvPicPr>
          <p:cNvPr id="4" name="Picture 3">
            <a:extLst>
              <a:ext uri="{FF2B5EF4-FFF2-40B4-BE49-F238E27FC236}">
                <a16:creationId xmlns:a16="http://schemas.microsoft.com/office/drawing/2014/main" id="{7892C8D3-F0D6-4CA7-A135-10942B0DC703}"/>
              </a:ext>
            </a:extLst>
          </p:cNvPr>
          <p:cNvPicPr>
            <a:picLocks noChangeAspect="1"/>
          </p:cNvPicPr>
          <p:nvPr/>
        </p:nvPicPr>
        <p:blipFill>
          <a:blip r:embed="rId3"/>
          <a:stretch>
            <a:fillRect/>
          </a:stretch>
        </p:blipFill>
        <p:spPr>
          <a:xfrm>
            <a:off x="3184419" y="2486784"/>
            <a:ext cx="7836613" cy="2468880"/>
          </a:xfrm>
          <a:prstGeom prst="rect">
            <a:avLst/>
          </a:prstGeom>
        </p:spPr>
      </p:pic>
    </p:spTree>
    <p:extLst>
      <p:ext uri="{BB962C8B-B14F-4D97-AF65-F5344CB8AC3E}">
        <p14:creationId xmlns:p14="http://schemas.microsoft.com/office/powerpoint/2010/main" val="2199898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945" y="520504"/>
            <a:ext cx="9692640" cy="1325562"/>
          </a:xfrm>
        </p:spPr>
        <p:txBody>
          <a:bodyPr/>
          <a:lstStyle/>
          <a:p>
            <a:r>
              <a:rPr lang="en-IN" b="1" dirty="0">
                <a:solidFill>
                  <a:schemeClr val="tx2"/>
                </a:solidFill>
                <a:latin typeface="Century Gothic" panose="020B0604020202020204" pitchFamily="34" charset="0"/>
              </a:rPr>
              <a:t>Paz y </a:t>
            </a:r>
            <a:r>
              <a:rPr lang="en-IN" b="1" dirty="0" err="1">
                <a:solidFill>
                  <a:schemeClr val="tx2"/>
                </a:solidFill>
                <a:latin typeface="Century Gothic" panose="020B0604020202020204" pitchFamily="34" charset="0"/>
              </a:rPr>
              <a:t>Alianzas</a:t>
            </a:r>
            <a:r>
              <a:rPr lang="en-IN" b="1" dirty="0">
                <a:solidFill>
                  <a:schemeClr val="tx2"/>
                </a:solidFill>
                <a:latin typeface="Century Gothic" panose="020B0604020202020204" pitchFamily="34" charset="0"/>
              </a:rPr>
              <a:t> : 16-17</a:t>
            </a:r>
          </a:p>
        </p:txBody>
      </p:sp>
      <p:pic>
        <p:nvPicPr>
          <p:cNvPr id="3" name="Picture 2">
            <a:extLst>
              <a:ext uri="{FF2B5EF4-FFF2-40B4-BE49-F238E27FC236}">
                <a16:creationId xmlns:a16="http://schemas.microsoft.com/office/drawing/2014/main" id="{FBFF5FD8-B28C-4E6C-9522-DD79F9615093}"/>
              </a:ext>
            </a:extLst>
          </p:cNvPr>
          <p:cNvPicPr>
            <a:picLocks noChangeAspect="1"/>
          </p:cNvPicPr>
          <p:nvPr/>
        </p:nvPicPr>
        <p:blipFill>
          <a:blip r:embed="rId2"/>
          <a:stretch>
            <a:fillRect/>
          </a:stretch>
        </p:blipFill>
        <p:spPr>
          <a:xfrm>
            <a:off x="1601078" y="2254274"/>
            <a:ext cx="8175967" cy="3900157"/>
          </a:xfrm>
          <a:prstGeom prst="rect">
            <a:avLst/>
          </a:prstGeom>
        </p:spPr>
      </p:pic>
    </p:spTree>
    <p:extLst>
      <p:ext uri="{BB962C8B-B14F-4D97-AF65-F5344CB8AC3E}">
        <p14:creationId xmlns:p14="http://schemas.microsoft.com/office/powerpoint/2010/main" val="40558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CDA01C-8F45-45A0-B7BF-3C4E3B87B1AD}"/>
              </a:ext>
            </a:extLst>
          </p:cNvPr>
          <p:cNvSpPr>
            <a:spLocks noGrp="1"/>
          </p:cNvSpPr>
          <p:nvPr>
            <p:ph type="title"/>
          </p:nvPr>
        </p:nvSpPr>
        <p:spPr>
          <a:xfrm>
            <a:off x="757517" y="2669054"/>
            <a:ext cx="10515600" cy="1325563"/>
          </a:xfrm>
        </p:spPr>
        <p:txBody>
          <a:bodyPr>
            <a:normAutofit fontScale="90000"/>
          </a:bodyPr>
          <a:lstStyle/>
          <a:p>
            <a:pPr algn="ctr"/>
            <a:r>
              <a:rPr lang="en-IN" sz="8000" b="1" dirty="0">
                <a:latin typeface="Century Gothic" panose="020B0604020202020204" pitchFamily="34" charset="0"/>
              </a:rPr>
              <a:t> </a:t>
            </a:r>
            <a:br>
              <a:rPr lang="en-IN" sz="8900" b="1" dirty="0">
                <a:solidFill>
                  <a:schemeClr val="tx2"/>
                </a:solidFill>
                <a:latin typeface="Century Gothic" panose="020B0604020202020204" pitchFamily="34" charset="0"/>
              </a:rPr>
            </a:br>
            <a:r>
              <a:rPr lang="en-IN" sz="8900" b="1" dirty="0">
                <a:solidFill>
                  <a:srgbClr val="002060"/>
                </a:solidFill>
                <a:latin typeface="Century Gothic" panose="020B0604020202020204" pitchFamily="34" charset="0"/>
              </a:rPr>
              <a:t>LA PROYECCI</a:t>
            </a:r>
            <a:r>
              <a:rPr lang="en-US" sz="8900" b="1" dirty="0">
                <a:solidFill>
                  <a:srgbClr val="002060"/>
                </a:solidFill>
                <a:latin typeface="Century Gothic" panose="020B0502020202020204" pitchFamily="34" charset="0"/>
              </a:rPr>
              <a:t>Ó</a:t>
            </a:r>
            <a:r>
              <a:rPr lang="en-IN" sz="8900" b="1" dirty="0">
                <a:solidFill>
                  <a:srgbClr val="002060"/>
                </a:solidFill>
                <a:latin typeface="Century Gothic" panose="020B0604020202020204" pitchFamily="34" charset="0"/>
              </a:rPr>
              <a:t>N</a:t>
            </a:r>
          </a:p>
        </p:txBody>
      </p:sp>
    </p:spTree>
    <p:extLst>
      <p:ext uri="{BB962C8B-B14F-4D97-AF65-F5344CB8AC3E}">
        <p14:creationId xmlns:p14="http://schemas.microsoft.com/office/powerpoint/2010/main" val="1523006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79" y="146680"/>
            <a:ext cx="9692640" cy="943726"/>
          </a:xfrm>
        </p:spPr>
        <p:txBody>
          <a:bodyPr/>
          <a:lstStyle/>
          <a:p>
            <a:r>
              <a:rPr lang="en-IN" b="1" dirty="0" err="1">
                <a:solidFill>
                  <a:schemeClr val="tx2"/>
                </a:solidFill>
                <a:latin typeface="Century Gothic" panose="020B0604020202020204" pitchFamily="34" charset="0"/>
              </a:rPr>
              <a:t>Principios</a:t>
            </a:r>
            <a:r>
              <a:rPr lang="en-IN" b="1" dirty="0">
                <a:solidFill>
                  <a:schemeClr val="tx2"/>
                </a:solidFill>
                <a:latin typeface="Century Gothic" panose="020B0604020202020204" pitchFamily="34" charset="0"/>
              </a:rPr>
              <a:t> del </a:t>
            </a:r>
            <a:r>
              <a:rPr lang="en-IN" b="1" dirty="0" err="1">
                <a:solidFill>
                  <a:schemeClr val="tx2"/>
                </a:solidFill>
                <a:latin typeface="Century Gothic" panose="020B0604020202020204" pitchFamily="34" charset="0"/>
              </a:rPr>
              <a:t>Dise</a:t>
            </a:r>
            <a:r>
              <a:rPr lang="en-IN" b="1" dirty="0" err="1">
                <a:solidFill>
                  <a:schemeClr val="tx2"/>
                </a:solidFill>
                <a:latin typeface="Century Gothic" panose="020B0502020202020204" pitchFamily="34" charset="0"/>
              </a:rPr>
              <a:t>ño</a:t>
            </a:r>
            <a:r>
              <a:rPr lang="en-IN" b="1" dirty="0">
                <a:solidFill>
                  <a:schemeClr val="tx2"/>
                </a:solidFill>
                <a:latin typeface="Century Gothic" panose="020B0604020202020204" pitchFamily="34" charset="0"/>
              </a:rPr>
              <a:t> de </a:t>
            </a:r>
            <a:r>
              <a:rPr lang="en-IN" b="1" dirty="0" err="1">
                <a:solidFill>
                  <a:schemeClr val="tx2"/>
                </a:solidFill>
                <a:latin typeface="Century Gothic" panose="020B0604020202020204" pitchFamily="34" charset="0"/>
              </a:rPr>
              <a:t>los</a:t>
            </a:r>
            <a:r>
              <a:rPr lang="en-IN" b="1" dirty="0">
                <a:solidFill>
                  <a:schemeClr val="tx2"/>
                </a:solidFill>
                <a:latin typeface="Century Gothic" panose="020B0604020202020204" pitchFamily="34" charset="0"/>
              </a:rPr>
              <a:t> ODS</a:t>
            </a:r>
          </a:p>
        </p:txBody>
      </p:sp>
      <p:sp>
        <p:nvSpPr>
          <p:cNvPr id="3" name="Content Placeholder 2"/>
          <p:cNvSpPr>
            <a:spLocks noGrp="1"/>
          </p:cNvSpPr>
          <p:nvPr>
            <p:ph idx="1"/>
          </p:nvPr>
        </p:nvSpPr>
        <p:spPr>
          <a:xfrm>
            <a:off x="137779" y="1443789"/>
            <a:ext cx="11216021" cy="5445946"/>
          </a:xfrm>
        </p:spPr>
        <p:txBody>
          <a:bodyPr>
            <a:normAutofit fontScale="92500" lnSpcReduction="10000"/>
          </a:bodyPr>
          <a:lstStyle/>
          <a:p>
            <a:pPr>
              <a:buClrTx/>
            </a:pPr>
            <a:r>
              <a:rPr lang="es-ES" sz="2400" b="1" dirty="0">
                <a:latin typeface="Century Schoolbook" panose="02040604050505020304" pitchFamily="18" charset="0"/>
                <a:cs typeface="Calibri" panose="020F0502020204030204" pitchFamily="34" charset="0"/>
              </a:rPr>
              <a:t>Conclusión - </a:t>
            </a:r>
            <a:r>
              <a:rPr lang="es-ES" sz="2400" dirty="0">
                <a:latin typeface="Century Schoolbook" panose="02040604050505020304" pitchFamily="18" charset="0"/>
                <a:cs typeface="Calibri" panose="020F0502020204030204" pitchFamily="34" charset="0"/>
              </a:rPr>
              <a:t>Cero pobreza, hambre, muertes infantiles evitables, discriminación y violencia de género, etc.</a:t>
            </a:r>
          </a:p>
          <a:p>
            <a:pPr>
              <a:buClrTx/>
            </a:pPr>
            <a:r>
              <a:rPr lang="es-ES" sz="2400" b="1" dirty="0">
                <a:latin typeface="Century Schoolbook" panose="02040604050505020304" pitchFamily="18" charset="0"/>
                <a:cs typeface="Calibri" panose="020F0502020204030204" pitchFamily="34" charset="0"/>
              </a:rPr>
              <a:t>Exhaustividad- </a:t>
            </a:r>
            <a:r>
              <a:rPr lang="es-ES" sz="2400" dirty="0">
                <a:latin typeface="Century Schoolbook" panose="02040604050505020304" pitchFamily="18" charset="0"/>
                <a:cs typeface="Calibri" panose="020F0502020204030204" pitchFamily="34" charset="0"/>
              </a:rPr>
              <a:t>Los objetivos abordan las dimensiones económica, ambiental y social del desarrollo bajo una única agenda</a:t>
            </a:r>
          </a:p>
          <a:p>
            <a:pPr>
              <a:buClrTx/>
            </a:pPr>
            <a:r>
              <a:rPr lang="es-ES" sz="2400" b="1" dirty="0">
                <a:latin typeface="Century Schoolbook" panose="02040604050505020304" pitchFamily="18" charset="0"/>
                <a:cs typeface="Calibri" panose="020F0502020204030204" pitchFamily="34" charset="0"/>
              </a:rPr>
              <a:t>Universalidad - </a:t>
            </a:r>
            <a:r>
              <a:rPr lang="es-ES" sz="2400" dirty="0">
                <a:latin typeface="Century Schoolbook" panose="02040604050505020304" pitchFamily="18" charset="0"/>
                <a:cs typeface="Calibri" panose="020F0502020204030204" pitchFamily="34" charset="0"/>
              </a:rPr>
              <a:t>Aplicable a todos los países con énfasis en las responsabilidades de los países "desarrollados</a:t>
            </a:r>
          </a:p>
          <a:p>
            <a:pPr>
              <a:buClrTx/>
            </a:pPr>
            <a:r>
              <a:rPr lang="es-ES" sz="2400" b="1" dirty="0" err="1">
                <a:latin typeface="Century Schoolbook" panose="02040604050505020304" pitchFamily="18" charset="0"/>
                <a:cs typeface="Calibri" panose="020F0502020204030204" pitchFamily="34" charset="0"/>
              </a:rPr>
              <a:t>Inclusividad</a:t>
            </a:r>
            <a:r>
              <a:rPr lang="es-ES" sz="2400" b="1" dirty="0">
                <a:latin typeface="Century Schoolbook" panose="02040604050505020304" pitchFamily="18" charset="0"/>
                <a:cs typeface="Calibri" panose="020F0502020204030204" pitchFamily="34" charset="0"/>
              </a:rPr>
              <a:t> - </a:t>
            </a:r>
            <a:r>
              <a:rPr lang="es-ES" sz="2400" dirty="0">
                <a:latin typeface="Century Schoolbook" panose="02040604050505020304" pitchFamily="18" charset="0"/>
                <a:cs typeface="Calibri" panose="020F0502020204030204" pitchFamily="34" charset="0"/>
              </a:rPr>
              <a:t>Se centra claramente en "</a:t>
            </a:r>
            <a:r>
              <a:rPr lang="es-ES" sz="2400" b="1" dirty="0">
                <a:solidFill>
                  <a:srgbClr val="FF0000"/>
                </a:solidFill>
                <a:latin typeface="Century Schoolbook" panose="02040604050505020304" pitchFamily="18" charset="0"/>
                <a:cs typeface="Calibri" panose="020F0502020204030204" pitchFamily="34" charset="0"/>
              </a:rPr>
              <a:t>no dejar a nadie atrás</a:t>
            </a:r>
            <a:r>
              <a:rPr lang="es-ES" sz="2400" dirty="0">
                <a:latin typeface="Century Schoolbook" panose="02040604050505020304" pitchFamily="18" charset="0"/>
                <a:cs typeface="Calibri" panose="020F0502020204030204" pitchFamily="34" charset="0"/>
              </a:rPr>
              <a:t>" y en llegar primero a los más rezagados</a:t>
            </a:r>
          </a:p>
          <a:p>
            <a:pPr>
              <a:buClrTx/>
            </a:pPr>
            <a:r>
              <a:rPr lang="es-ES" sz="2400" b="1" dirty="0">
                <a:latin typeface="Century Schoolbook" panose="02040604050505020304" pitchFamily="18" charset="0"/>
                <a:cs typeface="Calibri" panose="020F0502020204030204" pitchFamily="34" charset="0"/>
              </a:rPr>
              <a:t>Integralidad - </a:t>
            </a:r>
            <a:r>
              <a:rPr lang="es-ES" sz="2400" dirty="0">
                <a:latin typeface="Century Schoolbook" panose="02040604050505020304" pitchFamily="18" charset="0"/>
                <a:cs typeface="Calibri" panose="020F0502020204030204" pitchFamily="34" charset="0"/>
              </a:rPr>
              <a:t>Las metas específicas que definen el éxito de cada objetivo están vinculadas con las metas de otros objetivos, reconociendo que todos los objetivos se refuerzan mutuamente y son interdependientes</a:t>
            </a:r>
          </a:p>
          <a:p>
            <a:pPr>
              <a:buClrTx/>
            </a:pPr>
            <a:r>
              <a:rPr lang="es-ES" sz="2400" b="1" dirty="0">
                <a:latin typeface="Century Schoolbook" panose="02040604050505020304" pitchFamily="18" charset="0"/>
                <a:cs typeface="Calibri" panose="020F0502020204030204" pitchFamily="34" charset="0"/>
              </a:rPr>
              <a:t>Distinción entre desarrollo y crecimiento - </a:t>
            </a:r>
            <a:r>
              <a:rPr lang="es-ES" sz="2400" dirty="0">
                <a:latin typeface="Century Schoolbook" panose="02040604050505020304" pitchFamily="18" charset="0"/>
                <a:cs typeface="Calibri" panose="020F0502020204030204" pitchFamily="34" charset="0"/>
              </a:rPr>
              <a:t>reconocimiento de las limitaciones ambientales a la propagación de los modelos existentes que confunden el desarrollo con el aumento de la producción y el consumo económicos</a:t>
            </a:r>
          </a:p>
          <a:p>
            <a:pPr>
              <a:buClrTx/>
            </a:pPr>
            <a:endParaRPr lang="en-US" sz="2400" dirty="0">
              <a:latin typeface="Century Schoolbook" panose="02040604050505020304" pitchFamily="18" charset="0"/>
              <a:cs typeface="Calibri" panose="020F0502020204030204" pitchFamily="34" charset="0"/>
            </a:endParaRPr>
          </a:p>
          <a:p>
            <a:pPr marL="0" indent="0">
              <a:buClrTx/>
              <a:buNone/>
            </a:pPr>
            <a:endParaRPr lang="en-IN" sz="2400" dirty="0">
              <a:latin typeface="Century Schoolbook" panose="02040604050505020304" pitchFamily="18" charset="0"/>
              <a:cs typeface="Calibri" panose="020F0502020204030204" pitchFamily="34" charset="0"/>
            </a:endParaRPr>
          </a:p>
        </p:txBody>
      </p:sp>
    </p:spTree>
    <p:extLst>
      <p:ext uri="{BB962C8B-B14F-4D97-AF65-F5344CB8AC3E}">
        <p14:creationId xmlns:p14="http://schemas.microsoft.com/office/powerpoint/2010/main" val="414391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75" y="0"/>
            <a:ext cx="10780072" cy="903950"/>
          </a:xfrm>
        </p:spPr>
        <p:txBody>
          <a:bodyPr>
            <a:normAutofit fontScale="90000"/>
          </a:bodyPr>
          <a:lstStyle/>
          <a:p>
            <a:r>
              <a:rPr lang="en-IN" b="1" dirty="0" err="1">
                <a:solidFill>
                  <a:schemeClr val="tx2"/>
                </a:solidFill>
                <a:latin typeface="Century Gothic" panose="020B0604020202020204" pitchFamily="34" charset="0"/>
              </a:rPr>
              <a:t>Principios</a:t>
            </a:r>
            <a:r>
              <a:rPr lang="en-IN" b="1" dirty="0">
                <a:solidFill>
                  <a:schemeClr val="tx2"/>
                </a:solidFill>
                <a:latin typeface="Century Gothic" panose="020B0604020202020204" pitchFamily="34" charset="0"/>
              </a:rPr>
              <a:t> de </a:t>
            </a:r>
            <a:r>
              <a:rPr lang="en-IN" b="1" dirty="0" err="1">
                <a:solidFill>
                  <a:schemeClr val="tx2"/>
                </a:solidFill>
                <a:latin typeface="Century Gothic" panose="020B0604020202020204" pitchFamily="34" charset="0"/>
              </a:rPr>
              <a:t>Implementación</a:t>
            </a:r>
            <a:r>
              <a:rPr lang="en-IN" b="1" dirty="0">
                <a:solidFill>
                  <a:schemeClr val="tx2"/>
                </a:solidFill>
                <a:latin typeface="Century Gothic" panose="020B0604020202020204" pitchFamily="34" charset="0"/>
              </a:rPr>
              <a:t> de </a:t>
            </a:r>
            <a:r>
              <a:rPr lang="en-IN" b="1" dirty="0" err="1">
                <a:solidFill>
                  <a:schemeClr val="tx2"/>
                </a:solidFill>
                <a:latin typeface="Century Gothic" panose="020B0604020202020204" pitchFamily="34" charset="0"/>
              </a:rPr>
              <a:t>los</a:t>
            </a:r>
            <a:r>
              <a:rPr lang="en-IN" b="1" dirty="0">
                <a:solidFill>
                  <a:schemeClr val="tx2"/>
                </a:solidFill>
                <a:latin typeface="Century Gothic" panose="020B0604020202020204" pitchFamily="34" charset="0"/>
              </a:rPr>
              <a:t> ODS </a:t>
            </a:r>
          </a:p>
        </p:txBody>
      </p:sp>
      <p:sp>
        <p:nvSpPr>
          <p:cNvPr id="3" name="Content Placeholder 2"/>
          <p:cNvSpPr>
            <a:spLocks noGrp="1"/>
          </p:cNvSpPr>
          <p:nvPr>
            <p:ph idx="1"/>
          </p:nvPr>
        </p:nvSpPr>
        <p:spPr>
          <a:xfrm>
            <a:off x="167205" y="1154758"/>
            <a:ext cx="11157287" cy="5705808"/>
          </a:xfrm>
        </p:spPr>
        <p:txBody>
          <a:bodyPr>
            <a:normAutofit fontScale="92500" lnSpcReduction="20000"/>
          </a:bodyPr>
          <a:lstStyle/>
          <a:p>
            <a:r>
              <a:rPr lang="es-ES" sz="2400" b="1" dirty="0">
                <a:latin typeface="Century Schoolbook" panose="02040604050505020304" pitchFamily="18" charset="0"/>
                <a:cs typeface="Calibri" panose="020F0502020204030204" pitchFamily="34" charset="0"/>
              </a:rPr>
              <a:t>Construcción de la paz - </a:t>
            </a:r>
            <a:r>
              <a:rPr lang="es-ES" sz="2400" dirty="0">
                <a:latin typeface="Century Schoolbook" panose="02040604050505020304" pitchFamily="18" charset="0"/>
                <a:cs typeface="Calibri" panose="020F0502020204030204" pitchFamily="34" charset="0"/>
              </a:rPr>
              <a:t>reconocimiento de la resolución de conflictos y de la construcción de la paz como facilitadores de entornos, sociedades y economías saludables</a:t>
            </a:r>
          </a:p>
          <a:p>
            <a:r>
              <a:rPr lang="es-ES" sz="2400" b="1" dirty="0">
                <a:latin typeface="Century Schoolbook" panose="02040604050505020304" pitchFamily="18" charset="0"/>
                <a:cs typeface="Calibri" panose="020F0502020204030204" pitchFamily="34" charset="0"/>
              </a:rPr>
              <a:t>Dotación de recursos -</a:t>
            </a:r>
            <a:r>
              <a:rPr lang="es-ES" sz="2400" dirty="0">
                <a:latin typeface="Century Schoolbook" panose="02040604050505020304" pitchFamily="18" charset="0"/>
                <a:cs typeface="Calibri" panose="020F0502020204030204" pitchFamily="34" charset="0"/>
              </a:rPr>
              <a:t> enfoque holístico de la financiación internacional de los ODS</a:t>
            </a:r>
          </a:p>
          <a:p>
            <a:pPr marL="571500" lvl="1" indent="-296863">
              <a:buFont typeface="Wingdings" panose="05000000000000000000" pitchFamily="2" charset="2"/>
              <a:buChar char="q"/>
            </a:pPr>
            <a:r>
              <a:rPr lang="es-ES" sz="2200" dirty="0">
                <a:latin typeface="Century Schoolbook" panose="02040604050505020304" pitchFamily="18" charset="0"/>
                <a:cs typeface="Calibri" panose="020F0502020204030204" pitchFamily="34" charset="0"/>
              </a:rPr>
              <a:t>Desarrollo económico sostenible en cada país para ayudar a satisfacer sus propias necesidades de recursos financieros </a:t>
            </a:r>
          </a:p>
          <a:p>
            <a:pPr marL="571500" lvl="1" indent="-296863">
              <a:buFont typeface="Wingdings" panose="05000000000000000000" pitchFamily="2" charset="2"/>
              <a:buChar char="q"/>
            </a:pPr>
            <a:r>
              <a:rPr lang="es-ES" sz="2200" dirty="0">
                <a:latin typeface="Century Schoolbook" panose="02040604050505020304" pitchFamily="18" charset="0"/>
                <a:cs typeface="Calibri" panose="020F0502020204030204" pitchFamily="34" charset="0"/>
              </a:rPr>
              <a:t>Apoyo de las agencias de la ONU</a:t>
            </a:r>
          </a:p>
          <a:p>
            <a:pPr marL="571500" lvl="1" indent="-296863">
              <a:buFont typeface="Wingdings" panose="05000000000000000000" pitchFamily="2" charset="2"/>
              <a:buChar char="q"/>
            </a:pPr>
            <a:r>
              <a:rPr lang="es-ES" sz="2200" dirty="0">
                <a:latin typeface="Century Schoolbook" panose="02040604050505020304" pitchFamily="18" charset="0"/>
                <a:cs typeface="Calibri" panose="020F0502020204030204" pitchFamily="34" charset="0"/>
              </a:rPr>
              <a:t>Mayor atención a los flujos de recursos internacionales: ayuda oficial al desarrollo (AOD), apoyo gubernamental, transferencia de tecnología y comercio </a:t>
            </a:r>
          </a:p>
          <a:p>
            <a:pPr marL="571500" lvl="1" indent="-296863">
              <a:buFont typeface="Wingdings" panose="05000000000000000000" pitchFamily="2" charset="2"/>
              <a:buChar char="q"/>
            </a:pPr>
            <a:r>
              <a:rPr lang="es-ES" sz="2200" dirty="0">
                <a:latin typeface="Century Schoolbook" panose="02040604050505020304" pitchFamily="18" charset="0"/>
                <a:cs typeface="Calibri" panose="020F0502020204030204" pitchFamily="34" charset="0"/>
              </a:rPr>
              <a:t>Apoyo del sector privado</a:t>
            </a:r>
          </a:p>
          <a:p>
            <a:r>
              <a:rPr lang="es-ES" sz="2400" b="1" dirty="0">
                <a:latin typeface="Century Schoolbook" panose="02040604050505020304" pitchFamily="18" charset="0"/>
                <a:cs typeface="Calibri" panose="020F0502020204030204" pitchFamily="34" charset="0"/>
              </a:rPr>
              <a:t>Mensurabilidad - </a:t>
            </a:r>
            <a:r>
              <a:rPr lang="es-ES" sz="2400" dirty="0">
                <a:latin typeface="Century Schoolbook" panose="02040604050505020304" pitchFamily="18" charset="0"/>
                <a:cs typeface="Calibri" panose="020F0502020204030204" pitchFamily="34" charset="0"/>
              </a:rPr>
              <a:t>un claro énfasis en el seguimiento y la evaluación utilizando datos de alta calidad, actualizados y fiables</a:t>
            </a:r>
          </a:p>
          <a:p>
            <a:r>
              <a:rPr lang="es-ES" sz="2400" b="1" dirty="0">
                <a:latin typeface="Century Schoolbook" panose="02040604050505020304" pitchFamily="18" charset="0"/>
                <a:cs typeface="Calibri" panose="020F0502020204030204" pitchFamily="34" charset="0"/>
              </a:rPr>
              <a:t>Rendición de cuentas y transparencia - </a:t>
            </a:r>
            <a:r>
              <a:rPr lang="es-ES" sz="2400" dirty="0">
                <a:latin typeface="Century Schoolbook" panose="02040604050505020304" pitchFamily="18" charset="0"/>
                <a:cs typeface="Calibri" panose="020F0502020204030204" pitchFamily="34" charset="0"/>
              </a:rPr>
              <a:t>revisiones nacionales voluntarias rutinarias que incluyan informes de la sociedad civil</a:t>
            </a:r>
          </a:p>
          <a:p>
            <a:r>
              <a:rPr lang="es-ES" sz="2400" b="1" dirty="0">
                <a:latin typeface="Century Schoolbook" panose="02040604050505020304" pitchFamily="18" charset="0"/>
                <a:cs typeface="Calibri" panose="020F0502020204030204" pitchFamily="34" charset="0"/>
              </a:rPr>
              <a:t>Participación - </a:t>
            </a:r>
            <a:r>
              <a:rPr lang="es-ES" sz="2400" dirty="0">
                <a:latin typeface="Century Schoolbook" panose="02040604050505020304" pitchFamily="18" charset="0"/>
                <a:cs typeface="Calibri" panose="020F0502020204030204" pitchFamily="34" charset="0"/>
              </a:rPr>
              <a:t>todos los sectores de la sociedad desempeñan un papel en la consecución de los ODS y en el seguimiento de las inversiones de los gobiernos y de los avances hacia ellos</a:t>
            </a:r>
            <a:endParaRPr lang="en-IN" sz="2400" dirty="0">
              <a:latin typeface="Century Schoolbook" panose="02040604050505020304" pitchFamily="18" charset="0"/>
              <a:cs typeface="Calibri" panose="020F0502020204030204" pitchFamily="34" charset="0"/>
            </a:endParaRPr>
          </a:p>
        </p:txBody>
      </p:sp>
    </p:spTree>
    <p:extLst>
      <p:ext uri="{BB962C8B-B14F-4D97-AF65-F5344CB8AC3E}">
        <p14:creationId xmlns:p14="http://schemas.microsoft.com/office/powerpoint/2010/main" val="690446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337" y="238196"/>
            <a:ext cx="9692640" cy="1098235"/>
          </a:xfrm>
        </p:spPr>
        <p:txBody>
          <a:bodyPr/>
          <a:lstStyle/>
          <a:p>
            <a:r>
              <a:rPr lang="en-IN" b="1" dirty="0">
                <a:solidFill>
                  <a:schemeClr val="tx2"/>
                </a:solidFill>
                <a:latin typeface="Century Gothic" panose="020B0604020202020204" pitchFamily="34" charset="0"/>
              </a:rPr>
              <a:t>¿</a:t>
            </a:r>
            <a:r>
              <a:rPr lang="en-IN" b="1" dirty="0" err="1">
                <a:solidFill>
                  <a:schemeClr val="tx2"/>
                </a:solidFill>
                <a:latin typeface="Century Gothic" panose="020B0604020202020204" pitchFamily="34" charset="0"/>
              </a:rPr>
              <a:t>Quiénes</a:t>
            </a:r>
            <a:r>
              <a:rPr lang="en-IN" b="1" dirty="0">
                <a:solidFill>
                  <a:schemeClr val="tx2"/>
                </a:solidFill>
                <a:latin typeface="Century Gothic" panose="020B0604020202020204" pitchFamily="34" charset="0"/>
              </a:rPr>
              <a:t> </a:t>
            </a:r>
            <a:r>
              <a:rPr lang="en-IN" b="1" dirty="0" err="1">
                <a:solidFill>
                  <a:schemeClr val="tx2"/>
                </a:solidFill>
                <a:latin typeface="Century Gothic" panose="020B0604020202020204" pitchFamily="34" charset="0"/>
              </a:rPr>
              <a:t>lograrán</a:t>
            </a:r>
            <a:r>
              <a:rPr lang="en-IN" b="1" dirty="0">
                <a:solidFill>
                  <a:schemeClr val="tx2"/>
                </a:solidFill>
                <a:latin typeface="Century Gothic" panose="020B0604020202020204" pitchFamily="34" charset="0"/>
              </a:rPr>
              <a:t> </a:t>
            </a:r>
            <a:r>
              <a:rPr lang="en-IN" b="1" dirty="0" err="1">
                <a:solidFill>
                  <a:schemeClr val="tx2"/>
                </a:solidFill>
                <a:latin typeface="Century Gothic" panose="020B0604020202020204" pitchFamily="34" charset="0"/>
              </a:rPr>
              <a:t>los</a:t>
            </a:r>
            <a:r>
              <a:rPr lang="en-IN" b="1" dirty="0">
                <a:solidFill>
                  <a:schemeClr val="tx2"/>
                </a:solidFill>
                <a:latin typeface="Century Gothic" panose="020B0604020202020204" pitchFamily="34" charset="0"/>
              </a:rPr>
              <a:t> ODS?</a:t>
            </a:r>
          </a:p>
        </p:txBody>
      </p:sp>
      <p:sp>
        <p:nvSpPr>
          <p:cNvPr id="3" name="Content Placeholder 2"/>
          <p:cNvSpPr>
            <a:spLocks noGrp="1"/>
          </p:cNvSpPr>
          <p:nvPr>
            <p:ph idx="1"/>
          </p:nvPr>
        </p:nvSpPr>
        <p:spPr>
          <a:xfrm>
            <a:off x="896552" y="1728040"/>
            <a:ext cx="9173777" cy="607942"/>
          </a:xfrm>
        </p:spPr>
        <p:txBody>
          <a:bodyPr numCol="1">
            <a:noAutofit/>
          </a:bodyPr>
          <a:lstStyle/>
          <a:p>
            <a:pPr marL="0" indent="0">
              <a:buNone/>
            </a:pPr>
            <a:r>
              <a:rPr lang="es-ES" sz="3200" b="1" dirty="0">
                <a:latin typeface="+mj-lt"/>
                <a:cs typeface="Calibri" panose="020F0502020204030204" pitchFamily="34" charset="0"/>
              </a:rPr>
              <a:t>¡Todas y todos de nosotros!</a:t>
            </a:r>
            <a:endParaRPr lang="es-ES" sz="3200" dirty="0">
              <a:latin typeface="+mj-lt"/>
              <a:cs typeface="Calibri" panose="020F0502020204030204" pitchFamily="34" charset="0"/>
            </a:endParaRPr>
          </a:p>
        </p:txBody>
      </p:sp>
      <p:sp>
        <p:nvSpPr>
          <p:cNvPr id="4" name="TextBox 3">
            <a:extLst>
              <a:ext uri="{FF2B5EF4-FFF2-40B4-BE49-F238E27FC236}">
                <a16:creationId xmlns:a16="http://schemas.microsoft.com/office/drawing/2014/main" id="{5B7E3F45-8B48-420D-A292-8F639880B145}"/>
              </a:ext>
            </a:extLst>
          </p:cNvPr>
          <p:cNvSpPr txBox="1"/>
          <p:nvPr/>
        </p:nvSpPr>
        <p:spPr>
          <a:xfrm>
            <a:off x="1009650" y="5230053"/>
            <a:ext cx="9734550" cy="1495794"/>
          </a:xfrm>
          <a:prstGeom prst="rect">
            <a:avLst/>
          </a:prstGeom>
          <a:noFill/>
        </p:spPr>
        <p:txBody>
          <a:bodyPr wrap="square" rtlCol="0">
            <a:spAutoFit/>
          </a:bodyPr>
          <a:lstStyle/>
          <a:p>
            <a:pPr marL="182880" indent="-182880" defTabSz="914400">
              <a:lnSpc>
                <a:spcPct val="95000"/>
              </a:lnSpc>
              <a:spcBef>
                <a:spcPts val="1400"/>
              </a:spcBef>
              <a:spcAft>
                <a:spcPts val="200"/>
              </a:spcAft>
              <a:buClr>
                <a:schemeClr val="accent1"/>
              </a:buClr>
              <a:buSzPct val="80000"/>
              <a:buFont typeface="Arial" pitchFamily="34" charset="0"/>
              <a:buChar char="•"/>
            </a:pPr>
            <a:r>
              <a:rPr lang="es-ES" sz="3200" spc="10" dirty="0">
                <a:latin typeface="+mj-lt"/>
                <a:cs typeface="Calibri" panose="020F0502020204030204" pitchFamily="34" charset="0"/>
              </a:rPr>
              <a:t>Sociedad civil: todas las personas de buena voluntad, incluidas religiosas/os, sus colaboradores en misión, y otros líderes de la fe</a:t>
            </a:r>
            <a:endParaRPr lang="en-IN" sz="3200" dirty="0">
              <a:latin typeface="+mj-lt"/>
            </a:endParaRPr>
          </a:p>
        </p:txBody>
      </p:sp>
      <p:sp>
        <p:nvSpPr>
          <p:cNvPr id="5" name="Content Placeholder 2"/>
          <p:cNvSpPr txBox="1">
            <a:spLocks/>
          </p:cNvSpPr>
          <p:nvPr/>
        </p:nvSpPr>
        <p:spPr>
          <a:xfrm>
            <a:off x="1009650" y="2599549"/>
            <a:ext cx="9877425" cy="2630504"/>
          </a:xfrm>
          <a:prstGeom prst="rect">
            <a:avLst/>
          </a:prstGeom>
        </p:spPr>
        <p:txBody>
          <a:bodyPr vert="horz" lIns="91440" tIns="45720" rIns="91440" bIns="45720" numCol="2" rtlCol="0">
            <a:noAutofit/>
          </a:bodyPr>
          <a:lstStyle>
            <a:defPPr>
              <a:defRPr lang="en-US"/>
            </a:defPPr>
            <a:lvl1pPr marL="182880" indent="-182880" defTabSz="914400">
              <a:lnSpc>
                <a:spcPct val="95000"/>
              </a:lnSpc>
              <a:spcBef>
                <a:spcPts val="1400"/>
              </a:spcBef>
              <a:spcAft>
                <a:spcPts val="200"/>
              </a:spcAft>
              <a:buClr>
                <a:schemeClr val="accent1"/>
              </a:buClr>
              <a:buSzPct val="80000"/>
              <a:buFont typeface="Arial" pitchFamily="34" charset="0"/>
              <a:buChar char="•"/>
              <a:defRPr sz="3200" spc="10" baseline="0">
                <a:latin typeface="+mj-lt"/>
                <a:cs typeface="Calibri" panose="020F0502020204030204" pitchFamily="34" charset="0"/>
              </a:defRPr>
            </a:lvl1pPr>
            <a:lvl2pPr indent="-182880" defTabSz="914400">
              <a:lnSpc>
                <a:spcPct val="90000"/>
              </a:lnSpc>
              <a:spcBef>
                <a:spcPts val="300"/>
              </a:spcBef>
              <a:spcAft>
                <a:spcPts val="300"/>
              </a:spcAft>
              <a:buClr>
                <a:schemeClr val="accent1"/>
              </a:buClr>
              <a:buFont typeface="Wingdings 2" pitchFamily="18" charset="2"/>
              <a:buChar char=""/>
              <a:defRPr sz="1600">
                <a:solidFill>
                  <a:schemeClr val="tx1">
                    <a:lumMod val="85000"/>
                    <a:lumOff val="15000"/>
                  </a:schemeClr>
                </a:solidFill>
              </a:defRPr>
            </a:lvl2pPr>
            <a:lvl3pPr marL="731520" indent="-182880" defTabSz="914400">
              <a:lnSpc>
                <a:spcPct val="90000"/>
              </a:lnSpc>
              <a:spcBef>
                <a:spcPts val="300"/>
              </a:spcBef>
              <a:spcAft>
                <a:spcPts val="300"/>
              </a:spcAft>
              <a:buClr>
                <a:schemeClr val="accent1"/>
              </a:buClr>
              <a:buFont typeface="Wingdings 2" pitchFamily="18" charset="2"/>
              <a:buChar char=""/>
              <a:defRPr sz="1400">
                <a:solidFill>
                  <a:schemeClr val="tx1">
                    <a:lumMod val="85000"/>
                    <a:lumOff val="15000"/>
                  </a:schemeClr>
                </a:solidFill>
              </a:defRPr>
            </a:lvl3pPr>
            <a:lvl4pPr marL="1005840" indent="-182880" defTabSz="914400">
              <a:lnSpc>
                <a:spcPct val="90000"/>
              </a:lnSpc>
              <a:spcBef>
                <a:spcPts val="300"/>
              </a:spcBef>
              <a:spcAft>
                <a:spcPts val="300"/>
              </a:spcAft>
              <a:buClr>
                <a:schemeClr val="accent1"/>
              </a:buClr>
              <a:buFont typeface="Wingdings 2" pitchFamily="18" charset="2"/>
              <a:buChar char=""/>
              <a:defRPr sz="1400">
                <a:solidFill>
                  <a:schemeClr val="tx1">
                    <a:lumMod val="85000"/>
                    <a:lumOff val="15000"/>
                  </a:schemeClr>
                </a:solidFill>
              </a:defRPr>
            </a:lvl4pPr>
            <a:lvl5pPr marL="1280160" indent="-182880" defTabSz="914400">
              <a:lnSpc>
                <a:spcPct val="90000"/>
              </a:lnSpc>
              <a:spcBef>
                <a:spcPts val="300"/>
              </a:spcBef>
              <a:spcAft>
                <a:spcPts val="300"/>
              </a:spcAft>
              <a:buClr>
                <a:schemeClr val="accent1"/>
              </a:buClr>
              <a:buFont typeface="Wingdings 2" pitchFamily="18" charset="2"/>
              <a:buChar char=""/>
              <a:defRPr sz="1400">
                <a:solidFill>
                  <a:schemeClr val="tx1">
                    <a:lumMod val="85000"/>
                    <a:lumOff val="15000"/>
                  </a:schemeClr>
                </a:solidFill>
              </a:defRPr>
            </a:lvl5pPr>
            <a:lvl6pPr marL="1600000" indent="-228600" defTabSz="914400">
              <a:lnSpc>
                <a:spcPct val="90000"/>
              </a:lnSpc>
              <a:spcBef>
                <a:spcPts val="300"/>
              </a:spcBef>
              <a:spcAft>
                <a:spcPts val="300"/>
              </a:spcAft>
              <a:buClr>
                <a:schemeClr val="accent1"/>
              </a:buClr>
              <a:buFont typeface="Wingdings 2" pitchFamily="18" charset="2"/>
              <a:buChar char=""/>
              <a:defRPr sz="1400">
                <a:solidFill>
                  <a:schemeClr val="tx1">
                    <a:lumMod val="85000"/>
                    <a:lumOff val="15000"/>
                  </a:schemeClr>
                </a:solidFill>
              </a:defRPr>
            </a:lvl6pPr>
            <a:lvl7pPr marL="1900000" indent="-228600" defTabSz="914400">
              <a:lnSpc>
                <a:spcPct val="90000"/>
              </a:lnSpc>
              <a:spcBef>
                <a:spcPts val="300"/>
              </a:spcBef>
              <a:spcAft>
                <a:spcPts val="300"/>
              </a:spcAft>
              <a:buClr>
                <a:schemeClr val="accent1"/>
              </a:buClr>
              <a:buFont typeface="Wingdings 2" pitchFamily="18" charset="2"/>
              <a:buChar char=""/>
              <a:defRPr sz="1400">
                <a:solidFill>
                  <a:schemeClr val="tx1">
                    <a:lumMod val="85000"/>
                    <a:lumOff val="15000"/>
                  </a:schemeClr>
                </a:solidFill>
              </a:defRPr>
            </a:lvl7pPr>
            <a:lvl8pPr marL="2200000" indent="-228600" defTabSz="914400">
              <a:lnSpc>
                <a:spcPct val="90000"/>
              </a:lnSpc>
              <a:spcBef>
                <a:spcPts val="300"/>
              </a:spcBef>
              <a:spcAft>
                <a:spcPts val="300"/>
              </a:spcAft>
              <a:buClr>
                <a:schemeClr val="accent1"/>
              </a:buClr>
              <a:buFont typeface="Wingdings 2" pitchFamily="18" charset="2"/>
              <a:buChar char=""/>
              <a:defRPr sz="1400">
                <a:solidFill>
                  <a:schemeClr val="tx1">
                    <a:lumMod val="85000"/>
                    <a:lumOff val="15000"/>
                  </a:schemeClr>
                </a:solidFill>
              </a:defRPr>
            </a:lvl8pPr>
            <a:lvl9pPr marL="2500000" indent="-228600" defTabSz="914400">
              <a:lnSpc>
                <a:spcPct val="90000"/>
              </a:lnSpc>
              <a:spcBef>
                <a:spcPts val="300"/>
              </a:spcBef>
              <a:spcAft>
                <a:spcPts val="300"/>
              </a:spcAft>
              <a:buClr>
                <a:schemeClr val="accent1"/>
              </a:buClr>
              <a:buFont typeface="Wingdings 2" pitchFamily="18" charset="2"/>
              <a:buChar char=""/>
              <a:defRPr sz="1400">
                <a:solidFill>
                  <a:schemeClr val="tx1">
                    <a:lumMod val="85000"/>
                    <a:lumOff val="15000"/>
                  </a:schemeClr>
                </a:solidFill>
              </a:defRPr>
            </a:lvl9pPr>
          </a:lstStyle>
          <a:p>
            <a:r>
              <a:rPr lang="es-ES" dirty="0"/>
              <a:t>Agencias de la ONU</a:t>
            </a:r>
          </a:p>
          <a:p>
            <a:r>
              <a:rPr lang="es-ES" dirty="0"/>
              <a:t>Instituciones académicas</a:t>
            </a:r>
          </a:p>
          <a:p>
            <a:r>
              <a:rPr lang="es-ES" dirty="0"/>
              <a:t>Empresas privadas</a:t>
            </a:r>
          </a:p>
          <a:p>
            <a:endParaRPr lang="es-ES" dirty="0"/>
          </a:p>
          <a:p>
            <a:r>
              <a:rPr lang="es-ES" dirty="0"/>
              <a:t>Sindicatos</a:t>
            </a:r>
          </a:p>
          <a:p>
            <a:r>
              <a:rPr lang="es-ES" dirty="0"/>
              <a:t>Niños y jóvenes</a:t>
            </a:r>
          </a:p>
          <a:p>
            <a:r>
              <a:rPr lang="es-ES" dirty="0"/>
              <a:t>Pueblos indígenas</a:t>
            </a:r>
          </a:p>
          <a:p>
            <a:r>
              <a:rPr lang="es-ES" dirty="0"/>
              <a:t>Medios de comunicación</a:t>
            </a:r>
            <a:endParaRPr lang="en-IN" dirty="0"/>
          </a:p>
        </p:txBody>
      </p:sp>
    </p:spTree>
    <p:extLst>
      <p:ext uri="{BB962C8B-B14F-4D97-AF65-F5344CB8AC3E}">
        <p14:creationId xmlns:p14="http://schemas.microsoft.com/office/powerpoint/2010/main" val="1962809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Textilería y Vestimenta Ayma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801" y="-27169"/>
            <a:ext cx="8606461" cy="688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229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731" y="487145"/>
            <a:ext cx="10188845" cy="1325562"/>
          </a:xfrm>
        </p:spPr>
        <p:txBody>
          <a:bodyPr>
            <a:normAutofit fontScale="90000"/>
          </a:bodyPr>
          <a:lstStyle/>
          <a:p>
            <a:r>
              <a:rPr lang="en-IN" b="1" dirty="0">
                <a:solidFill>
                  <a:schemeClr val="tx2"/>
                </a:solidFill>
                <a:latin typeface="Century Gothic" panose="020B0604020202020204" pitchFamily="34" charset="0"/>
              </a:rPr>
              <a:t>¿</a:t>
            </a:r>
            <a:r>
              <a:rPr lang="en-IN" b="1" dirty="0" err="1">
                <a:solidFill>
                  <a:schemeClr val="tx2"/>
                </a:solidFill>
                <a:latin typeface="Century Gothic" panose="020B0604020202020204" pitchFamily="34" charset="0"/>
              </a:rPr>
              <a:t>Cómo</a:t>
            </a:r>
            <a:r>
              <a:rPr lang="en-IN" b="1" dirty="0">
                <a:solidFill>
                  <a:schemeClr val="tx2"/>
                </a:solidFill>
                <a:latin typeface="Century Gothic" panose="020B0604020202020204" pitchFamily="34" charset="0"/>
              </a:rPr>
              <a:t> </a:t>
            </a:r>
            <a:r>
              <a:rPr lang="en-IN" b="1" dirty="0" err="1">
                <a:solidFill>
                  <a:schemeClr val="tx2"/>
                </a:solidFill>
                <a:latin typeface="Century Gothic" panose="020B0604020202020204" pitchFamily="34" charset="0"/>
              </a:rPr>
              <a:t>religiosas</a:t>
            </a:r>
            <a:r>
              <a:rPr lang="en-IN" b="1" dirty="0">
                <a:solidFill>
                  <a:schemeClr val="tx2"/>
                </a:solidFill>
                <a:latin typeface="Century Gothic" panose="020B0604020202020204" pitchFamily="34" charset="0"/>
              </a:rPr>
              <a:t>/</a:t>
            </a:r>
            <a:r>
              <a:rPr lang="en-IN" b="1" dirty="0" err="1">
                <a:solidFill>
                  <a:schemeClr val="tx2"/>
                </a:solidFill>
                <a:latin typeface="Century Gothic" panose="020B0604020202020204" pitchFamily="34" charset="0"/>
              </a:rPr>
              <a:t>os</a:t>
            </a:r>
            <a:r>
              <a:rPr lang="en-IN" b="1" dirty="0">
                <a:solidFill>
                  <a:schemeClr val="tx2"/>
                </a:solidFill>
                <a:latin typeface="Century Gothic" panose="020B0604020202020204" pitchFamily="34" charset="0"/>
              </a:rPr>
              <a:t> y sus </a:t>
            </a:r>
            <a:r>
              <a:rPr lang="en-IN" b="1" dirty="0" err="1">
                <a:solidFill>
                  <a:schemeClr val="tx2"/>
                </a:solidFill>
                <a:latin typeface="Century Gothic" panose="020B0604020202020204" pitchFamily="34" charset="0"/>
              </a:rPr>
              <a:t>colaboradores</a:t>
            </a:r>
            <a:r>
              <a:rPr lang="en-IN" b="1" dirty="0">
                <a:solidFill>
                  <a:schemeClr val="tx2"/>
                </a:solidFill>
                <a:latin typeface="Century Gothic" panose="020B0604020202020204" pitchFamily="34" charset="0"/>
              </a:rPr>
              <a:t> </a:t>
            </a:r>
            <a:r>
              <a:rPr lang="en-IN" b="1" dirty="0" err="1">
                <a:solidFill>
                  <a:schemeClr val="tx2"/>
                </a:solidFill>
                <a:latin typeface="Century Gothic" panose="020B0604020202020204" pitchFamily="34" charset="0"/>
              </a:rPr>
              <a:t>pueden</a:t>
            </a:r>
            <a:r>
              <a:rPr lang="en-IN" b="1" dirty="0">
                <a:solidFill>
                  <a:schemeClr val="tx2"/>
                </a:solidFill>
                <a:latin typeface="Century Gothic" panose="020B0604020202020204" pitchFamily="34" charset="0"/>
              </a:rPr>
              <a:t> </a:t>
            </a:r>
            <a:r>
              <a:rPr lang="en-IN" b="1" dirty="0" err="1">
                <a:solidFill>
                  <a:schemeClr val="tx2"/>
                </a:solidFill>
                <a:latin typeface="Century Gothic" panose="020B0604020202020204" pitchFamily="34" charset="0"/>
              </a:rPr>
              <a:t>apoyar</a:t>
            </a:r>
            <a:r>
              <a:rPr lang="en-IN" b="1" dirty="0">
                <a:solidFill>
                  <a:schemeClr val="tx2"/>
                </a:solidFill>
                <a:latin typeface="Century Gothic" panose="020B0604020202020204" pitchFamily="34" charset="0"/>
              </a:rPr>
              <a:t> </a:t>
            </a:r>
            <a:r>
              <a:rPr lang="en-IN" b="1" dirty="0" err="1">
                <a:solidFill>
                  <a:schemeClr val="tx2"/>
                </a:solidFill>
                <a:latin typeface="Century Gothic" panose="020B0604020202020204" pitchFamily="34" charset="0"/>
              </a:rPr>
              <a:t>implementación</a:t>
            </a:r>
            <a:r>
              <a:rPr lang="en-IN" b="1" dirty="0">
                <a:solidFill>
                  <a:schemeClr val="tx2"/>
                </a:solidFill>
                <a:latin typeface="Century Gothic" panose="020B0604020202020204" pitchFamily="34" charset="0"/>
              </a:rPr>
              <a:t> </a:t>
            </a:r>
            <a:r>
              <a:rPr lang="en-IN" b="1" dirty="0" err="1">
                <a:solidFill>
                  <a:schemeClr val="tx2"/>
                </a:solidFill>
                <a:latin typeface="Century Gothic" panose="020B0604020202020204" pitchFamily="34" charset="0"/>
              </a:rPr>
              <a:t>justa</a:t>
            </a:r>
            <a:r>
              <a:rPr lang="en-IN" b="1" dirty="0">
                <a:solidFill>
                  <a:schemeClr val="tx2"/>
                </a:solidFill>
                <a:latin typeface="Century Gothic" panose="020B0604020202020204" pitchFamily="34" charset="0"/>
              </a:rPr>
              <a:t> de </a:t>
            </a:r>
            <a:r>
              <a:rPr lang="en-IN" b="1" dirty="0" err="1">
                <a:solidFill>
                  <a:schemeClr val="tx2"/>
                </a:solidFill>
                <a:latin typeface="Century Gothic" panose="020B0604020202020204" pitchFamily="34" charset="0"/>
              </a:rPr>
              <a:t>los</a:t>
            </a:r>
            <a:r>
              <a:rPr lang="en-IN" b="1" dirty="0">
                <a:solidFill>
                  <a:schemeClr val="tx2"/>
                </a:solidFill>
                <a:latin typeface="Century Gothic" panose="020B0604020202020204" pitchFamily="34" charset="0"/>
              </a:rPr>
              <a:t> ODS?</a:t>
            </a:r>
          </a:p>
        </p:txBody>
      </p:sp>
      <p:sp>
        <p:nvSpPr>
          <p:cNvPr id="3" name="Content Placeholder 2"/>
          <p:cNvSpPr>
            <a:spLocks noGrp="1"/>
          </p:cNvSpPr>
          <p:nvPr>
            <p:ph idx="1"/>
          </p:nvPr>
        </p:nvSpPr>
        <p:spPr>
          <a:xfrm>
            <a:off x="558487" y="1856934"/>
            <a:ext cx="10561790" cy="4869543"/>
          </a:xfrm>
        </p:spPr>
        <p:txBody>
          <a:bodyPr>
            <a:normAutofit fontScale="92500" lnSpcReduction="10000"/>
          </a:bodyPr>
          <a:lstStyle/>
          <a:p>
            <a:pPr marL="0" indent="0">
              <a:buClrTx/>
              <a:buNone/>
            </a:pPr>
            <a:r>
              <a:rPr lang="es-ES" sz="4000" dirty="0">
                <a:latin typeface="+mj-lt"/>
                <a:cs typeface="Calibri" panose="020F0502020204030204" pitchFamily="34" charset="0"/>
              </a:rPr>
              <a:t>Pueden:</a:t>
            </a:r>
          </a:p>
          <a:p>
            <a:pPr>
              <a:buClrTx/>
            </a:pPr>
            <a:r>
              <a:rPr lang="es-ES" sz="4000" dirty="0">
                <a:latin typeface="+mj-lt"/>
                <a:cs typeface="Calibri" panose="020F0502020204030204" pitchFamily="34" charset="0"/>
              </a:rPr>
              <a:t>Analizar nuestra misión y actividades con respecto al marco de los ODS</a:t>
            </a:r>
          </a:p>
          <a:p>
            <a:pPr>
              <a:buClrTx/>
            </a:pPr>
            <a:r>
              <a:rPr lang="es-ES" sz="4000" dirty="0">
                <a:latin typeface="+mj-lt"/>
                <a:cs typeface="Calibri" panose="020F0502020204030204" pitchFamily="34" charset="0"/>
              </a:rPr>
              <a:t>Identificar los ODS más relacionados con nuestro trabajo</a:t>
            </a:r>
          </a:p>
          <a:p>
            <a:pPr>
              <a:buClrTx/>
            </a:pPr>
            <a:r>
              <a:rPr lang="es-ES" sz="4000" dirty="0">
                <a:latin typeface="+mj-lt"/>
                <a:cs typeface="Calibri" panose="020F0502020204030204" pitchFamily="34" charset="0"/>
              </a:rPr>
              <a:t>Identificar los ministerios/departamentos de nuestros gobiernos nacionales y estatales que son responsables de la aplicación de los ODS</a:t>
            </a:r>
            <a:endParaRPr lang="en-IN" sz="4000" dirty="0">
              <a:latin typeface="+mj-lt"/>
              <a:cs typeface="Calibri" panose="020F0502020204030204" pitchFamily="34" charset="0"/>
            </a:endParaRPr>
          </a:p>
        </p:txBody>
      </p:sp>
    </p:spTree>
    <p:extLst>
      <p:ext uri="{BB962C8B-B14F-4D97-AF65-F5344CB8AC3E}">
        <p14:creationId xmlns:p14="http://schemas.microsoft.com/office/powerpoint/2010/main" val="813855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886" y="1946218"/>
            <a:ext cx="10744764" cy="5176911"/>
          </a:xfrm>
        </p:spPr>
        <p:txBody>
          <a:bodyPr>
            <a:normAutofit fontScale="77500" lnSpcReduction="20000"/>
          </a:bodyPr>
          <a:lstStyle/>
          <a:p>
            <a:pPr>
              <a:buClrTx/>
            </a:pPr>
            <a:r>
              <a:rPr lang="es-ES" sz="4000" dirty="0">
                <a:latin typeface="+mj-lt"/>
                <a:cs typeface="Calibri" panose="020F0502020204030204" pitchFamily="34" charset="0"/>
              </a:rPr>
              <a:t>Identificar las políticas y los servicios que nuestro gobierno -y nuestras propias congregaciones- destinan a abordar estos ODS</a:t>
            </a:r>
          </a:p>
          <a:p>
            <a:pPr>
              <a:buClrTx/>
            </a:pPr>
            <a:r>
              <a:rPr lang="es-ES" sz="4000" dirty="0">
                <a:latin typeface="+mj-lt"/>
                <a:cs typeface="Calibri" panose="020F0502020204030204" pitchFamily="34" charset="0"/>
              </a:rPr>
              <a:t>Utilizar algunos de los mismos indicadores de seguimiento que utilizan nuestros gobiernos para medir tanto el progreso de nuestro gobierno hacia los ODS de nuestras comunidades como nuestra contribución</a:t>
            </a:r>
          </a:p>
          <a:p>
            <a:pPr>
              <a:buClrTx/>
            </a:pPr>
            <a:r>
              <a:rPr lang="es-ES" sz="4000" dirty="0">
                <a:latin typeface="+mj-lt"/>
                <a:cs typeface="Calibri" panose="020F0502020204030204" pitchFamily="34" charset="0"/>
              </a:rPr>
              <a:t>Compartir nuestras historias de servicio, y de las necesidades insatisfechas de aquellos a los que servimos, para hacer que nuestro gobierno se responsabilice de sus compromisos con los ODS y ofrecer nuestro consejo para ayudarles a cumplirlos</a:t>
            </a:r>
            <a:endParaRPr lang="en-IN" sz="4000" dirty="0">
              <a:latin typeface="+mj-lt"/>
              <a:cs typeface="Calibri" panose="020F0502020204030204" pitchFamily="34" charset="0"/>
            </a:endParaRPr>
          </a:p>
        </p:txBody>
      </p:sp>
      <p:sp>
        <p:nvSpPr>
          <p:cNvPr id="4" name="Title 1"/>
          <p:cNvSpPr>
            <a:spLocks noGrp="1"/>
          </p:cNvSpPr>
          <p:nvPr>
            <p:ph type="title"/>
          </p:nvPr>
        </p:nvSpPr>
        <p:spPr>
          <a:xfrm>
            <a:off x="0" y="492371"/>
            <a:ext cx="11109258" cy="1325562"/>
          </a:xfrm>
        </p:spPr>
        <p:txBody>
          <a:bodyPr>
            <a:normAutofit fontScale="90000"/>
          </a:bodyPr>
          <a:lstStyle/>
          <a:p>
            <a:r>
              <a:rPr lang="en-IN" b="1" dirty="0">
                <a:solidFill>
                  <a:schemeClr val="tx2"/>
                </a:solidFill>
                <a:latin typeface="Century Gothic" panose="020B0604020202020204" pitchFamily="34" charset="0"/>
              </a:rPr>
              <a:t>¿</a:t>
            </a:r>
            <a:r>
              <a:rPr lang="en-IN" b="1" dirty="0" err="1">
                <a:solidFill>
                  <a:schemeClr val="tx2"/>
                </a:solidFill>
                <a:latin typeface="Century Gothic" panose="020B0604020202020204" pitchFamily="34" charset="0"/>
              </a:rPr>
              <a:t>Cómo</a:t>
            </a:r>
            <a:r>
              <a:rPr lang="en-IN" b="1" dirty="0">
                <a:solidFill>
                  <a:schemeClr val="tx2"/>
                </a:solidFill>
                <a:latin typeface="Century Gothic" panose="020B0604020202020204" pitchFamily="34" charset="0"/>
              </a:rPr>
              <a:t> </a:t>
            </a:r>
            <a:r>
              <a:rPr lang="en-IN" b="1" dirty="0" err="1">
                <a:solidFill>
                  <a:schemeClr val="tx2"/>
                </a:solidFill>
                <a:latin typeface="Century Gothic" panose="020B0604020202020204" pitchFamily="34" charset="0"/>
              </a:rPr>
              <a:t>religiosas</a:t>
            </a:r>
            <a:r>
              <a:rPr lang="en-IN" b="1" dirty="0">
                <a:solidFill>
                  <a:schemeClr val="tx2"/>
                </a:solidFill>
                <a:latin typeface="Century Gothic" panose="020B0604020202020204" pitchFamily="34" charset="0"/>
              </a:rPr>
              <a:t>/</a:t>
            </a:r>
            <a:r>
              <a:rPr lang="en-IN" b="1" dirty="0" err="1">
                <a:solidFill>
                  <a:schemeClr val="tx2"/>
                </a:solidFill>
                <a:latin typeface="Century Gothic" panose="020B0604020202020204" pitchFamily="34" charset="0"/>
              </a:rPr>
              <a:t>os</a:t>
            </a:r>
            <a:r>
              <a:rPr lang="en-IN" b="1" dirty="0">
                <a:solidFill>
                  <a:schemeClr val="tx2"/>
                </a:solidFill>
                <a:latin typeface="Century Gothic" panose="020B0604020202020204" pitchFamily="34" charset="0"/>
              </a:rPr>
              <a:t> y sus </a:t>
            </a:r>
            <a:r>
              <a:rPr lang="en-IN" b="1" dirty="0" err="1">
                <a:solidFill>
                  <a:schemeClr val="tx2"/>
                </a:solidFill>
                <a:latin typeface="Century Gothic" panose="020B0604020202020204" pitchFamily="34" charset="0"/>
              </a:rPr>
              <a:t>colaboradores</a:t>
            </a:r>
            <a:r>
              <a:rPr lang="en-IN" b="1" dirty="0">
                <a:solidFill>
                  <a:schemeClr val="tx2"/>
                </a:solidFill>
                <a:latin typeface="Century Gothic" panose="020B0604020202020204" pitchFamily="34" charset="0"/>
              </a:rPr>
              <a:t> </a:t>
            </a:r>
            <a:r>
              <a:rPr lang="en-IN" b="1" dirty="0" err="1">
                <a:solidFill>
                  <a:schemeClr val="tx2"/>
                </a:solidFill>
                <a:latin typeface="Century Gothic" panose="020B0604020202020204" pitchFamily="34" charset="0"/>
              </a:rPr>
              <a:t>pueden</a:t>
            </a:r>
            <a:r>
              <a:rPr lang="en-IN" b="1" dirty="0">
                <a:solidFill>
                  <a:schemeClr val="tx2"/>
                </a:solidFill>
                <a:latin typeface="Century Gothic" panose="020B0604020202020204" pitchFamily="34" charset="0"/>
              </a:rPr>
              <a:t> </a:t>
            </a:r>
            <a:r>
              <a:rPr lang="en-IN" b="1" dirty="0" err="1">
                <a:solidFill>
                  <a:schemeClr val="tx2"/>
                </a:solidFill>
                <a:latin typeface="Century Gothic" panose="020B0604020202020204" pitchFamily="34" charset="0"/>
              </a:rPr>
              <a:t>apoyar</a:t>
            </a:r>
            <a:r>
              <a:rPr lang="en-IN" b="1" dirty="0">
                <a:solidFill>
                  <a:schemeClr val="tx2"/>
                </a:solidFill>
                <a:latin typeface="Century Gothic" panose="020B0604020202020204" pitchFamily="34" charset="0"/>
              </a:rPr>
              <a:t> </a:t>
            </a:r>
            <a:r>
              <a:rPr lang="en-IN" b="1" dirty="0" err="1">
                <a:solidFill>
                  <a:schemeClr val="tx2"/>
                </a:solidFill>
                <a:latin typeface="Century Gothic" panose="020B0604020202020204" pitchFamily="34" charset="0"/>
              </a:rPr>
              <a:t>implementación</a:t>
            </a:r>
            <a:r>
              <a:rPr lang="en-IN" b="1" dirty="0">
                <a:solidFill>
                  <a:schemeClr val="tx2"/>
                </a:solidFill>
                <a:latin typeface="Century Gothic" panose="020B0604020202020204" pitchFamily="34" charset="0"/>
              </a:rPr>
              <a:t> </a:t>
            </a:r>
            <a:r>
              <a:rPr lang="en-IN" b="1" dirty="0" err="1">
                <a:solidFill>
                  <a:schemeClr val="tx2"/>
                </a:solidFill>
                <a:latin typeface="Century Gothic" panose="020B0604020202020204" pitchFamily="34" charset="0"/>
              </a:rPr>
              <a:t>justa</a:t>
            </a:r>
            <a:r>
              <a:rPr lang="en-IN" b="1" dirty="0">
                <a:solidFill>
                  <a:schemeClr val="tx2"/>
                </a:solidFill>
                <a:latin typeface="Century Gothic" panose="020B0604020202020204" pitchFamily="34" charset="0"/>
              </a:rPr>
              <a:t> de </a:t>
            </a:r>
            <a:r>
              <a:rPr lang="en-IN" b="1" dirty="0" err="1">
                <a:solidFill>
                  <a:schemeClr val="tx2"/>
                </a:solidFill>
                <a:latin typeface="Century Gothic" panose="020B0604020202020204" pitchFamily="34" charset="0"/>
              </a:rPr>
              <a:t>los</a:t>
            </a:r>
            <a:r>
              <a:rPr lang="en-IN" b="1" dirty="0">
                <a:solidFill>
                  <a:schemeClr val="tx2"/>
                </a:solidFill>
                <a:latin typeface="Century Gothic" panose="020B0604020202020204" pitchFamily="34" charset="0"/>
              </a:rPr>
              <a:t> ODS?</a:t>
            </a:r>
            <a:r>
              <a:rPr lang="en-IN" sz="2700" dirty="0">
                <a:solidFill>
                  <a:schemeClr val="tx2"/>
                </a:solidFill>
                <a:latin typeface="Century Gothic" panose="020B0604020202020204" pitchFamily="34" charset="0"/>
              </a:rPr>
              <a:t>(cont.)</a:t>
            </a:r>
            <a:endParaRPr lang="en-IN" sz="2700" b="1" dirty="0">
              <a:solidFill>
                <a:schemeClr val="tx2"/>
              </a:solidFill>
              <a:latin typeface="Century Gothic" panose="020B0604020202020204" pitchFamily="34" charset="0"/>
            </a:endParaRPr>
          </a:p>
        </p:txBody>
      </p:sp>
    </p:spTree>
    <p:extLst>
      <p:ext uri="{BB962C8B-B14F-4D97-AF65-F5344CB8AC3E}">
        <p14:creationId xmlns:p14="http://schemas.microsoft.com/office/powerpoint/2010/main" val="1740859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F029-2E3A-4D1D-93AC-498DA769DBCB}"/>
              </a:ext>
            </a:extLst>
          </p:cNvPr>
          <p:cNvSpPr>
            <a:spLocks noGrp="1"/>
          </p:cNvSpPr>
          <p:nvPr>
            <p:ph type="title"/>
          </p:nvPr>
        </p:nvSpPr>
        <p:spPr>
          <a:xfrm>
            <a:off x="583160" y="576213"/>
            <a:ext cx="9418320" cy="333307"/>
          </a:xfrm>
        </p:spPr>
        <p:txBody>
          <a:bodyPr>
            <a:normAutofit fontScale="90000"/>
          </a:bodyPr>
          <a:lstStyle/>
          <a:p>
            <a:r>
              <a:rPr lang="es-PA" sz="5400" b="1" dirty="0">
                <a:solidFill>
                  <a:srgbClr val="002060"/>
                </a:solidFill>
                <a:latin typeface="Century Gothic" panose="020B0502020202020204" pitchFamily="34" charset="0"/>
              </a:rPr>
              <a:t>Una reflexión </a:t>
            </a:r>
            <a:r>
              <a:rPr lang="en-US" sz="5400" b="1" dirty="0" err="1">
                <a:solidFill>
                  <a:srgbClr val="002060"/>
                </a:solidFill>
                <a:latin typeface="Century Gothic" panose="020B0502020202020204" pitchFamily="34" charset="0"/>
              </a:rPr>
              <a:t>más</a:t>
            </a:r>
            <a:endParaRPr lang="en-US" sz="5400" b="1" dirty="0">
              <a:solidFill>
                <a:srgbClr val="002060"/>
              </a:solidFill>
              <a:latin typeface="Century Gothic" panose="020B0502020202020204" pitchFamily="34" charset="0"/>
            </a:endParaRPr>
          </a:p>
        </p:txBody>
      </p:sp>
      <p:sp>
        <p:nvSpPr>
          <p:cNvPr id="3" name="Text Placeholder 2">
            <a:extLst>
              <a:ext uri="{FF2B5EF4-FFF2-40B4-BE49-F238E27FC236}">
                <a16:creationId xmlns:a16="http://schemas.microsoft.com/office/drawing/2014/main" id="{D413C385-DDE0-4535-8744-6305111062A0}"/>
              </a:ext>
            </a:extLst>
          </p:cNvPr>
          <p:cNvSpPr>
            <a:spLocks noGrp="1"/>
          </p:cNvSpPr>
          <p:nvPr>
            <p:ph type="body" idx="1"/>
          </p:nvPr>
        </p:nvSpPr>
        <p:spPr>
          <a:xfrm>
            <a:off x="708421" y="1081016"/>
            <a:ext cx="9971771" cy="5729274"/>
          </a:xfrm>
        </p:spPr>
        <p:txBody>
          <a:bodyPr>
            <a:normAutofit/>
          </a:bodyPr>
          <a:lstStyle/>
          <a:p>
            <a:pPr marL="571500" indent="-571500">
              <a:buFont typeface="Arial" panose="020B0604020202020204" pitchFamily="34" charset="0"/>
              <a:buChar char="•"/>
            </a:pPr>
            <a:r>
              <a:rPr lang="es-CU" sz="4300" b="1" dirty="0">
                <a:solidFill>
                  <a:schemeClr val="accent1"/>
                </a:solidFill>
              </a:rPr>
              <a:t>¿Puede oír  a alguno de los ecos de los evangelios en los ODS?</a:t>
            </a:r>
          </a:p>
          <a:p>
            <a:pPr marL="571500" indent="-571500">
              <a:buFont typeface="Arial" panose="020B0604020202020204" pitchFamily="34" charset="0"/>
              <a:buChar char="•"/>
            </a:pPr>
            <a:r>
              <a:rPr lang="es-CU" sz="4300" b="1" dirty="0">
                <a:solidFill>
                  <a:schemeClr val="accent1"/>
                </a:solidFill>
              </a:rPr>
              <a:t>¿Puede oír a alguno de los ecos del carisma de su congregación en los ODS?</a:t>
            </a:r>
          </a:p>
          <a:p>
            <a:pPr marL="571500" indent="-571500">
              <a:buFont typeface="Arial" panose="020B0604020202020204" pitchFamily="34" charset="0"/>
              <a:buChar char="•"/>
            </a:pPr>
            <a:r>
              <a:rPr lang="es-CU" sz="4300" b="1" dirty="0">
                <a:solidFill>
                  <a:schemeClr val="accent1"/>
                </a:solidFill>
              </a:rPr>
              <a:t>¿En cuál de los ODS está trabajando a través de su ministerio?</a:t>
            </a:r>
          </a:p>
        </p:txBody>
      </p:sp>
      <p:cxnSp>
        <p:nvCxnSpPr>
          <p:cNvPr id="5" name="Straight Connector 4">
            <a:extLst>
              <a:ext uri="{FF2B5EF4-FFF2-40B4-BE49-F238E27FC236}">
                <a16:creationId xmlns:a16="http://schemas.microsoft.com/office/drawing/2014/main" id="{554A4773-D4F7-4C21-9B2A-161D0BBBC4EE}"/>
              </a:ext>
            </a:extLst>
          </p:cNvPr>
          <p:cNvCxnSpPr/>
          <p:nvPr/>
        </p:nvCxnSpPr>
        <p:spPr>
          <a:xfrm>
            <a:off x="708421" y="909520"/>
            <a:ext cx="72857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525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a:p>
        </p:txBody>
      </p:sp>
      <p:sp>
        <p:nvSpPr>
          <p:cNvPr id="6" name="Title 5"/>
          <p:cNvSpPr>
            <a:spLocks noGrp="1"/>
          </p:cNvSpPr>
          <p:nvPr>
            <p:ph type="ctrTitle"/>
          </p:nvPr>
        </p:nvSpPr>
        <p:spPr/>
        <p:txBody>
          <a:bodyPr/>
          <a:lstStyle/>
          <a:p>
            <a:endParaRPr lang="en-US"/>
          </a:p>
        </p:txBody>
      </p:sp>
      <p:pic>
        <p:nvPicPr>
          <p:cNvPr id="3" name="Picture 2"/>
          <p:cNvPicPr>
            <a:picLocks noChangeAspect="1"/>
          </p:cNvPicPr>
          <p:nvPr/>
        </p:nvPicPr>
        <p:blipFill rotWithShape="1">
          <a:blip r:embed="rId2"/>
          <a:srcRect b="6586"/>
          <a:stretch/>
        </p:blipFill>
        <p:spPr>
          <a:xfrm rot="16200000">
            <a:off x="2542032" y="-1105492"/>
            <a:ext cx="6857999" cy="9068983"/>
          </a:xfrm>
          <a:prstGeom prst="rect">
            <a:avLst/>
          </a:prstGeom>
        </p:spPr>
      </p:pic>
    </p:spTree>
    <p:extLst>
      <p:ext uri="{BB962C8B-B14F-4D97-AF65-F5344CB8AC3E}">
        <p14:creationId xmlns:p14="http://schemas.microsoft.com/office/powerpoint/2010/main" val="847861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F1E1B22-9FDB-4B4E-8E80-8FCE79636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27" y="484909"/>
            <a:ext cx="10536383" cy="58881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2B7087B-A92B-033C-3666-4DC1BF9F52C3}"/>
              </a:ext>
            </a:extLst>
          </p:cNvPr>
          <p:cNvSpPr/>
          <p:nvPr/>
        </p:nvSpPr>
        <p:spPr>
          <a:xfrm>
            <a:off x="9504218" y="4516582"/>
            <a:ext cx="1686791" cy="16902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3071167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5AAFB-4BE8-3D52-A123-61192AB202D9}"/>
              </a:ext>
            </a:extLst>
          </p:cNvPr>
          <p:cNvSpPr>
            <a:spLocks noGrp="1"/>
          </p:cNvSpPr>
          <p:nvPr>
            <p:ph type="title"/>
          </p:nvPr>
        </p:nvSpPr>
        <p:spPr>
          <a:xfrm>
            <a:off x="1261872" y="758952"/>
            <a:ext cx="9418320" cy="1901121"/>
          </a:xfrm>
        </p:spPr>
        <p:txBody>
          <a:bodyPr>
            <a:normAutofit fontScale="90000"/>
          </a:bodyPr>
          <a:lstStyle/>
          <a:p>
            <a:pPr algn="ctr"/>
            <a:r>
              <a:rPr lang="es-PY" dirty="0"/>
              <a:t>Conversación en el Espíritu</a:t>
            </a:r>
          </a:p>
        </p:txBody>
      </p:sp>
      <p:sp>
        <p:nvSpPr>
          <p:cNvPr id="4" name="TextBox 3">
            <a:extLst>
              <a:ext uri="{FF2B5EF4-FFF2-40B4-BE49-F238E27FC236}">
                <a16:creationId xmlns:a16="http://schemas.microsoft.com/office/drawing/2014/main" id="{374CDF4C-8231-9A5C-21EA-035761B4D11A}"/>
              </a:ext>
            </a:extLst>
          </p:cNvPr>
          <p:cNvSpPr txBox="1"/>
          <p:nvPr/>
        </p:nvSpPr>
        <p:spPr>
          <a:xfrm>
            <a:off x="1593272" y="4738255"/>
            <a:ext cx="2438400" cy="1200329"/>
          </a:xfrm>
          <a:prstGeom prst="rect">
            <a:avLst/>
          </a:prstGeom>
          <a:noFill/>
        </p:spPr>
        <p:txBody>
          <a:bodyPr wrap="square" rtlCol="0">
            <a:spAutoFit/>
          </a:bodyPr>
          <a:lstStyle/>
          <a:p>
            <a:r>
              <a:rPr lang="es-419" b="1" dirty="0"/>
              <a:t>A: </a:t>
            </a:r>
            <a:r>
              <a:rPr lang="es-419" dirty="0"/>
              <a:t>1, 2,3, 4,</a:t>
            </a:r>
          </a:p>
          <a:p>
            <a:r>
              <a:rPr lang="es-419" b="1" dirty="0"/>
              <a:t>B:  </a:t>
            </a:r>
            <a:r>
              <a:rPr lang="es-419" dirty="0"/>
              <a:t>5, 10, 11, 16</a:t>
            </a:r>
          </a:p>
          <a:p>
            <a:r>
              <a:rPr lang="es-419" b="1" dirty="0"/>
              <a:t>C:  </a:t>
            </a:r>
            <a:r>
              <a:rPr lang="es-419" dirty="0"/>
              <a:t>7, 8, 9, 12</a:t>
            </a:r>
          </a:p>
          <a:p>
            <a:r>
              <a:rPr lang="es-419" b="1" dirty="0"/>
              <a:t>D:  </a:t>
            </a:r>
            <a:r>
              <a:rPr lang="es-419" dirty="0"/>
              <a:t>6, 13, 14, 15</a:t>
            </a:r>
          </a:p>
        </p:txBody>
      </p:sp>
    </p:spTree>
    <p:extLst>
      <p:ext uri="{BB962C8B-B14F-4D97-AF65-F5344CB8AC3E}">
        <p14:creationId xmlns:p14="http://schemas.microsoft.com/office/powerpoint/2010/main" val="2103492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F029-2E3A-4D1D-93AC-498DA769DBCB}"/>
              </a:ext>
            </a:extLst>
          </p:cNvPr>
          <p:cNvSpPr>
            <a:spLocks noGrp="1"/>
          </p:cNvSpPr>
          <p:nvPr>
            <p:ph type="title"/>
          </p:nvPr>
        </p:nvSpPr>
        <p:spPr>
          <a:xfrm>
            <a:off x="0" y="0"/>
            <a:ext cx="10163521" cy="1089139"/>
          </a:xfrm>
          <a:solidFill>
            <a:schemeClr val="bg1"/>
          </a:solidFill>
        </p:spPr>
        <p:txBody>
          <a:bodyPr anchor="ctr">
            <a:normAutofit/>
          </a:bodyPr>
          <a:lstStyle/>
          <a:p>
            <a:r>
              <a:rPr lang="en-US" sz="5400" b="1" dirty="0">
                <a:solidFill>
                  <a:srgbClr val="002060"/>
                </a:solidFill>
                <a:latin typeface="Century Gothic" panose="020B0502020202020204" pitchFamily="34" charset="0"/>
              </a:rPr>
              <a:t>  </a:t>
            </a:r>
            <a:r>
              <a:rPr lang="en-US" sz="5400" b="1" dirty="0" err="1">
                <a:solidFill>
                  <a:srgbClr val="002060"/>
                </a:solidFill>
                <a:latin typeface="Century Gothic" panose="020B0502020202020204" pitchFamily="34" charset="0"/>
              </a:rPr>
              <a:t>Por</a:t>
            </a:r>
            <a:r>
              <a:rPr lang="en-US" sz="5400" b="1" dirty="0">
                <a:solidFill>
                  <a:srgbClr val="002060"/>
                </a:solidFill>
                <a:latin typeface="Century Gothic" panose="020B0502020202020204" pitchFamily="34" charset="0"/>
              </a:rPr>
              <a:t> fin…</a:t>
            </a:r>
          </a:p>
        </p:txBody>
      </p:sp>
      <p:sp>
        <p:nvSpPr>
          <p:cNvPr id="3" name="Text Placeholder 2">
            <a:extLst>
              <a:ext uri="{FF2B5EF4-FFF2-40B4-BE49-F238E27FC236}">
                <a16:creationId xmlns:a16="http://schemas.microsoft.com/office/drawing/2014/main" id="{D413C385-DDE0-4535-8744-6305111062A0}"/>
              </a:ext>
            </a:extLst>
          </p:cNvPr>
          <p:cNvSpPr>
            <a:spLocks noGrp="1"/>
          </p:cNvSpPr>
          <p:nvPr>
            <p:ph type="body" idx="1"/>
          </p:nvPr>
        </p:nvSpPr>
        <p:spPr>
          <a:xfrm>
            <a:off x="2673752" y="1023143"/>
            <a:ext cx="8553692" cy="5729274"/>
          </a:xfrm>
        </p:spPr>
        <p:txBody>
          <a:bodyPr>
            <a:normAutofit fontScale="92500"/>
          </a:bodyPr>
          <a:lstStyle/>
          <a:p>
            <a:pPr>
              <a:lnSpc>
                <a:spcPct val="100000"/>
              </a:lnSpc>
            </a:pPr>
            <a:r>
              <a:rPr lang="es-ES" sz="3600" dirty="0">
                <a:solidFill>
                  <a:schemeClr val="accent1"/>
                </a:solidFill>
              </a:rPr>
              <a:t>Nuestra </a:t>
            </a:r>
            <a:r>
              <a:rPr lang="es-ES" sz="3600" b="1" dirty="0">
                <a:solidFill>
                  <a:schemeClr val="accent1"/>
                </a:solidFill>
              </a:rPr>
              <a:t>visión para el futuro </a:t>
            </a:r>
            <a:r>
              <a:rPr lang="es-ES" sz="3600" dirty="0">
                <a:solidFill>
                  <a:schemeClr val="accent1"/>
                </a:solidFill>
              </a:rPr>
              <a:t>del mundo y nuestra Iglesia como </a:t>
            </a:r>
            <a:r>
              <a:rPr lang="es-ES" sz="3600" b="1" dirty="0">
                <a:solidFill>
                  <a:schemeClr val="accent1"/>
                </a:solidFill>
              </a:rPr>
              <a:t>un “horizonte</a:t>
            </a:r>
            <a:r>
              <a:rPr lang="es-ES" sz="3600" dirty="0">
                <a:solidFill>
                  <a:schemeClr val="accent1"/>
                </a:solidFill>
              </a:rPr>
              <a:t>.” </a:t>
            </a:r>
          </a:p>
          <a:p>
            <a:pPr>
              <a:lnSpc>
                <a:spcPct val="100000"/>
              </a:lnSpc>
              <a:spcBef>
                <a:spcPts val="600"/>
              </a:spcBef>
              <a:spcAft>
                <a:spcPts val="0"/>
              </a:spcAft>
            </a:pPr>
            <a:endParaRPr lang="es-ES" sz="3600" dirty="0">
              <a:solidFill>
                <a:schemeClr val="accent1"/>
              </a:solidFill>
            </a:endParaRPr>
          </a:p>
          <a:p>
            <a:pPr>
              <a:lnSpc>
                <a:spcPct val="100000"/>
              </a:lnSpc>
            </a:pPr>
            <a:r>
              <a:rPr lang="es-ES" sz="3600" dirty="0">
                <a:solidFill>
                  <a:schemeClr val="accent1"/>
                </a:solidFill>
              </a:rPr>
              <a:t>El camino hacia el horizonte es largo y ambicioso. Recorrer este camino es adoptar una posición de </a:t>
            </a:r>
            <a:r>
              <a:rPr lang="es-ES" sz="3600" b="1" dirty="0">
                <a:solidFill>
                  <a:schemeClr val="accent1"/>
                </a:solidFill>
              </a:rPr>
              <a:t>peregrinación permanente</a:t>
            </a:r>
            <a:r>
              <a:rPr lang="es-ES" sz="3600" dirty="0">
                <a:solidFill>
                  <a:schemeClr val="accent1"/>
                </a:solidFill>
              </a:rPr>
              <a:t>. Es participar en la infinidad de evolución, el proceso de creación, la encarnación de la Divina.</a:t>
            </a:r>
            <a:endParaRPr lang="en-US" sz="3600" b="1" dirty="0">
              <a:solidFill>
                <a:schemeClr val="accent1"/>
              </a:solidFill>
            </a:endParaRPr>
          </a:p>
        </p:txBody>
      </p:sp>
      <p:cxnSp>
        <p:nvCxnSpPr>
          <p:cNvPr id="5" name="Straight Connector 4">
            <a:extLst>
              <a:ext uri="{FF2B5EF4-FFF2-40B4-BE49-F238E27FC236}">
                <a16:creationId xmlns:a16="http://schemas.microsoft.com/office/drawing/2014/main" id="{554A4773-D4F7-4C21-9B2A-161D0BBBC4EE}"/>
              </a:ext>
            </a:extLst>
          </p:cNvPr>
          <p:cNvCxnSpPr/>
          <p:nvPr/>
        </p:nvCxnSpPr>
        <p:spPr>
          <a:xfrm>
            <a:off x="419047" y="909520"/>
            <a:ext cx="72857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42" name="Picture 2" descr="Indigenous Art Ca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9140"/>
            <a:ext cx="2546430" cy="579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9016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F029-2E3A-4D1D-93AC-498DA769DBCB}"/>
              </a:ext>
            </a:extLst>
          </p:cNvPr>
          <p:cNvSpPr>
            <a:spLocks noGrp="1"/>
          </p:cNvSpPr>
          <p:nvPr>
            <p:ph type="title"/>
          </p:nvPr>
        </p:nvSpPr>
        <p:spPr>
          <a:xfrm>
            <a:off x="583160" y="576213"/>
            <a:ext cx="9418320" cy="333307"/>
          </a:xfrm>
        </p:spPr>
        <p:txBody>
          <a:bodyPr>
            <a:normAutofit fontScale="90000"/>
          </a:bodyPr>
          <a:lstStyle/>
          <a:p>
            <a:r>
              <a:rPr lang="en-US" sz="5400" b="1" dirty="0" err="1">
                <a:solidFill>
                  <a:srgbClr val="002060"/>
                </a:solidFill>
                <a:latin typeface="Century Gothic" panose="020B0502020202020204" pitchFamily="34" charset="0"/>
              </a:rPr>
              <a:t>Por</a:t>
            </a:r>
            <a:r>
              <a:rPr lang="en-US" sz="5400" b="1" dirty="0">
                <a:solidFill>
                  <a:srgbClr val="002060"/>
                </a:solidFill>
                <a:latin typeface="Century Gothic" panose="020B0502020202020204" pitchFamily="34" charset="0"/>
              </a:rPr>
              <a:t> fin…</a:t>
            </a:r>
          </a:p>
        </p:txBody>
      </p:sp>
      <p:sp>
        <p:nvSpPr>
          <p:cNvPr id="3" name="Text Placeholder 2">
            <a:extLst>
              <a:ext uri="{FF2B5EF4-FFF2-40B4-BE49-F238E27FC236}">
                <a16:creationId xmlns:a16="http://schemas.microsoft.com/office/drawing/2014/main" id="{D413C385-DDE0-4535-8744-6305111062A0}"/>
              </a:ext>
            </a:extLst>
          </p:cNvPr>
          <p:cNvSpPr>
            <a:spLocks noGrp="1"/>
          </p:cNvSpPr>
          <p:nvPr>
            <p:ph type="body" idx="1"/>
          </p:nvPr>
        </p:nvSpPr>
        <p:spPr>
          <a:xfrm>
            <a:off x="583161" y="1023143"/>
            <a:ext cx="6986682" cy="5729274"/>
          </a:xfrm>
        </p:spPr>
        <p:txBody>
          <a:bodyPr>
            <a:normAutofit fontScale="92500"/>
          </a:bodyPr>
          <a:lstStyle/>
          <a:p>
            <a:pPr>
              <a:lnSpc>
                <a:spcPct val="120000"/>
              </a:lnSpc>
            </a:pPr>
            <a:r>
              <a:rPr lang="es-ES" sz="3600" b="1" dirty="0">
                <a:solidFill>
                  <a:schemeClr val="accent1"/>
                </a:solidFill>
              </a:rPr>
              <a:t>Orientémonos hacia ese horizonte </a:t>
            </a:r>
            <a:r>
              <a:rPr lang="es-ES" sz="3600" dirty="0">
                <a:solidFill>
                  <a:schemeClr val="accent1"/>
                </a:solidFill>
              </a:rPr>
              <a:t>y comencemos a </a:t>
            </a:r>
            <a:r>
              <a:rPr lang="es-ES" sz="3600" b="1" dirty="0">
                <a:solidFill>
                  <a:schemeClr val="accent1"/>
                </a:solidFill>
              </a:rPr>
              <a:t>caminar juntos. </a:t>
            </a:r>
            <a:r>
              <a:rPr lang="es-ES" sz="3600" dirty="0">
                <a:solidFill>
                  <a:schemeClr val="accent1"/>
                </a:solidFill>
              </a:rPr>
              <a:t>No llegaremos mañana, pero, cuando llegue el               mañana, estaremos en </a:t>
            </a:r>
            <a:r>
              <a:rPr lang="es-ES" sz="3600" b="1" dirty="0">
                <a:solidFill>
                  <a:schemeClr val="accent1"/>
                </a:solidFill>
              </a:rPr>
              <a:t>un              lugar nuevo</a:t>
            </a:r>
            <a:r>
              <a:rPr lang="es-ES" sz="3600" dirty="0">
                <a:solidFill>
                  <a:schemeClr val="accent1"/>
                </a:solidFill>
              </a:rPr>
              <a:t>. </a:t>
            </a:r>
          </a:p>
          <a:p>
            <a:pPr>
              <a:lnSpc>
                <a:spcPct val="120000"/>
              </a:lnSpc>
            </a:pPr>
            <a:r>
              <a:rPr lang="es-ES" sz="3600" dirty="0">
                <a:solidFill>
                  <a:schemeClr val="accent1"/>
                </a:solidFill>
              </a:rPr>
              <a:t>El </a:t>
            </a:r>
            <a:r>
              <a:rPr lang="es-ES" sz="3600" b="1" dirty="0">
                <a:solidFill>
                  <a:schemeClr val="accent1"/>
                </a:solidFill>
              </a:rPr>
              <a:t>patrón de nuestro tapiz </a:t>
            </a:r>
            <a:r>
              <a:rPr lang="es-ES" sz="3600" dirty="0">
                <a:solidFill>
                  <a:schemeClr val="accent1"/>
                </a:solidFill>
              </a:rPr>
              <a:t>será un reflejo más perfecto de la </a:t>
            </a:r>
            <a:r>
              <a:rPr lang="es-ES" sz="3600" b="1" dirty="0">
                <a:solidFill>
                  <a:schemeClr val="accent1"/>
                </a:solidFill>
              </a:rPr>
              <a:t>imagen de Dios.</a:t>
            </a:r>
            <a:endParaRPr lang="en-US" sz="3600" b="1" dirty="0">
              <a:solidFill>
                <a:schemeClr val="accent1"/>
              </a:solidFill>
            </a:endParaRPr>
          </a:p>
        </p:txBody>
      </p:sp>
      <p:cxnSp>
        <p:nvCxnSpPr>
          <p:cNvPr id="5" name="Straight Connector 4">
            <a:extLst>
              <a:ext uri="{FF2B5EF4-FFF2-40B4-BE49-F238E27FC236}">
                <a16:creationId xmlns:a16="http://schemas.microsoft.com/office/drawing/2014/main" id="{554A4773-D4F7-4C21-9B2A-161D0BBBC4EE}"/>
              </a:ext>
            </a:extLst>
          </p:cNvPr>
          <p:cNvCxnSpPr/>
          <p:nvPr/>
        </p:nvCxnSpPr>
        <p:spPr>
          <a:xfrm>
            <a:off x="708421" y="909520"/>
            <a:ext cx="72857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1266" name="Picture 2" descr="Alpaca Blend Hand Woven Tapestry of Indigenous Girl - Indigenous Girl in  Spring | NOVICA"/>
          <p:cNvPicPr>
            <a:picLocks noChangeAspect="1" noChangeArrowheads="1"/>
          </p:cNvPicPr>
          <p:nvPr/>
        </p:nvPicPr>
        <p:blipFill rotWithShape="1">
          <a:blip r:embed="rId2">
            <a:extLst>
              <a:ext uri="{28A0092B-C50C-407E-A947-70E740481C1C}">
                <a14:useLocalDpi xmlns:a14="http://schemas.microsoft.com/office/drawing/2010/main" val="0"/>
              </a:ext>
            </a:extLst>
          </a:blip>
          <a:srcRect l="6380" t="11200" r="7788" b="10636"/>
          <a:stretch/>
        </p:blipFill>
        <p:spPr bwMode="auto">
          <a:xfrm>
            <a:off x="7361497" y="2466782"/>
            <a:ext cx="4706063" cy="4285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703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171318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Indigenous Art Ca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452688"/>
            <a:ext cx="2247900" cy="511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923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dirty="0"/>
          </a:p>
        </p:txBody>
      </p:sp>
      <p:sp>
        <p:nvSpPr>
          <p:cNvPr id="6" name="Title 5"/>
          <p:cNvSpPr>
            <a:spLocks noGrp="1"/>
          </p:cNvSpPr>
          <p:nvPr>
            <p:ph type="ctrTitle"/>
          </p:nvPr>
        </p:nvSpPr>
        <p:spPr/>
        <p:txBody>
          <a:bodyPr/>
          <a:lstStyle/>
          <a:p>
            <a:endParaRPr lang="en-US"/>
          </a:p>
        </p:txBody>
      </p:sp>
      <p:pic>
        <p:nvPicPr>
          <p:cNvPr id="4100" name="Picture 4" descr="Aerial view of old city streets intersection Stock Photo by salaj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644" y="72342"/>
            <a:ext cx="10187119" cy="678565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216992" y="2680298"/>
            <a:ext cx="2883533" cy="3975145"/>
          </a:xfrm>
          <a:prstGeom prst="rect">
            <a:avLst/>
          </a:prstGeom>
          <a:ln w="28575">
            <a:solidFill>
              <a:schemeClr val="tx1"/>
            </a:solidFill>
          </a:ln>
        </p:spPr>
      </p:pic>
      <p:pic>
        <p:nvPicPr>
          <p:cNvPr id="2" name="Picture 1"/>
          <p:cNvPicPr>
            <a:picLocks noChangeAspect="1"/>
          </p:cNvPicPr>
          <p:nvPr/>
        </p:nvPicPr>
        <p:blipFill>
          <a:blip r:embed="rId4"/>
          <a:stretch>
            <a:fillRect/>
          </a:stretch>
        </p:blipFill>
        <p:spPr>
          <a:xfrm>
            <a:off x="8746364" y="313085"/>
            <a:ext cx="3288921" cy="2466691"/>
          </a:xfrm>
          <a:prstGeom prst="rect">
            <a:avLst/>
          </a:prstGeom>
          <a:ln w="28575">
            <a:solidFill>
              <a:schemeClr val="tx1"/>
            </a:solidFill>
          </a:ln>
        </p:spPr>
      </p:pic>
    </p:spTree>
    <p:extLst>
      <p:ext uri="{BB962C8B-B14F-4D97-AF65-F5344CB8AC3E}">
        <p14:creationId xmlns:p14="http://schemas.microsoft.com/office/powerpoint/2010/main" val="2216144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ry Clipart #1121494 - Illustration by Prawny Vintage">
            <a:extLst>
              <a:ext uri="{FF2B5EF4-FFF2-40B4-BE49-F238E27FC236}">
                <a16:creationId xmlns:a16="http://schemas.microsoft.com/office/drawing/2014/main" id="{FC47E691-0E24-C2D4-A1ED-5804581286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003734"/>
            <a:ext cx="2744790" cy="41286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3F7EF44-5FB1-86F9-85A1-1B0AD5CBF861}"/>
              </a:ext>
            </a:extLst>
          </p:cNvPr>
          <p:cNvSpPr/>
          <p:nvPr/>
        </p:nvSpPr>
        <p:spPr>
          <a:xfrm rot="20789145">
            <a:off x="6030890" y="2431883"/>
            <a:ext cx="184563" cy="1489577"/>
          </a:xfrm>
          <a:prstGeom prst="round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30" name="Picture 6" descr="Image result for SHINY SUN clip art">
            <a:extLst>
              <a:ext uri="{FF2B5EF4-FFF2-40B4-BE49-F238E27FC236}">
                <a16:creationId xmlns:a16="http://schemas.microsoft.com/office/drawing/2014/main" id="{04244CCE-5280-B7C2-D8D3-F6A6A7B39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14" y="232084"/>
            <a:ext cx="179070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GRASS AND DANDELIONS CLIPART - 7962px Image #4">
            <a:extLst>
              <a:ext uri="{FF2B5EF4-FFF2-40B4-BE49-F238E27FC236}">
                <a16:creationId xmlns:a16="http://schemas.microsoft.com/office/drawing/2014/main" id="{24E3A765-2581-F51B-D869-094B518ACF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759" y="4915114"/>
            <a:ext cx="11796482" cy="19799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DECC465-445B-ECD4-F6A7-75B49AB8A24F}"/>
              </a:ext>
            </a:extLst>
          </p:cNvPr>
          <p:cNvSpPr txBox="1"/>
          <p:nvPr/>
        </p:nvSpPr>
        <p:spPr>
          <a:xfrm rot="20919277">
            <a:off x="4166669" y="1426753"/>
            <a:ext cx="3183885" cy="1015663"/>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s-419" sz="6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419" sz="6000" b="1" dirty="0">
                <a:effectLst>
                  <a:outerShdw blurRad="38100" dist="38100" dir="2700000" algn="tl">
                    <a:srgbClr val="000000">
                      <a:alpha val="43137"/>
                    </a:srgbClr>
                  </a:outerShdw>
                </a:effectLst>
                <a:latin typeface="Ink Free" panose="03080402000500000000" pitchFamily="66" charset="0"/>
              </a:rPr>
              <a:t>Justicia!</a:t>
            </a:r>
          </a:p>
        </p:txBody>
      </p:sp>
    </p:spTree>
    <p:extLst>
      <p:ext uri="{BB962C8B-B14F-4D97-AF65-F5344CB8AC3E}">
        <p14:creationId xmlns:p14="http://schemas.microsoft.com/office/powerpoint/2010/main" val="96137635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n Walking Clip Art - Bing Images | Pictogram, Clip art, Free clip art">
            <a:extLst>
              <a:ext uri="{FF2B5EF4-FFF2-40B4-BE49-F238E27FC236}">
                <a16:creationId xmlns:a16="http://schemas.microsoft.com/office/drawing/2014/main" id="{637BB450-4EE7-C4DD-9EB6-CCD4E71E7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761" y="1627907"/>
            <a:ext cx="3226940" cy="47521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D4A1EE1-7A71-F657-D9F0-EBD63B45CA42}"/>
              </a:ext>
            </a:extLst>
          </p:cNvPr>
          <p:cNvSpPr/>
          <p:nvPr/>
        </p:nvSpPr>
        <p:spPr>
          <a:xfrm>
            <a:off x="4401979" y="2327562"/>
            <a:ext cx="239294" cy="22305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3" name="Picture 6" descr="Image result for SHINY SUN clip art">
            <a:extLst>
              <a:ext uri="{FF2B5EF4-FFF2-40B4-BE49-F238E27FC236}">
                <a16:creationId xmlns:a16="http://schemas.microsoft.com/office/drawing/2014/main" id="{87232CB5-CCF3-52CD-EF88-07979FCB7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14" y="232084"/>
            <a:ext cx="179070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GRASS AND DANDELIONS CLIPART - 7962px Image #4">
            <a:extLst>
              <a:ext uri="{FF2B5EF4-FFF2-40B4-BE49-F238E27FC236}">
                <a16:creationId xmlns:a16="http://schemas.microsoft.com/office/drawing/2014/main" id="{5E9AEEC3-0EFB-66C1-B27E-80778456A7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759" y="4915114"/>
            <a:ext cx="11796482" cy="19799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46FFD9-D082-3936-95EC-E02250433F46}"/>
              </a:ext>
            </a:extLst>
          </p:cNvPr>
          <p:cNvSpPr txBox="1"/>
          <p:nvPr/>
        </p:nvSpPr>
        <p:spPr>
          <a:xfrm>
            <a:off x="3710346" y="1127233"/>
            <a:ext cx="1641796" cy="120032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none" rtlCol="0">
            <a:spAutoFit/>
          </a:bodyPr>
          <a:lstStyle/>
          <a:p>
            <a:r>
              <a:rPr lang="es-419" sz="7200" b="1" spc="50" dirty="0">
                <a:ln w="9525" cmpd="sng">
                  <a:solidFill>
                    <a:schemeClr val="accent1"/>
                  </a:solidFill>
                  <a:prstDash val="solid"/>
                </a:ln>
                <a:solidFill>
                  <a:srgbClr val="70AD47">
                    <a:tint val="1000"/>
                  </a:srgbClr>
                </a:solidFill>
                <a:effectLst>
                  <a:glow rad="38100">
                    <a:schemeClr val="accent1">
                      <a:alpha val="40000"/>
                    </a:schemeClr>
                  </a:glow>
                </a:effectLst>
                <a:latin typeface="Britannic Bold" panose="020B0903060703020204" pitchFamily="34" charset="0"/>
              </a:rPr>
              <a:t>Paz</a:t>
            </a:r>
          </a:p>
        </p:txBody>
      </p:sp>
    </p:spTree>
    <p:extLst>
      <p:ext uri="{BB962C8B-B14F-4D97-AF65-F5344CB8AC3E}">
        <p14:creationId xmlns:p14="http://schemas.microsoft.com/office/powerpoint/2010/main" val="12870515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n Walking Clip Art - Bing Images | Pictogram, Clip art, Free clip art">
            <a:extLst>
              <a:ext uri="{FF2B5EF4-FFF2-40B4-BE49-F238E27FC236}">
                <a16:creationId xmlns:a16="http://schemas.microsoft.com/office/drawing/2014/main" id="{3076F19B-20E0-7ADE-53AF-0D8440098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775" y="2060848"/>
            <a:ext cx="2801217" cy="4125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arry Clipart #1121494 - Illustration by Prawny Vintage">
            <a:extLst>
              <a:ext uri="{FF2B5EF4-FFF2-40B4-BE49-F238E27FC236}">
                <a16:creationId xmlns:a16="http://schemas.microsoft.com/office/drawing/2014/main" id="{4CB18BDD-7D8E-992F-D208-C2DBB6CDFB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1661" y="1911927"/>
            <a:ext cx="2744790" cy="4128654"/>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C59A6055-2EC7-BEC6-7233-A43F14AD974C}"/>
              </a:ext>
            </a:extLst>
          </p:cNvPr>
          <p:cNvSpPr/>
          <p:nvPr/>
        </p:nvSpPr>
        <p:spPr>
          <a:xfrm rot="20310721">
            <a:off x="520529" y="1324458"/>
            <a:ext cx="1850369" cy="888360"/>
          </a:xfrm>
          <a:prstGeom prst="wedgeRoundRectCallout">
            <a:avLst>
              <a:gd name="adj1" fmla="val 51024"/>
              <a:gd name="adj2" fmla="val 92569"/>
              <a:gd name="adj3" fmla="val 16667"/>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CU" sz="2800"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a:t>
            </a:r>
            <a:r>
              <a:rPr lang="es-419" sz="2800"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Hola!</a:t>
            </a:r>
            <a:endParaRPr lang="es-419" sz="2800" b="1" dirty="0">
              <a:effectLst>
                <a:outerShdw blurRad="38100" dist="38100" dir="2700000" algn="tl">
                  <a:srgbClr val="000000">
                    <a:alpha val="43137"/>
                  </a:srgbClr>
                </a:outerShdw>
              </a:effectLst>
            </a:endParaRPr>
          </a:p>
        </p:txBody>
      </p:sp>
      <p:sp>
        <p:nvSpPr>
          <p:cNvPr id="7" name="Speech Bubble: Rectangle with Corners Rounded 6">
            <a:extLst>
              <a:ext uri="{FF2B5EF4-FFF2-40B4-BE49-F238E27FC236}">
                <a16:creationId xmlns:a16="http://schemas.microsoft.com/office/drawing/2014/main" id="{188E0FE6-1B5B-AAC4-072A-77ABBCD88045}"/>
              </a:ext>
            </a:extLst>
          </p:cNvPr>
          <p:cNvSpPr/>
          <p:nvPr/>
        </p:nvSpPr>
        <p:spPr>
          <a:xfrm rot="1501068">
            <a:off x="9420353" y="1140463"/>
            <a:ext cx="1542219" cy="888360"/>
          </a:xfrm>
          <a:prstGeom prst="wedgeRoundRectCallout">
            <a:avLst>
              <a:gd name="adj1" fmla="val -57640"/>
              <a:gd name="adj2" fmla="val 109417"/>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U" sz="2800" b="1" dirty="0">
                <a:effectLst>
                  <a:outerShdw blurRad="38100" dist="38100" dir="2700000" algn="tl">
                    <a:srgbClr val="000000">
                      <a:alpha val="43137"/>
                    </a:srgbClr>
                  </a:outerShdw>
                </a:effectLst>
                <a:latin typeface="Century Schoolbook" panose="02040604050505020304" pitchFamily="18" charset="0"/>
                <a:cs typeface="MV Boli" panose="02000500030200090000" pitchFamily="2" charset="0"/>
              </a:rPr>
              <a:t>¡</a:t>
            </a:r>
            <a:r>
              <a:rPr lang="es-419" sz="2800" b="1" dirty="0">
                <a:effectLst>
                  <a:outerShdw blurRad="38100" dist="38100" dir="2700000" algn="tl">
                    <a:srgbClr val="000000">
                      <a:alpha val="43137"/>
                    </a:srgbClr>
                  </a:outerShdw>
                </a:effectLst>
              </a:rPr>
              <a:t>Hola!</a:t>
            </a:r>
          </a:p>
        </p:txBody>
      </p:sp>
      <p:sp>
        <p:nvSpPr>
          <p:cNvPr id="8" name="Rectangle 7">
            <a:extLst>
              <a:ext uri="{FF2B5EF4-FFF2-40B4-BE49-F238E27FC236}">
                <a16:creationId xmlns:a16="http://schemas.microsoft.com/office/drawing/2014/main" id="{35B35C99-D50D-E594-737E-35E86DF19501}"/>
              </a:ext>
            </a:extLst>
          </p:cNvPr>
          <p:cNvSpPr/>
          <p:nvPr/>
        </p:nvSpPr>
        <p:spPr>
          <a:xfrm>
            <a:off x="3560618" y="2060848"/>
            <a:ext cx="135800" cy="20105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angle 8">
            <a:extLst>
              <a:ext uri="{FF2B5EF4-FFF2-40B4-BE49-F238E27FC236}">
                <a16:creationId xmlns:a16="http://schemas.microsoft.com/office/drawing/2014/main" id="{D294CA60-F192-FFA8-D354-4FA5E353BD91}"/>
              </a:ext>
            </a:extLst>
          </p:cNvPr>
          <p:cNvSpPr/>
          <p:nvPr/>
        </p:nvSpPr>
        <p:spPr>
          <a:xfrm rot="21310166">
            <a:off x="7647709" y="2175164"/>
            <a:ext cx="122651" cy="1603365"/>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419"/>
          </a:p>
        </p:txBody>
      </p:sp>
      <p:pic>
        <p:nvPicPr>
          <p:cNvPr id="10" name="Picture 6" descr="Image result for SHINY SUN clip art">
            <a:extLst>
              <a:ext uri="{FF2B5EF4-FFF2-40B4-BE49-F238E27FC236}">
                <a16:creationId xmlns:a16="http://schemas.microsoft.com/office/drawing/2014/main" id="{160D6395-51B2-A466-D8BA-9CCDE0C6E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028" y="140277"/>
            <a:ext cx="1013427" cy="10026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GRASS AND DANDELIONS CLIPART - 7962px Image #4">
            <a:extLst>
              <a:ext uri="{FF2B5EF4-FFF2-40B4-BE49-F238E27FC236}">
                <a16:creationId xmlns:a16="http://schemas.microsoft.com/office/drawing/2014/main" id="{5E121163-CE52-7188-7CFF-B83C6C3D11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759" y="4915114"/>
            <a:ext cx="11796482" cy="19799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D4A8C5-A6D0-5D55-EBFC-DEEE22E8F205}"/>
              </a:ext>
            </a:extLst>
          </p:cNvPr>
          <p:cNvSpPr txBox="1"/>
          <p:nvPr/>
        </p:nvSpPr>
        <p:spPr>
          <a:xfrm rot="20919277">
            <a:off x="6016421" y="1137070"/>
            <a:ext cx="3081293" cy="1015663"/>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s-419" sz="6000" b="1" dirty="0">
                <a:effectLst>
                  <a:outerShdw blurRad="38100" dist="38100" dir="2700000" algn="tl">
                    <a:srgbClr val="000000">
                      <a:alpha val="43137"/>
                    </a:srgbClr>
                  </a:outerShdw>
                </a:effectLst>
                <a:latin typeface="Ink Free" panose="03080402000500000000" pitchFamily="66" charset="0"/>
                <a:cs typeface="Arial" panose="020B0604020202020204" pitchFamily="34" charset="0"/>
              </a:rPr>
              <a:t>¡</a:t>
            </a:r>
            <a:r>
              <a:rPr lang="es-419" sz="6000" b="1" dirty="0">
                <a:effectLst>
                  <a:outerShdw blurRad="38100" dist="38100" dir="2700000" algn="tl">
                    <a:srgbClr val="000000">
                      <a:alpha val="43137"/>
                    </a:srgbClr>
                  </a:outerShdw>
                </a:effectLst>
                <a:latin typeface="Ink Free" panose="03080402000500000000" pitchFamily="66" charset="0"/>
              </a:rPr>
              <a:t>Justicia!</a:t>
            </a:r>
          </a:p>
        </p:txBody>
      </p:sp>
      <p:sp>
        <p:nvSpPr>
          <p:cNvPr id="12" name="TextBox 11">
            <a:extLst>
              <a:ext uri="{FF2B5EF4-FFF2-40B4-BE49-F238E27FC236}">
                <a16:creationId xmlns:a16="http://schemas.microsoft.com/office/drawing/2014/main" id="{52692DE5-05FD-487E-5667-7CBDE91F9904}"/>
              </a:ext>
            </a:extLst>
          </p:cNvPr>
          <p:cNvSpPr txBox="1"/>
          <p:nvPr/>
        </p:nvSpPr>
        <p:spPr>
          <a:xfrm>
            <a:off x="2766797" y="958664"/>
            <a:ext cx="1641796" cy="120032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none" rtlCol="0">
            <a:spAutoFit/>
          </a:bodyPr>
          <a:lstStyle/>
          <a:p>
            <a:r>
              <a:rPr lang="es-419" sz="7200" b="1" spc="50" dirty="0">
                <a:ln w="9525" cmpd="sng">
                  <a:solidFill>
                    <a:schemeClr val="accent1"/>
                  </a:solidFill>
                  <a:prstDash val="solid"/>
                </a:ln>
                <a:solidFill>
                  <a:srgbClr val="70AD47">
                    <a:tint val="1000"/>
                  </a:srgbClr>
                </a:solidFill>
                <a:effectLst>
                  <a:glow rad="38100">
                    <a:schemeClr val="accent1">
                      <a:alpha val="40000"/>
                    </a:schemeClr>
                  </a:glow>
                </a:effectLst>
                <a:latin typeface="Britannic Bold" panose="020B0903060703020204" pitchFamily="34" charset="0"/>
              </a:rPr>
              <a:t>Paz</a:t>
            </a:r>
          </a:p>
        </p:txBody>
      </p:sp>
    </p:spTree>
    <p:extLst>
      <p:ext uri="{BB962C8B-B14F-4D97-AF65-F5344CB8AC3E}">
        <p14:creationId xmlns:p14="http://schemas.microsoft.com/office/powerpoint/2010/main" val="227451064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n Walking Clip Art - Bing Images | Pictogram, Clip art, Free clip art">
            <a:extLst>
              <a:ext uri="{FF2B5EF4-FFF2-40B4-BE49-F238E27FC236}">
                <a16:creationId xmlns:a16="http://schemas.microsoft.com/office/drawing/2014/main" id="{3076F19B-20E0-7ADE-53AF-0D8440098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495" y="2326189"/>
            <a:ext cx="2801217" cy="4125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arry Clipart #1121494 - Illustration by Prawny Vintage">
            <a:extLst>
              <a:ext uri="{FF2B5EF4-FFF2-40B4-BE49-F238E27FC236}">
                <a16:creationId xmlns:a16="http://schemas.microsoft.com/office/drawing/2014/main" id="{4CB18BDD-7D8E-992F-D208-C2DBB6CDFB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5468" y="1259697"/>
            <a:ext cx="2744790" cy="41286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D894347-24DD-5719-0B03-6F914EE0C207}"/>
              </a:ext>
            </a:extLst>
          </p:cNvPr>
          <p:cNvSpPr/>
          <p:nvPr/>
        </p:nvSpPr>
        <p:spPr>
          <a:xfrm rot="15159963">
            <a:off x="7285247" y="2439384"/>
            <a:ext cx="1360419" cy="1664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 name="Rectangle 5">
            <a:extLst>
              <a:ext uri="{FF2B5EF4-FFF2-40B4-BE49-F238E27FC236}">
                <a16:creationId xmlns:a16="http://schemas.microsoft.com/office/drawing/2014/main" id="{3E524DFA-B575-27E9-C8CE-E2A1F795DAED}"/>
              </a:ext>
            </a:extLst>
          </p:cNvPr>
          <p:cNvSpPr/>
          <p:nvPr/>
        </p:nvSpPr>
        <p:spPr>
          <a:xfrm rot="923391">
            <a:off x="3550713" y="2923406"/>
            <a:ext cx="200564" cy="139729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419"/>
          </a:p>
        </p:txBody>
      </p:sp>
      <p:pic>
        <p:nvPicPr>
          <p:cNvPr id="7" name="Picture 6" descr="Image result for SHINY SUN clip art">
            <a:extLst>
              <a:ext uri="{FF2B5EF4-FFF2-40B4-BE49-F238E27FC236}">
                <a16:creationId xmlns:a16="http://schemas.microsoft.com/office/drawing/2014/main" id="{4EB7A5E2-DDBC-04C7-56CD-5282D5B82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571" y="406636"/>
            <a:ext cx="1276663" cy="12630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GRASS AND DANDELIONS CLIPART - 7962px Image #4">
            <a:extLst>
              <a:ext uri="{FF2B5EF4-FFF2-40B4-BE49-F238E27FC236}">
                <a16:creationId xmlns:a16="http://schemas.microsoft.com/office/drawing/2014/main" id="{F230EA07-40B5-C0F6-12B9-31C2DBE8EA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159" y="5067514"/>
            <a:ext cx="11796482" cy="1979904"/>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1FF69530-8070-3F06-960C-BE8B3DA4CA26}"/>
              </a:ext>
            </a:extLst>
          </p:cNvPr>
          <p:cNvSpPr/>
          <p:nvPr/>
        </p:nvSpPr>
        <p:spPr>
          <a:xfrm rot="20310721">
            <a:off x="489003" y="1614537"/>
            <a:ext cx="1944855" cy="888360"/>
          </a:xfrm>
          <a:prstGeom prst="wedgeRoundRectCallout">
            <a:avLst>
              <a:gd name="adj1" fmla="val 51024"/>
              <a:gd name="adj2" fmla="val 92569"/>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s-419" sz="2800" b="1" dirty="0">
                <a:effectLst>
                  <a:outerShdw blurRad="38100" dist="38100" dir="2700000" algn="tl">
                    <a:srgbClr val="000000">
                      <a:alpha val="43137"/>
                    </a:srgbClr>
                  </a:outerShdw>
                </a:effectLst>
              </a:rPr>
              <a:t>Viva la justicia</a:t>
            </a:r>
          </a:p>
        </p:txBody>
      </p:sp>
      <p:sp>
        <p:nvSpPr>
          <p:cNvPr id="9" name="Speech Bubble: Rectangle with Corners Rounded 8">
            <a:extLst>
              <a:ext uri="{FF2B5EF4-FFF2-40B4-BE49-F238E27FC236}">
                <a16:creationId xmlns:a16="http://schemas.microsoft.com/office/drawing/2014/main" id="{48B3683A-D523-0074-4522-E06E1DDB8F6A}"/>
              </a:ext>
            </a:extLst>
          </p:cNvPr>
          <p:cNvSpPr/>
          <p:nvPr/>
        </p:nvSpPr>
        <p:spPr>
          <a:xfrm rot="1501068">
            <a:off x="9694653" y="557197"/>
            <a:ext cx="1511307" cy="888360"/>
          </a:xfrm>
          <a:prstGeom prst="wedgeRoundRectCallout">
            <a:avLst>
              <a:gd name="adj1" fmla="val -57640"/>
              <a:gd name="adj2" fmla="val 109417"/>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s-419"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419" sz="2800" b="1" dirty="0">
                <a:effectLst>
                  <a:outerShdw blurRad="38100" dist="38100" dir="2700000" algn="tl">
                    <a:srgbClr val="000000">
                      <a:alpha val="43137"/>
                    </a:srgbClr>
                  </a:outerShdw>
                </a:effectLst>
              </a:rPr>
              <a:t>Viva la Paz!</a:t>
            </a:r>
          </a:p>
        </p:txBody>
      </p:sp>
      <p:sp>
        <p:nvSpPr>
          <p:cNvPr id="10" name="TextBox 9">
            <a:extLst>
              <a:ext uri="{FF2B5EF4-FFF2-40B4-BE49-F238E27FC236}">
                <a16:creationId xmlns:a16="http://schemas.microsoft.com/office/drawing/2014/main" id="{05011F02-2C6C-1712-D92C-AE003D2CCF86}"/>
              </a:ext>
            </a:extLst>
          </p:cNvPr>
          <p:cNvSpPr txBox="1"/>
          <p:nvPr/>
        </p:nvSpPr>
        <p:spPr>
          <a:xfrm rot="20371076">
            <a:off x="6693033" y="869485"/>
            <a:ext cx="1641796" cy="120032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none" rtlCol="0">
            <a:spAutoFit/>
          </a:bodyPr>
          <a:lstStyle/>
          <a:p>
            <a:r>
              <a:rPr lang="es-419" sz="7200" b="1" spc="50" dirty="0">
                <a:ln w="9525" cmpd="sng">
                  <a:solidFill>
                    <a:schemeClr val="accent1"/>
                  </a:solidFill>
                  <a:prstDash val="solid"/>
                </a:ln>
                <a:solidFill>
                  <a:srgbClr val="70AD47">
                    <a:tint val="1000"/>
                  </a:srgbClr>
                </a:solidFill>
                <a:effectLst>
                  <a:glow rad="38100">
                    <a:schemeClr val="accent1">
                      <a:alpha val="40000"/>
                    </a:schemeClr>
                  </a:glow>
                </a:effectLst>
                <a:latin typeface="Britannic Bold" panose="020B0903060703020204" pitchFamily="34" charset="0"/>
              </a:rPr>
              <a:t>Paz</a:t>
            </a:r>
          </a:p>
        </p:txBody>
      </p:sp>
      <p:sp>
        <p:nvSpPr>
          <p:cNvPr id="11" name="TextBox 10">
            <a:extLst>
              <a:ext uri="{FF2B5EF4-FFF2-40B4-BE49-F238E27FC236}">
                <a16:creationId xmlns:a16="http://schemas.microsoft.com/office/drawing/2014/main" id="{C54A3EE1-9AFA-6D82-C65A-25EDBEEDAF39}"/>
              </a:ext>
            </a:extLst>
          </p:cNvPr>
          <p:cNvSpPr txBox="1"/>
          <p:nvPr/>
        </p:nvSpPr>
        <p:spPr>
          <a:xfrm rot="1803587">
            <a:off x="2693451" y="2344290"/>
            <a:ext cx="3081293" cy="1015663"/>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s-419" sz="6000" b="1" dirty="0">
                <a:effectLst>
                  <a:outerShdw blurRad="38100" dist="38100" dir="2700000" algn="tl">
                    <a:srgbClr val="000000">
                      <a:alpha val="43137"/>
                    </a:srgbClr>
                  </a:outerShdw>
                </a:effectLst>
                <a:latin typeface="Ink Free" panose="03080402000500000000" pitchFamily="66" charset="0"/>
              </a:rPr>
              <a:t>!Justicia!</a:t>
            </a:r>
          </a:p>
        </p:txBody>
      </p:sp>
    </p:spTree>
    <p:extLst>
      <p:ext uri="{BB962C8B-B14F-4D97-AF65-F5344CB8AC3E}">
        <p14:creationId xmlns:p14="http://schemas.microsoft.com/office/powerpoint/2010/main" val="1427676729"/>
      </p:ext>
    </p:extLst>
  </p:cSld>
  <p:clrMapOvr>
    <a:masterClrMapping/>
  </p:clrMapOvr>
  <p:transition spd="slow">
    <p:wipe/>
  </p:transition>
</p:sld>
</file>

<file path=ppt/theme/theme1.xml><?xml version="1.0" encoding="utf-8"?>
<a:theme xmlns:a="http://schemas.openxmlformats.org/drawingml/2006/main" name="View">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otalTime>4547</TotalTime>
  <Words>1832</Words>
  <Application>Microsoft Office PowerPoint</Application>
  <PresentationFormat>Widescreen</PresentationFormat>
  <Paragraphs>141</Paragraphs>
  <Slides>45</Slides>
  <Notes>0</Notes>
  <HiddenSlides>6</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Arial</vt:lpstr>
      <vt:lpstr>Britannic Bold</vt:lpstr>
      <vt:lpstr>Calibri</vt:lpstr>
      <vt:lpstr>Century Gothic</vt:lpstr>
      <vt:lpstr>Century Schoolbook</vt:lpstr>
      <vt:lpstr>Harlow Solid Italic</vt:lpstr>
      <vt:lpstr>Ink Free</vt:lpstr>
      <vt:lpstr>MV Boli</vt:lpstr>
      <vt:lpstr>Open Sans</vt:lpstr>
      <vt:lpstr>Roboto</vt:lpstr>
      <vt:lpstr>Wingdings</vt:lpstr>
      <vt:lpstr>Wingdings 2</vt:lpstr>
      <vt:lpstr>View</vt:lpstr>
      <vt:lpstr>Objetivos de Desarollo Sostenible: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Hablemos sobre esta historia</vt:lpstr>
      <vt:lpstr>  LA REALIDAD MUNDIAL: Lo que vemos en el mundo hoy</vt:lpstr>
      <vt:lpstr>Pobreza:</vt:lpstr>
      <vt:lpstr>Desigualdad:</vt:lpstr>
      <vt:lpstr>Destrucción del Medio Ambiente:</vt:lpstr>
      <vt:lpstr>Violencia:</vt:lpstr>
      <vt:lpstr>El panorama general:</vt:lpstr>
      <vt:lpstr>Un ejercicio de reflexión...</vt:lpstr>
      <vt:lpstr>PowerPoint Presentation</vt:lpstr>
      <vt:lpstr>PowerPoint Presentation</vt:lpstr>
      <vt:lpstr>PowerPoint Presentation</vt:lpstr>
      <vt:lpstr>Una respuesta de la ONU:</vt:lpstr>
      <vt:lpstr>Los ODS: Transversal y multidimensional</vt:lpstr>
      <vt:lpstr>Personas: 1-7</vt:lpstr>
      <vt:lpstr>Prosperidad: 8-11</vt:lpstr>
      <vt:lpstr>Una nota sobre ODS 9:</vt:lpstr>
      <vt:lpstr>Una nota sobre ODS 10:</vt:lpstr>
      <vt:lpstr>Una nota sobre ODS 11:</vt:lpstr>
      <vt:lpstr>Planeta : 12-15</vt:lpstr>
      <vt:lpstr>Paz y Alianzas : 16-17</vt:lpstr>
      <vt:lpstr>  LA PROYECCIÓN</vt:lpstr>
      <vt:lpstr>Principios del Diseño de los ODS</vt:lpstr>
      <vt:lpstr>Principios de Implementación de los ODS </vt:lpstr>
      <vt:lpstr>¿Quiénes lograrán los ODS?</vt:lpstr>
      <vt:lpstr>PowerPoint Presentation</vt:lpstr>
      <vt:lpstr>¿Cómo religiosas/os y sus colaboradores pueden apoyar implementación justa de los ODS?</vt:lpstr>
      <vt:lpstr>¿Cómo religiosas/os y sus colaboradores pueden apoyar implementación justa de los ODS?(cont.)</vt:lpstr>
      <vt:lpstr>Una reflexión más</vt:lpstr>
      <vt:lpstr>PowerPoint Presentation</vt:lpstr>
      <vt:lpstr>Conversación en el Espíritu</vt:lpstr>
      <vt:lpstr>  Por fin…</vt:lpstr>
      <vt:lpstr>Por fin…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Development Goals:</dc:title>
  <dc:creator>Teresa Blumenstein</dc:creator>
  <cp:lastModifiedBy>Beatriz Martinez</cp:lastModifiedBy>
  <cp:revision>104</cp:revision>
  <dcterms:created xsi:type="dcterms:W3CDTF">2020-02-19T12:48:16Z</dcterms:created>
  <dcterms:modified xsi:type="dcterms:W3CDTF">2024-04-02T16:43:04Z</dcterms:modified>
</cp:coreProperties>
</file>