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8" r:id="rId2"/>
    <p:sldId id="342" r:id="rId3"/>
    <p:sldId id="373" r:id="rId4"/>
    <p:sldId id="376" r:id="rId5"/>
    <p:sldId id="374" r:id="rId6"/>
    <p:sldId id="375" r:id="rId7"/>
    <p:sldId id="363" r:id="rId8"/>
    <p:sldId id="362" r:id="rId9"/>
    <p:sldId id="364" r:id="rId10"/>
    <p:sldId id="348" r:id="rId11"/>
    <p:sldId id="273" r:id="rId12"/>
    <p:sldId id="280" r:id="rId13"/>
    <p:sldId id="371" r:id="rId14"/>
    <p:sldId id="278" r:id="rId15"/>
    <p:sldId id="370" r:id="rId16"/>
    <p:sldId id="274" r:id="rId17"/>
    <p:sldId id="369" r:id="rId18"/>
    <p:sldId id="279" r:id="rId19"/>
    <p:sldId id="372" r:id="rId20"/>
    <p:sldId id="340" r:id="rId21"/>
    <p:sldId id="360" r:id="rId22"/>
    <p:sldId id="359" r:id="rId23"/>
    <p:sldId id="339" r:id="rId24"/>
    <p:sldId id="349" r:id="rId25"/>
    <p:sldId id="350" r:id="rId26"/>
    <p:sldId id="361" r:id="rId27"/>
    <p:sldId id="341" r:id="rId28"/>
    <p:sldId id="343" r:id="rId29"/>
    <p:sldId id="34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091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0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213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3389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980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30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624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037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773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06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97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78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76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08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727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898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5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jcor2030.org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JCoR2030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://www.youtube.com/@JCoR2030" TargetMode="External"/><Relationship Id="rId4" Type="http://schemas.openxmlformats.org/officeDocument/2006/relationships/hyperlink" Target="http://www.twitter.com/JCoR203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mailto:JCoR.ALyC@gmail.co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mailto:JCoR.NewYork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ommunications@jcor2030.org" TargetMode="Externa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cor2030.org/member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communications@jcor2030.or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jcor2030.us5.list-manage.com/track/click?u=4ad32a5eb97db5d524cb976ea&amp;id=fe0b404045&amp;e=77bdac853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ateractiondecade.org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hlpf.un.org/countries/brazil" TargetMode="External"/><Relationship Id="rId13" Type="http://schemas.openxmlformats.org/officeDocument/2006/relationships/hyperlink" Target="https://hlpf.un.org/countries/dominican-republic" TargetMode="External"/><Relationship Id="rId18" Type="http://schemas.openxmlformats.org/officeDocument/2006/relationships/hyperlink" Target="https://hlpf.un.org/countries/honduras" TargetMode="External"/><Relationship Id="rId26" Type="http://schemas.openxmlformats.org/officeDocument/2006/relationships/hyperlink" Target="https://hlpf.un.org/countries/saint-vincent-and-the-grenadines" TargetMode="External"/><Relationship Id="rId3" Type="http://schemas.openxmlformats.org/officeDocument/2006/relationships/hyperlink" Target="https://hlpf.un.org/countries/antigua-and-barbuda" TargetMode="External"/><Relationship Id="rId21" Type="http://schemas.openxmlformats.org/officeDocument/2006/relationships/hyperlink" Target="https://hlpf.un.org/countries/nicaragua" TargetMode="External"/><Relationship Id="rId7" Type="http://schemas.openxmlformats.org/officeDocument/2006/relationships/hyperlink" Target="https://hlpf.un.org/countries/bolivia" TargetMode="External"/><Relationship Id="rId12" Type="http://schemas.openxmlformats.org/officeDocument/2006/relationships/hyperlink" Target="https://hlpf.un.org/countries/cuba" TargetMode="External"/><Relationship Id="rId17" Type="http://schemas.openxmlformats.org/officeDocument/2006/relationships/hyperlink" Target="https://hlpf.un.org/countries/guatemala" TargetMode="External"/><Relationship Id="rId25" Type="http://schemas.openxmlformats.org/officeDocument/2006/relationships/hyperlink" Target="https://hlpf.un.org/countries/saint-lucia" TargetMode="External"/><Relationship Id="rId2" Type="http://schemas.openxmlformats.org/officeDocument/2006/relationships/hyperlink" Target="https://hlpf.un.org/countries/argentina" TargetMode="External"/><Relationship Id="rId16" Type="http://schemas.openxmlformats.org/officeDocument/2006/relationships/hyperlink" Target="https://hlpf.un.org/countries/grenada" TargetMode="External"/><Relationship Id="rId20" Type="http://schemas.openxmlformats.org/officeDocument/2006/relationships/hyperlink" Target="https://hlpf.un.org/countries/mexico" TargetMode="External"/><Relationship Id="rId29" Type="http://schemas.openxmlformats.org/officeDocument/2006/relationships/hyperlink" Target="https://hlpf.un.org/countries/venezuela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hlpf.un.org/countries/belize" TargetMode="External"/><Relationship Id="rId11" Type="http://schemas.openxmlformats.org/officeDocument/2006/relationships/hyperlink" Target="https://hlpf.un.org/countries/costa-rica" TargetMode="External"/><Relationship Id="rId24" Type="http://schemas.openxmlformats.org/officeDocument/2006/relationships/hyperlink" Target="https://hlpf.un.org/countries/peru" TargetMode="External"/><Relationship Id="rId5" Type="http://schemas.openxmlformats.org/officeDocument/2006/relationships/hyperlink" Target="https://hlpf.un.org/countries/barbados" TargetMode="External"/><Relationship Id="rId15" Type="http://schemas.openxmlformats.org/officeDocument/2006/relationships/hyperlink" Target="https://hlpf.un.org/countries/el-salvador" TargetMode="External"/><Relationship Id="rId23" Type="http://schemas.openxmlformats.org/officeDocument/2006/relationships/hyperlink" Target="https://hlpf.un.org/countries/paraguay" TargetMode="External"/><Relationship Id="rId28" Type="http://schemas.openxmlformats.org/officeDocument/2006/relationships/hyperlink" Target="https://hlpf.un.org/countries/uruguay" TargetMode="External"/><Relationship Id="rId10" Type="http://schemas.openxmlformats.org/officeDocument/2006/relationships/hyperlink" Target="https://hlpf.un.org/countries/colombia" TargetMode="External"/><Relationship Id="rId19" Type="http://schemas.openxmlformats.org/officeDocument/2006/relationships/hyperlink" Target="https://hlpf.un.org/countries/jamaica" TargetMode="External"/><Relationship Id="rId4" Type="http://schemas.openxmlformats.org/officeDocument/2006/relationships/hyperlink" Target="https://hlpf.un.org/countries/bahamas" TargetMode="External"/><Relationship Id="rId9" Type="http://schemas.openxmlformats.org/officeDocument/2006/relationships/hyperlink" Target="https://hlpf.un.org/countries/chile" TargetMode="External"/><Relationship Id="rId14" Type="http://schemas.openxmlformats.org/officeDocument/2006/relationships/hyperlink" Target="https://hlpf.un.org/countries/ecuador" TargetMode="External"/><Relationship Id="rId22" Type="http://schemas.openxmlformats.org/officeDocument/2006/relationships/hyperlink" Target="https://hlpf.un.org/countries/panama" TargetMode="External"/><Relationship Id="rId27" Type="http://schemas.openxmlformats.org/officeDocument/2006/relationships/hyperlink" Target="https://hlpf.un.org/countries/trinidad-and-tobago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2BAD7-B374-4753-9858-E01D9CB7F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762" y="3429000"/>
            <a:ext cx="11356561" cy="2121707"/>
          </a:xfrm>
        </p:spPr>
        <p:txBody>
          <a:bodyPr>
            <a:noAutofit/>
          </a:bodyPr>
          <a:lstStyle/>
          <a:p>
            <a:pPr algn="ctr"/>
            <a:r>
              <a:rPr lang="es-ES" sz="4000" cap="none" dirty="0">
                <a:latin typeface="Century Gothic" panose="020B0502020202020204" pitchFamily="34" charset="0"/>
              </a:rPr>
              <a:t>Ejemplos de aportaciones a los</a:t>
            </a:r>
            <a:br>
              <a:rPr lang="en-US" sz="4000" cap="none" dirty="0">
                <a:latin typeface="Century Gothic" panose="020B0502020202020204" pitchFamily="34" charset="0"/>
              </a:rPr>
            </a:br>
            <a:r>
              <a:rPr lang="en-US" sz="8800" cap="none" dirty="0" err="1">
                <a:latin typeface="Century Gothic" panose="020B0502020202020204" pitchFamily="34" charset="0"/>
              </a:rPr>
              <a:t>Procesos</a:t>
            </a:r>
            <a:r>
              <a:rPr lang="en-US" sz="8800" cap="none" dirty="0">
                <a:latin typeface="Century Gothic" panose="020B0502020202020204" pitchFamily="34" charset="0"/>
              </a:rPr>
              <a:t> de la ONU</a:t>
            </a:r>
            <a:br>
              <a:rPr lang="en-US" sz="1600" dirty="0">
                <a:latin typeface="Century Gothic" panose="020B0502020202020204" pitchFamily="34" charset="0"/>
              </a:rPr>
            </a:br>
            <a:br>
              <a:rPr lang="en-US" sz="1600" dirty="0">
                <a:latin typeface="Century Gothic" panose="020B0502020202020204" pitchFamily="34" charset="0"/>
              </a:rPr>
            </a:br>
            <a:br>
              <a:rPr lang="en-US" sz="1600" dirty="0">
                <a:latin typeface="Century Gothic" panose="020B0502020202020204" pitchFamily="34" charset="0"/>
              </a:rPr>
            </a:br>
            <a:endParaRPr lang="en-US" i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260C8E-4AF2-44EF-AC81-8302EE1921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488" y="252866"/>
            <a:ext cx="1315110" cy="200773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2881A6-7E8E-4AC0-A885-D5C10D7A0002}"/>
              </a:ext>
            </a:extLst>
          </p:cNvPr>
          <p:cNvCxnSpPr>
            <a:cxnSpLocks/>
          </p:cNvCxnSpPr>
          <p:nvPr/>
        </p:nvCxnSpPr>
        <p:spPr>
          <a:xfrm>
            <a:off x="3594100" y="4406997"/>
            <a:ext cx="61595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911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F8A73-ED0F-4D6A-B0B6-DC14FCB7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0" y="1304422"/>
            <a:ext cx="3433301" cy="147857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cualquier</a:t>
            </a:r>
            <a:r>
              <a:rPr lang="en-US" b="1" dirty="0"/>
              <a:t> </a:t>
            </a:r>
            <a:r>
              <a:rPr lang="en-US" b="1" dirty="0" err="1"/>
              <a:t>momento</a:t>
            </a:r>
            <a:endParaRPr lang="en-US" b="1" dirty="0"/>
          </a:p>
        </p:txBody>
      </p:sp>
      <p:pic>
        <p:nvPicPr>
          <p:cNvPr id="8196" name="Picture 4" descr="Image result for ngo committee stop trafficking in persons">
            <a:extLst>
              <a:ext uri="{FF2B5EF4-FFF2-40B4-BE49-F238E27FC236}">
                <a16:creationId xmlns:a16="http://schemas.microsoft.com/office/drawing/2014/main" id="{EBC1BC61-157F-4B3C-8133-643B8975D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2981">
            <a:off x="8183317" y="217246"/>
            <a:ext cx="1185863" cy="11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44E42AB-6909-4452-9544-599371D1D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8763">
            <a:off x="3681238" y="1040281"/>
            <a:ext cx="1281494" cy="1426569"/>
          </a:xfrm>
          <a:prstGeom prst="rect">
            <a:avLst/>
          </a:prstGeom>
        </p:spPr>
      </p:pic>
      <p:pic>
        <p:nvPicPr>
          <p:cNvPr id="8200" name="Picture 8" descr="Image result for ngo mining working group">
            <a:extLst>
              <a:ext uri="{FF2B5EF4-FFF2-40B4-BE49-F238E27FC236}">
                <a16:creationId xmlns:a16="http://schemas.microsoft.com/office/drawing/2014/main" id="{5C729877-5169-470C-9E02-BAC06F01E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8815">
            <a:off x="7149096" y="1499705"/>
            <a:ext cx="1718532" cy="108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ngo committee indigenous">
            <a:extLst>
              <a:ext uri="{FF2B5EF4-FFF2-40B4-BE49-F238E27FC236}">
                <a16:creationId xmlns:a16="http://schemas.microsoft.com/office/drawing/2014/main" id="{81454CAB-2A81-4DE6-B2B7-131CC67C7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743">
            <a:off x="5518733" y="458450"/>
            <a:ext cx="1516063" cy="151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D8D479-0578-4AD2-84B3-15DF5394C315}"/>
              </a:ext>
            </a:extLst>
          </p:cNvPr>
          <p:cNvCxnSpPr>
            <a:cxnSpLocks/>
          </p:cNvCxnSpPr>
          <p:nvPr/>
        </p:nvCxnSpPr>
        <p:spPr>
          <a:xfrm flipV="1">
            <a:off x="203155" y="2583400"/>
            <a:ext cx="2135187" cy="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4BF94-2DB0-4595-B19D-6238272C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16" y="2762793"/>
            <a:ext cx="11674890" cy="409520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3200" dirty="0"/>
              <a:t>Manténgase conectado a la red del JCoR para recibir invitaciones periódicas y oportunidades de compartir sus actualizaciones y preocupaciones sobre cualquier tema relacionado con los derechos humanos o el medio ambiente.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3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3200" dirty="0"/>
              <a:t>La información que comparta servirá para la defensa de los derechos de los religiosos y sus socios en la ONU puede ser: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3200" dirty="0"/>
              <a:t>incluida en una carta de defensa dirigida a los delegados gubernamentales ante la ONU o a una agencia relevante de la ONU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3200" dirty="0"/>
              <a:t>llevada al orden del día de un comité de ONG con un enfoque relacionado, o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3200" dirty="0"/>
              <a:t>integrado en una declaración escrita, un informe, o un evento asociado a una conferencia de la ONU.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FA5ABA-885D-A777-F617-8E7590E719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7355" r="-9285" b="-9027"/>
          <a:stretch/>
        </p:blipFill>
        <p:spPr>
          <a:xfrm rot="740574">
            <a:off x="9782650" y="293233"/>
            <a:ext cx="2374269" cy="1511514"/>
          </a:xfrm>
          <a:prstGeom prst="ellipse">
            <a:avLst/>
          </a:prstGeom>
        </p:spPr>
      </p:pic>
      <p:pic>
        <p:nvPicPr>
          <p:cNvPr id="8202" name="Picture 10" descr="Image result for ngo working group ending homelessness">
            <a:extLst>
              <a:ext uri="{FF2B5EF4-FFF2-40B4-BE49-F238E27FC236}">
                <a16:creationId xmlns:a16="http://schemas.microsoft.com/office/drawing/2014/main" id="{5194E48B-21D6-43F0-9957-46C8C2A02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1309">
            <a:off x="9605199" y="1464635"/>
            <a:ext cx="1502747" cy="14160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42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B7359-D43F-4FBB-BD51-3FFE2A50A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549" y="3676984"/>
            <a:ext cx="11900451" cy="975496"/>
          </a:xfrm>
        </p:spPr>
        <p:txBody>
          <a:bodyPr>
            <a:noAutofit/>
          </a:bodyPr>
          <a:lstStyle/>
          <a:p>
            <a:pPr algn="ctr"/>
            <a:r>
              <a:rPr lang="es-ES" sz="4800" b="1" dirty="0"/>
              <a:t>Manténgase conectada/o </a:t>
            </a:r>
            <a:br>
              <a:rPr lang="es-ES" sz="4800" b="1" dirty="0"/>
            </a:br>
            <a:r>
              <a:rPr lang="es-ES" sz="4800" b="1" dirty="0"/>
              <a:t>y aprenda más</a:t>
            </a:r>
            <a:endParaRPr lang="en-US" sz="4800" b="1" dirty="0"/>
          </a:p>
        </p:txBody>
      </p:sp>
      <p:pic>
        <p:nvPicPr>
          <p:cNvPr id="3" name="Picture 2" descr="https://lh4.googleusercontent.com/SLLxlbd-Jx6vejffy_8ewPHyzMQ9VVHiynfUXQ4rnrhqKSuS2hsxc5vgarY4AJpk6Vud3OmAs-flGs2Enkh8nkxs5QbbAlY6lFp1MXA95Zj-RQHa4uuBi8wZSGqyD5rAbhksXbrw">
            <a:extLst>
              <a:ext uri="{FF2B5EF4-FFF2-40B4-BE49-F238E27FC236}">
                <a16:creationId xmlns:a16="http://schemas.microsoft.com/office/drawing/2014/main" id="{E915CD08-94F9-474C-B0F4-60992EC41D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040" y="779604"/>
            <a:ext cx="1645920" cy="2377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4880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25A4B-F368-4598-AE53-94689DFB2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20" y="1658927"/>
            <a:ext cx="6450841" cy="1293028"/>
          </a:xfrm>
        </p:spPr>
        <p:txBody>
          <a:bodyPr>
            <a:noAutofit/>
          </a:bodyPr>
          <a:lstStyle/>
          <a:p>
            <a:pPr algn="ctr"/>
            <a:r>
              <a:rPr lang="es-ES" sz="4500" b="1" dirty="0"/>
              <a:t>Asista a la </a:t>
            </a:r>
            <a:br>
              <a:rPr lang="es-ES" sz="4500" b="1" dirty="0"/>
            </a:br>
            <a:r>
              <a:rPr lang="es-ES" sz="4500" b="1" dirty="0"/>
              <a:t>"Hora de la Comunidad </a:t>
            </a:r>
            <a:r>
              <a:rPr lang="es-ES" sz="4500" b="1" dirty="0" err="1"/>
              <a:t>GLOBal</a:t>
            </a:r>
            <a:r>
              <a:rPr lang="es-ES" sz="4500" b="1" dirty="0"/>
              <a:t>"</a:t>
            </a:r>
            <a:endParaRPr lang="en-US" sz="45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DB2F14-5814-EE27-95D6-FBB2AC4EB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443" y="0"/>
            <a:ext cx="5424557" cy="683092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BF529D4-DA60-C55C-B8BC-00CD35741ED5}"/>
              </a:ext>
            </a:extLst>
          </p:cNvPr>
          <p:cNvSpPr txBox="1">
            <a:spLocks/>
          </p:cNvSpPr>
          <p:nvPr/>
        </p:nvSpPr>
        <p:spPr>
          <a:xfrm>
            <a:off x="186520" y="4176938"/>
            <a:ext cx="6441743" cy="13549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cap="none" dirty="0"/>
              <a:t>Una reunión virtual mensual para religiosas, religiosos, y sus colaboradores en cualquier lugar del mundo</a:t>
            </a:r>
          </a:p>
          <a:p>
            <a:pPr algn="ctr"/>
            <a:endParaRPr lang="en-US" sz="2800" cap="none" dirty="0"/>
          </a:p>
          <a:p>
            <a:pPr algn="ctr"/>
            <a:r>
              <a:rPr lang="es-ES" sz="2800" b="1" cap="none" dirty="0"/>
              <a:t>El segundo viernes de cada mes </a:t>
            </a:r>
          </a:p>
          <a:p>
            <a:pPr algn="ctr"/>
            <a:r>
              <a:rPr lang="es-ES" sz="2800" b="1" cap="none" dirty="0"/>
              <a:t>a las 9:00 (Hora Estándar Venezolana)</a:t>
            </a:r>
          </a:p>
        </p:txBody>
      </p:sp>
    </p:spTree>
    <p:extLst>
      <p:ext uri="{BB962C8B-B14F-4D97-AF65-F5344CB8AC3E}">
        <p14:creationId xmlns:p14="http://schemas.microsoft.com/office/powerpoint/2010/main" val="1218762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25A4B-F368-4598-AE53-94689DFB2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446" y="764373"/>
            <a:ext cx="8919754" cy="1293028"/>
          </a:xfrm>
        </p:spPr>
        <p:txBody>
          <a:bodyPr>
            <a:normAutofit fontScale="90000"/>
          </a:bodyPr>
          <a:lstStyle/>
          <a:p>
            <a:r>
              <a:rPr lang="en-US" sz="5400" b="1" dirty="0" err="1"/>
              <a:t>Visite</a:t>
            </a:r>
            <a:r>
              <a:rPr lang="en-US" sz="5400" b="1" dirty="0"/>
              <a:t> </a:t>
            </a:r>
            <a:r>
              <a:rPr lang="en-US" sz="5400" b="1" dirty="0" err="1"/>
              <a:t>nuestra</a:t>
            </a:r>
            <a:r>
              <a:rPr lang="en-US" sz="5400" b="1" dirty="0"/>
              <a:t> </a:t>
            </a:r>
            <a:r>
              <a:rPr lang="en-US" sz="5400" b="1" dirty="0" err="1"/>
              <a:t>página</a:t>
            </a:r>
            <a:r>
              <a:rPr lang="en-US" sz="5400" b="1" dirty="0"/>
              <a:t>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31D45-F803-436C-BE34-46C2B1535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0" y="3740331"/>
            <a:ext cx="8211424" cy="28408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>
                <a:hlinkClick r:id="rId2"/>
              </a:rPr>
              <a:t>www.jcor2030.org</a:t>
            </a:r>
            <a:endParaRPr lang="en-US" sz="66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…</a:t>
            </a:r>
            <a:r>
              <a:rPr lang="es-ES" sz="3200" dirty="0"/>
              <a:t>y suscríbase a nuestro </a:t>
            </a:r>
            <a:r>
              <a:rPr lang="es-ES" sz="3200" i="1" dirty="0"/>
              <a:t>Boletín</a:t>
            </a:r>
            <a:r>
              <a:rPr lang="es-ES" sz="3200" dirty="0"/>
              <a:t> mensual!</a:t>
            </a:r>
            <a:endParaRPr lang="en-US" sz="3200" dirty="0"/>
          </a:p>
        </p:txBody>
      </p:sp>
      <p:pic>
        <p:nvPicPr>
          <p:cNvPr id="4" name="Picture 3" descr="https://lh4.googleusercontent.com/SLLxlbd-Jx6vejffy_8ewPHyzMQ9VVHiynfUXQ4rnrhqKSuS2hsxc5vgarY4AJpk6Vud3OmAs-flGs2Enkh8nkxs5QbbAlY6lFp1MXA95Zj-RQHa4uuBi8wZSGqyD5rAbhksXbrw">
            <a:extLst>
              <a:ext uri="{FF2B5EF4-FFF2-40B4-BE49-F238E27FC236}">
                <a16:creationId xmlns:a16="http://schemas.microsoft.com/office/drawing/2014/main" id="{B73BB13E-DCB9-4916-BDAC-22C35D0B5AD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26" y="2950029"/>
            <a:ext cx="1645920" cy="2377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796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e YouTube logo: a history | Creative Bloq">
            <a:extLst>
              <a:ext uri="{FF2B5EF4-FFF2-40B4-BE49-F238E27FC236}">
                <a16:creationId xmlns:a16="http://schemas.microsoft.com/office/drawing/2014/main" id="{D37CE2EC-2A51-7DA9-5D35-347C86FC3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t="30372" r="6242" b="30381"/>
          <a:stretch/>
        </p:blipFill>
        <p:spPr bwMode="auto">
          <a:xfrm>
            <a:off x="1378226" y="5565913"/>
            <a:ext cx="2085010" cy="52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C15C6-83BC-48EB-AFB4-AB9EF67D5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878" y="778021"/>
            <a:ext cx="9445387" cy="1641021"/>
          </a:xfrm>
        </p:spPr>
        <p:txBody>
          <a:bodyPr>
            <a:normAutofit/>
          </a:bodyPr>
          <a:lstStyle/>
          <a:p>
            <a:r>
              <a:rPr lang="es-ES" sz="4800" b="1" dirty="0"/>
              <a:t>interactúe a través de las redes sociales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1E77E-64A2-4F10-9B1E-71514069D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4883" y="2902227"/>
            <a:ext cx="8014603" cy="42352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hlinkClick r:id="rId3"/>
              </a:rPr>
              <a:t>www.facebook.com/JCoR2030</a:t>
            </a:r>
            <a:r>
              <a:rPr lang="en-US" sz="3600" dirty="0"/>
              <a:t>  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3600" dirty="0">
                <a:hlinkClick r:id="rId4"/>
              </a:rPr>
              <a:t>www.twitter.com/JCoR2030</a:t>
            </a:r>
            <a:r>
              <a:rPr lang="en-US" sz="3600" dirty="0"/>
              <a:t>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3600" dirty="0">
                <a:hlinkClick r:id="rId5"/>
              </a:rPr>
              <a:t>www.youtube.com/@JCoR2030</a:t>
            </a:r>
            <a:r>
              <a:rPr lang="en-US" sz="3600" dirty="0"/>
              <a:t> </a:t>
            </a:r>
          </a:p>
        </p:txBody>
      </p:sp>
      <p:pic>
        <p:nvPicPr>
          <p:cNvPr id="1026" name="Picture 2" descr="Image result for facebook logo">
            <a:extLst>
              <a:ext uri="{FF2B5EF4-FFF2-40B4-BE49-F238E27FC236}">
                <a16:creationId xmlns:a16="http://schemas.microsoft.com/office/drawing/2014/main" id="{6999C4D7-7813-4F98-83F1-FFB4DF8E7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550" y="2683304"/>
            <a:ext cx="934727" cy="106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witter logo">
            <a:extLst>
              <a:ext uri="{FF2B5EF4-FFF2-40B4-BE49-F238E27FC236}">
                <a16:creationId xmlns:a16="http://schemas.microsoft.com/office/drawing/2014/main" id="{6D773FF6-DC9F-4FA1-8B3B-307D90A12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9640" r="13220" b="11746"/>
          <a:stretch/>
        </p:blipFill>
        <p:spPr bwMode="auto">
          <a:xfrm>
            <a:off x="1811130" y="4117009"/>
            <a:ext cx="1188279" cy="115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771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C15C6-83BC-48EB-AFB4-AB9EF67D5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364" y="485427"/>
            <a:ext cx="9437914" cy="1641021"/>
          </a:xfrm>
        </p:spPr>
        <p:txBody>
          <a:bodyPr>
            <a:normAutofit fontScale="90000"/>
          </a:bodyPr>
          <a:lstStyle/>
          <a:p>
            <a:r>
              <a:rPr lang="es-ES" sz="4800" b="1" dirty="0"/>
              <a:t>Mantenga el contacto con </a:t>
            </a:r>
            <a:br>
              <a:rPr lang="es-ES" sz="4800" b="1" dirty="0"/>
            </a:br>
            <a:r>
              <a:rPr lang="es-ES" sz="4800" b="1" dirty="0"/>
              <a:t>su Familia JC</a:t>
            </a:r>
            <a:r>
              <a:rPr lang="es-ES" sz="4800" b="1" cap="none" dirty="0"/>
              <a:t>o</a:t>
            </a:r>
            <a:r>
              <a:rPr lang="es-ES" sz="4800" b="1" dirty="0"/>
              <a:t>R-Venezuela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1E77E-64A2-4F10-9B1E-71514069D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3397" y="4656457"/>
            <a:ext cx="2989312" cy="204901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dirty="0"/>
              <a:t>JCoR-Venezuela Grupo de WhatsApp</a:t>
            </a:r>
          </a:p>
        </p:txBody>
      </p:sp>
      <p:pic>
        <p:nvPicPr>
          <p:cNvPr id="5" name="Picture 2" descr="WhatsApp - Wikipedia">
            <a:extLst>
              <a:ext uri="{FF2B5EF4-FFF2-40B4-BE49-F238E27FC236}">
                <a16:creationId xmlns:a16="http://schemas.microsoft.com/office/drawing/2014/main" id="{52468499-6397-738A-9A8B-8CF3E7964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253" y="2426000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5581D0-AB31-582D-3770-1F2868A81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54" y="2426000"/>
            <a:ext cx="5001491" cy="37511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3223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11A80-A21A-487A-B0C5-CF511903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801" y="185464"/>
            <a:ext cx="8610600" cy="1293028"/>
          </a:xfrm>
        </p:spPr>
        <p:txBody>
          <a:bodyPr>
            <a:normAutofit/>
          </a:bodyPr>
          <a:lstStyle/>
          <a:p>
            <a:r>
              <a:rPr lang="es-ES" b="1" dirty="0"/>
              <a:t>Comuníquese con </a:t>
            </a:r>
            <a:br>
              <a:rPr lang="es-ES" b="1" dirty="0"/>
            </a:br>
            <a:r>
              <a:rPr lang="es-ES" b="1" dirty="0"/>
              <a:t>su equipo JC</a:t>
            </a:r>
            <a:r>
              <a:rPr lang="es-ES" b="1" cap="none" dirty="0"/>
              <a:t>o</a:t>
            </a:r>
            <a:r>
              <a:rPr lang="es-ES" b="1" dirty="0"/>
              <a:t>R-ALC</a:t>
            </a:r>
            <a:r>
              <a:rPr lang="en-US" b="1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E61C2-A3B1-4737-9402-2DD07CCAA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68969" y="1593616"/>
            <a:ext cx="6076122" cy="185530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400" b="1" dirty="0"/>
              <a:t>Fr. Gabriel Naranjo Salazar, CM</a:t>
            </a:r>
          </a:p>
          <a:p>
            <a:pPr marL="0" indent="0" algn="r">
              <a:buNone/>
            </a:pPr>
            <a:r>
              <a:rPr lang="en-US" sz="2000" dirty="0" err="1"/>
              <a:t>Coordinador</a:t>
            </a:r>
            <a:r>
              <a:rPr lang="en-US" sz="2000" dirty="0"/>
              <a:t> Regional, JCoR-ALC</a:t>
            </a:r>
          </a:p>
          <a:p>
            <a:pPr marL="0" indent="0" algn="r">
              <a:buNone/>
            </a:pPr>
            <a:r>
              <a:rPr lang="en-US" sz="2000" dirty="0">
                <a:hlinkClick r:id="rId2"/>
              </a:rPr>
              <a:t>JCoR.ALyC@gmail.com</a:t>
            </a:r>
            <a:r>
              <a:rPr lang="en-US" sz="2000" dirty="0"/>
              <a:t> </a:t>
            </a:r>
          </a:p>
          <a:p>
            <a:pPr marL="0" indent="0" algn="r">
              <a:buNone/>
            </a:pPr>
            <a:r>
              <a:rPr lang="en-US" sz="2000" dirty="0"/>
              <a:t>WhatsApp +57 313 261 7426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555117-4B82-2CFA-705C-C7DFF57673F7}"/>
              </a:ext>
            </a:extLst>
          </p:cNvPr>
          <p:cNvSpPr txBox="1">
            <a:spLocks/>
          </p:cNvSpPr>
          <p:nvPr/>
        </p:nvSpPr>
        <p:spPr>
          <a:xfrm>
            <a:off x="-1706449" y="3749344"/>
            <a:ext cx="7213602" cy="1855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400" b="1" dirty="0"/>
              <a:t>Angie </a:t>
            </a:r>
            <a:r>
              <a:rPr lang="en-US" sz="2400" b="1" dirty="0" err="1"/>
              <a:t>Cita</a:t>
            </a:r>
            <a:r>
              <a:rPr lang="en-US" sz="2400" b="1" dirty="0"/>
              <a:t> Gomez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 err="1"/>
              <a:t>Secretaria</a:t>
            </a:r>
            <a:r>
              <a:rPr lang="en-US" sz="2000" dirty="0"/>
              <a:t>, JCoR-ALC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/>
              <a:t>WhatsApp +57 322 709 6353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BF47AF-6623-079A-5740-4E7C78AB03BF}"/>
              </a:ext>
            </a:extLst>
          </p:cNvPr>
          <p:cNvSpPr txBox="1">
            <a:spLocks/>
          </p:cNvSpPr>
          <p:nvPr/>
        </p:nvSpPr>
        <p:spPr>
          <a:xfrm>
            <a:off x="-1867948" y="5419348"/>
            <a:ext cx="7375101" cy="1855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400" b="1" dirty="0" err="1"/>
              <a:t>Deivis</a:t>
            </a:r>
            <a:r>
              <a:rPr lang="en-US" sz="2400" b="1" dirty="0"/>
              <a:t> Fernando Rueda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 err="1"/>
              <a:t>Responsable</a:t>
            </a:r>
            <a:r>
              <a:rPr lang="en-US" sz="2000" dirty="0"/>
              <a:t> de </a:t>
            </a:r>
            <a:r>
              <a:rPr lang="en-US" sz="2000" dirty="0" err="1"/>
              <a:t>Comunicación</a:t>
            </a:r>
            <a:r>
              <a:rPr lang="en-US" sz="2000" dirty="0"/>
              <a:t>, JCoR-ALC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/>
              <a:t>WhatsApp +57 300 664 9219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649C67-1A37-47CD-F466-44B66ACE1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726" y="1653324"/>
            <a:ext cx="6091445" cy="493854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22512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11A80-A21A-487A-B0C5-CF511903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696" y="636268"/>
            <a:ext cx="9253330" cy="1293028"/>
          </a:xfrm>
        </p:spPr>
        <p:txBody>
          <a:bodyPr>
            <a:normAutofit fontScale="90000"/>
          </a:bodyPr>
          <a:lstStyle/>
          <a:p>
            <a:r>
              <a:rPr lang="es-ES" sz="4800" b="1" dirty="0"/>
              <a:t>Comuníquese con </a:t>
            </a:r>
            <a:br>
              <a:rPr lang="es-ES" sz="4800" b="1" dirty="0"/>
            </a:br>
            <a:r>
              <a:rPr lang="es-ES" sz="4800" b="1" dirty="0"/>
              <a:t>su equipo GLOBAL de JC</a:t>
            </a:r>
            <a:r>
              <a:rPr lang="es-ES" sz="4800" b="1" cap="none" dirty="0"/>
              <a:t>o</a:t>
            </a:r>
            <a:r>
              <a:rPr lang="es-ES" sz="4800" b="1" dirty="0"/>
              <a:t>R: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E61C2-A3B1-4737-9402-2DD07CCAA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376" y="2501348"/>
            <a:ext cx="7573619" cy="1855304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en-US" sz="3200" b="1" dirty="0"/>
              <a:t>Teresa Blumenstein</a:t>
            </a:r>
          </a:p>
          <a:p>
            <a:pPr marL="0" indent="0" algn="r">
              <a:buNone/>
            </a:pPr>
            <a:r>
              <a:rPr lang="en-US" sz="2800" dirty="0"/>
              <a:t>Global Coordinator, JCoR</a:t>
            </a:r>
          </a:p>
          <a:p>
            <a:pPr marL="0" indent="0" algn="r">
              <a:buNone/>
            </a:pPr>
            <a:r>
              <a:rPr lang="en-US" sz="2800" dirty="0">
                <a:hlinkClick r:id="rId2"/>
              </a:rPr>
              <a:t>JCoR.NewYork@gmail.com</a:t>
            </a:r>
            <a:endParaRPr lang="en-US" sz="2800" dirty="0"/>
          </a:p>
          <a:p>
            <a:pPr marL="0" indent="0" algn="r">
              <a:buNone/>
            </a:pPr>
            <a:r>
              <a:rPr lang="en-US" sz="2800" dirty="0"/>
              <a:t>WhatsApp +1 856 745 5505</a:t>
            </a:r>
          </a:p>
        </p:txBody>
      </p:sp>
      <p:pic>
        <p:nvPicPr>
          <p:cNvPr id="5" name="Picture 4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3B05ADC5-73E6-4A6C-98AC-D55A2AA5E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9347" y="2143354"/>
            <a:ext cx="2427906" cy="242790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A4FF33-7151-B250-6955-AD74A67E2B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1" y="4364261"/>
            <a:ext cx="1671477" cy="216834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555117-4B82-2CFA-705C-C7DFF57673F7}"/>
              </a:ext>
            </a:extLst>
          </p:cNvPr>
          <p:cNvSpPr txBox="1">
            <a:spLocks/>
          </p:cNvSpPr>
          <p:nvPr/>
        </p:nvSpPr>
        <p:spPr>
          <a:xfrm>
            <a:off x="2124765" y="4847162"/>
            <a:ext cx="7573619" cy="1855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b="1" dirty="0"/>
              <a:t>Kati Garrison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dirty="0"/>
              <a:t>Communications Officer, JCoR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dirty="0">
                <a:hlinkClick r:id="rId5"/>
              </a:rPr>
              <a:t>communications@jcor2030.org</a:t>
            </a:r>
            <a:r>
              <a:rPr lang="en-US" sz="260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83595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11A80-A21A-487A-B0C5-CF511903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831" y="1330444"/>
            <a:ext cx="6769590" cy="1293028"/>
          </a:xfrm>
        </p:spPr>
        <p:txBody>
          <a:bodyPr>
            <a:noAutofit/>
          </a:bodyPr>
          <a:lstStyle/>
          <a:p>
            <a:r>
              <a:rPr lang="es-ES" b="1" dirty="0"/>
              <a:t>Comuníquese con </a:t>
            </a:r>
            <a:br>
              <a:rPr lang="es-ES" b="1" dirty="0"/>
            </a:br>
            <a:r>
              <a:rPr lang="es-ES" b="1" dirty="0"/>
              <a:t>la representante de su </a:t>
            </a:r>
            <a:r>
              <a:rPr lang="es-ES" b="1" dirty="0" err="1"/>
              <a:t>conGRegación</a:t>
            </a:r>
            <a:endParaRPr lang="en-US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6BF909-1422-6D6C-E86E-CA6230E74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903" y="186921"/>
            <a:ext cx="5233804" cy="392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E93F783E-6649-DCAA-2D4D-5C805301C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t="4021" r="2315" b="4913"/>
          <a:stretch>
            <a:fillRect/>
          </a:stretch>
        </p:blipFill>
        <p:spPr bwMode="auto">
          <a:xfrm>
            <a:off x="47151" y="2735925"/>
            <a:ext cx="8632825" cy="408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E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645584-CB9E-30BB-1C78-FCB4E295E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9357" y="4251748"/>
            <a:ext cx="3221027" cy="253859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800" b="1" dirty="0"/>
              <a:t>Enlaces a </a:t>
            </a:r>
            <a:r>
              <a:rPr lang="en-US" sz="2800" b="1" dirty="0" err="1"/>
              <a:t>muchas</a:t>
            </a:r>
            <a:r>
              <a:rPr lang="en-US" sz="2800" b="1" dirty="0"/>
              <a:t> de sus </a:t>
            </a:r>
            <a:r>
              <a:rPr lang="en-US" sz="2800" b="1" dirty="0" err="1"/>
              <a:t>páginas</a:t>
            </a:r>
            <a:r>
              <a:rPr lang="en-US" sz="2800" b="1" dirty="0"/>
              <a:t> web </a:t>
            </a:r>
            <a:r>
              <a:rPr lang="en-US" sz="2800" b="1" dirty="0" err="1"/>
              <a:t>aquí</a:t>
            </a:r>
            <a:r>
              <a:rPr lang="en-US" sz="2800" b="1" dirty="0"/>
              <a:t>:</a:t>
            </a:r>
          </a:p>
          <a:p>
            <a:pPr marL="0" indent="0" algn="r">
              <a:buNone/>
            </a:pPr>
            <a:r>
              <a:rPr lang="en-US" sz="2400" dirty="0">
                <a:hlinkClick r:id="rId4"/>
              </a:rPr>
              <a:t>https://jcor2030.org/members/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018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E93F783E-6649-DCAA-2D4D-5C805301C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t="4021" r="2315" b="4913"/>
          <a:stretch>
            <a:fillRect/>
          </a:stretch>
        </p:blipFill>
        <p:spPr bwMode="auto">
          <a:xfrm>
            <a:off x="84423" y="3463864"/>
            <a:ext cx="6939625" cy="3280424"/>
          </a:xfrm>
          <a:prstGeom prst="rect">
            <a:avLst/>
          </a:prstGeom>
          <a:noFill/>
          <a:ln w="38100" algn="ctr">
            <a:solidFill>
              <a:srgbClr val="0080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DEB0586-9190-DAB5-E4E7-518FD9DD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833" y="4387543"/>
            <a:ext cx="4642252" cy="2227072"/>
          </a:xfrm>
        </p:spPr>
        <p:txBody>
          <a:bodyPr>
            <a:noAutofit/>
          </a:bodyPr>
          <a:lstStyle/>
          <a:p>
            <a:r>
              <a:rPr lang="es-ES" b="1" dirty="0"/>
              <a:t>¡Nada </a:t>
            </a:r>
            <a:br>
              <a:rPr lang="es-ES" b="1" dirty="0"/>
            </a:br>
            <a:r>
              <a:rPr lang="es-ES" b="1" dirty="0"/>
              <a:t>es posible </a:t>
            </a:r>
            <a:br>
              <a:rPr lang="es-ES" b="1" dirty="0"/>
            </a:br>
            <a:r>
              <a:rPr lang="es-ES" b="1" dirty="0"/>
              <a:t>sin ustedes!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C0C27-97B5-487A-D03B-610BC2C28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4" r="4242" b="14546"/>
          <a:stretch/>
        </p:blipFill>
        <p:spPr>
          <a:xfrm>
            <a:off x="5112328" y="309732"/>
            <a:ext cx="6719454" cy="3264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4920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F8A73-ED0F-4D6A-B0B6-DC14FCB7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9556" y="346044"/>
            <a:ext cx="8671559" cy="1478570"/>
          </a:xfrm>
        </p:spPr>
        <p:txBody>
          <a:bodyPr>
            <a:normAutofit/>
          </a:bodyPr>
          <a:lstStyle/>
          <a:p>
            <a:r>
              <a:rPr lang="en-US" sz="3400" b="1" dirty="0"/>
              <a:t>FORO </a:t>
            </a:r>
            <a:r>
              <a:rPr lang="en-US" sz="3400" b="1" dirty="0" err="1"/>
              <a:t>PolÍtico</a:t>
            </a:r>
            <a:r>
              <a:rPr lang="en-US" sz="3400" b="1" dirty="0"/>
              <a:t> de Alto Nivel </a:t>
            </a:r>
            <a:r>
              <a:rPr lang="en-US" sz="3400" b="1" dirty="0" err="1"/>
              <a:t>sobre</a:t>
            </a:r>
            <a:br>
              <a:rPr lang="en-US" sz="3400" b="1" dirty="0"/>
            </a:br>
            <a:r>
              <a:rPr lang="en-US" b="1" dirty="0" err="1"/>
              <a:t>desarollo</a:t>
            </a:r>
            <a:r>
              <a:rPr lang="en-US" b="1" dirty="0"/>
              <a:t> </a:t>
            </a:r>
            <a:r>
              <a:rPr lang="en-US" b="1" dirty="0" err="1"/>
              <a:t>sostenible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4BF94-2DB0-4595-B19D-6238272C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4904" y="1758123"/>
            <a:ext cx="7021191" cy="494747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2800" dirty="0"/>
              <a:t>Foro anual para la revisión del progreso hacia la consecución de los ODS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2800" dirty="0"/>
              <a:t>JCoR ofrece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ES" sz="2600" dirty="0"/>
              <a:t>formación a nuestros miembros en los países que presentan informes cada año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ES" sz="2600" dirty="0"/>
              <a:t>patrocina eventos virtuales durante el Foro para que nuestros miembros compartan sus perspectivas sobre el progreso (o la falta de progreso) de los ODS y sus propias buenas prácticas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2600" b="1" dirty="0">
                <a:solidFill>
                  <a:schemeClr val="accent6"/>
                </a:solidFill>
              </a:rPr>
              <a:t>Programa para Delegadas/os Digitales de ONG Religiosas en el Foro Político de Alto Nivel sobre Desarrollo Sostenible de 2024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2800" dirty="0"/>
              <a:t>La sociedad civil puede presentar comentarios e informes sobre el progreso de los ODS cualquier año (incluso cuando su gobierno no presente un informe)</a:t>
            </a:r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1A4090-8B7F-4F19-A977-69150DC5DA84}"/>
              </a:ext>
            </a:extLst>
          </p:cNvPr>
          <p:cNvCxnSpPr>
            <a:cxnSpLocks/>
          </p:cNvCxnSpPr>
          <p:nvPr/>
        </p:nvCxnSpPr>
        <p:spPr>
          <a:xfrm>
            <a:off x="6065078" y="1638714"/>
            <a:ext cx="585304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4BDB698B-C8B4-A5CA-1C79-326802F58EEE}"/>
              </a:ext>
            </a:extLst>
          </p:cNvPr>
          <p:cNvGrpSpPr/>
          <p:nvPr/>
        </p:nvGrpSpPr>
        <p:grpSpPr>
          <a:xfrm>
            <a:off x="101600" y="1655414"/>
            <a:ext cx="4854713" cy="4802812"/>
            <a:chOff x="0" y="1461048"/>
            <a:chExt cx="5972313" cy="53196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9CA0CB-B330-F836-DD7F-81E306375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61048"/>
              <a:ext cx="5972313" cy="267926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58BB86-419A-A70B-75BA-1295769B9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12" y="3473544"/>
              <a:ext cx="5877087" cy="3307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2727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permanent forum on indigenous issues 2020">
            <a:extLst>
              <a:ext uri="{FF2B5EF4-FFF2-40B4-BE49-F238E27FC236}">
                <a16:creationId xmlns:a16="http://schemas.microsoft.com/office/drawing/2014/main" id="{82F8FAC6-5E3F-4EB2-ADDE-5C9055905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059">
            <a:off x="9925881" y="479879"/>
            <a:ext cx="1959939" cy="197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5F8A73-ED0F-4D6A-B0B6-DC14FCB7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333753"/>
            <a:ext cx="8222995" cy="1478570"/>
          </a:xfrm>
        </p:spPr>
        <p:txBody>
          <a:bodyPr>
            <a:normAutofit/>
          </a:bodyPr>
          <a:lstStyle/>
          <a:p>
            <a:r>
              <a:rPr lang="en-US" sz="4400" b="1" dirty="0"/>
              <a:t>January-March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4BF94-2DB0-4595-B19D-6238272C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709" y="2036529"/>
            <a:ext cx="10593388" cy="45751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Prepare input for written statement for the         </a:t>
            </a:r>
            <a:r>
              <a:rPr lang="en-US" sz="3600" dirty="0"/>
              <a:t>                  </a:t>
            </a:r>
            <a:r>
              <a:rPr lang="en-US" sz="4000" b="1" dirty="0"/>
              <a:t>UN Permanent Forum on Indigenous Issues</a:t>
            </a:r>
            <a:endParaRPr lang="en-US" b="1" dirty="0"/>
          </a:p>
          <a:p>
            <a:pPr marL="0" indent="0">
              <a:buNone/>
            </a:pPr>
            <a:endParaRPr lang="en-US" sz="1800" dirty="0"/>
          </a:p>
          <a:p>
            <a:pPr marL="0" indent="0" fontAlgn="base">
              <a:buNone/>
            </a:pPr>
            <a:r>
              <a:rPr lang="en-US" sz="2800" b="1" dirty="0"/>
              <a:t>Theme for 2023: </a:t>
            </a:r>
            <a:r>
              <a:rPr lang="en-US" sz="2800" dirty="0"/>
              <a:t>Indigenous peoples, human health, planetary and territorial health and climate change: a rights-based approach</a:t>
            </a:r>
            <a:endParaRPr lang="en-CA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1A4090-8B7F-4F19-A977-69150DC5DA84}"/>
              </a:ext>
            </a:extLst>
          </p:cNvPr>
          <p:cNvCxnSpPr>
            <a:cxnSpLocks/>
          </p:cNvCxnSpPr>
          <p:nvPr/>
        </p:nvCxnSpPr>
        <p:spPr>
          <a:xfrm flipV="1">
            <a:off x="4115309" y="1528834"/>
            <a:ext cx="5663406" cy="3602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237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F8A73-ED0F-4D6A-B0B6-DC14FCB7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3" y="157915"/>
            <a:ext cx="10514978" cy="1478570"/>
          </a:xfrm>
        </p:spPr>
        <p:txBody>
          <a:bodyPr>
            <a:normAutofit/>
          </a:bodyPr>
          <a:lstStyle/>
          <a:p>
            <a:r>
              <a:rPr lang="en-US" sz="4400" b="1" dirty="0" err="1"/>
              <a:t>OCTOber</a:t>
            </a:r>
            <a:r>
              <a:rPr lang="en-US" sz="4400" b="1" dirty="0"/>
              <a:t> – DECEMBER 2022: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4BF94-2DB0-4595-B19D-6238272C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3" y="1546088"/>
            <a:ext cx="11532754" cy="541027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000" dirty="0"/>
              <a:t>Submit a creative work to </a:t>
            </a:r>
            <a:r>
              <a:rPr lang="en-US" sz="4000" dirty="0" err="1"/>
              <a:t>JCoR’s</a:t>
            </a:r>
            <a:r>
              <a:rPr lang="en-US" sz="4000" dirty="0"/>
              <a:t>                                                            advocacy during the</a:t>
            </a:r>
          </a:p>
          <a:p>
            <a:pPr marL="0" indent="0">
              <a:buNone/>
            </a:pPr>
            <a:r>
              <a:rPr lang="en-US" sz="5100" b="1" dirty="0"/>
              <a:t>16 Days of Activism Against                                                                          Gender-Based Violence</a:t>
            </a:r>
          </a:p>
          <a:p>
            <a:pPr marL="0" indent="0">
              <a:buNone/>
            </a:pPr>
            <a:endParaRPr lang="en-US" sz="31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3100" u="sng" dirty="0"/>
              <a:t>Types of submissions</a:t>
            </a:r>
            <a:r>
              <a:rPr lang="en-US" sz="3100" dirty="0"/>
              <a:t>: Any </a:t>
            </a:r>
            <a:r>
              <a:rPr lang="en-US" sz="3100" b="1" i="1" dirty="0"/>
              <a:t>original</a:t>
            </a:r>
            <a:r>
              <a:rPr lang="en-US" sz="3100" dirty="0"/>
              <a:t> work of visual art,                                                                   creative writing (300 words max), or performance art                                                                       that expresses your experience of or reaction to violence against women and girls or your vision for a world without such violence</a:t>
            </a:r>
          </a:p>
          <a:p>
            <a:pPr marL="0" indent="0">
              <a:spcBef>
                <a:spcPts val="0"/>
              </a:spcBef>
              <a:buNone/>
            </a:pPr>
            <a:endParaRPr lang="en-US" sz="3100" dirty="0"/>
          </a:p>
          <a:p>
            <a:pPr marL="0" indent="0">
              <a:buNone/>
            </a:pPr>
            <a:r>
              <a:rPr lang="en-US" sz="3100" dirty="0"/>
              <a:t>Submissions will be displayed on </a:t>
            </a:r>
            <a:r>
              <a:rPr lang="en-US" sz="3100" dirty="0" err="1"/>
              <a:t>JCoR’s</a:t>
            </a:r>
            <a:r>
              <a:rPr lang="en-US" sz="3100" dirty="0"/>
              <a:t> website and/or social media channels to raise awareness and inspiration to act during this global campaign.</a:t>
            </a:r>
          </a:p>
          <a:p>
            <a:pPr marL="0" indent="0">
              <a:spcBef>
                <a:spcPts val="0"/>
              </a:spcBef>
              <a:buNone/>
            </a:pPr>
            <a:endParaRPr lang="en-US" sz="3100" dirty="0"/>
          </a:p>
          <a:p>
            <a:pPr marL="0" indent="0">
              <a:buNone/>
            </a:pPr>
            <a:r>
              <a:rPr lang="en-US" sz="3100" u="sng" dirty="0"/>
              <a:t>Campaign dates</a:t>
            </a:r>
            <a:r>
              <a:rPr lang="en-US" sz="3100" dirty="0"/>
              <a:t>: 25 November – 10 December</a:t>
            </a:r>
          </a:p>
          <a:p>
            <a:pPr marL="0" indent="0">
              <a:spcBef>
                <a:spcPts val="0"/>
              </a:spcBef>
              <a:buNone/>
            </a:pPr>
            <a:endParaRPr lang="en-US" sz="3100" dirty="0"/>
          </a:p>
          <a:p>
            <a:pPr marL="0" indent="0">
              <a:buNone/>
            </a:pPr>
            <a:r>
              <a:rPr lang="en-US" sz="31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Send word, image, video, or audio files to </a:t>
            </a:r>
            <a:r>
              <a:rPr lang="en-US" sz="31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communications@jcor2030.org</a:t>
            </a:r>
            <a:r>
              <a:rPr lang="en-US" sz="31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0FD6D56-1794-4EF0-8E6E-877469384039}"/>
              </a:ext>
            </a:extLst>
          </p:cNvPr>
          <p:cNvCxnSpPr>
            <a:cxnSpLocks/>
          </p:cNvCxnSpPr>
          <p:nvPr/>
        </p:nvCxnSpPr>
        <p:spPr>
          <a:xfrm>
            <a:off x="3944730" y="1239979"/>
            <a:ext cx="755859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900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F8A73-ED0F-4D6A-B0B6-DC14FCB7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157915"/>
            <a:ext cx="7237274" cy="1478570"/>
          </a:xfrm>
        </p:spPr>
        <p:txBody>
          <a:bodyPr>
            <a:normAutofit/>
          </a:bodyPr>
          <a:lstStyle/>
          <a:p>
            <a:r>
              <a:rPr lang="en-US" sz="4400" b="1" dirty="0" err="1"/>
              <a:t>NOVEMber</a:t>
            </a:r>
            <a:r>
              <a:rPr lang="en-US" sz="4400" b="1" dirty="0"/>
              <a:t> 2022: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4BF94-2DB0-4595-B19D-6238272C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3" y="1636485"/>
            <a:ext cx="9905999" cy="53198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100" dirty="0"/>
              <a:t>Join the “digital pilgrimage” to</a:t>
            </a:r>
          </a:p>
          <a:p>
            <a:pPr marL="0" indent="0">
              <a:buNone/>
            </a:pPr>
            <a:r>
              <a:rPr lang="en-US" sz="3100" b="1" dirty="0"/>
              <a:t>COP27 (2022 UN climate conference)</a:t>
            </a:r>
          </a:p>
          <a:p>
            <a:pPr marL="0" indent="0">
              <a:buNone/>
            </a:pPr>
            <a:endParaRPr lang="en-US" sz="3100" dirty="0"/>
          </a:p>
          <a:p>
            <a:pPr marL="0" indent="0">
              <a:buNone/>
            </a:pPr>
            <a:r>
              <a:rPr lang="en-US" sz="3100" dirty="0"/>
              <a:t>Dates: 6-18 November 2022</a:t>
            </a:r>
          </a:p>
          <a:p>
            <a:pPr marL="0" indent="0">
              <a:buNone/>
            </a:pPr>
            <a:r>
              <a:rPr lang="en-US" sz="3100" dirty="0"/>
              <a:t>Location: Online &amp; Sinai Peninsula, Egypt</a:t>
            </a:r>
          </a:p>
          <a:p>
            <a:pPr marL="0" indent="0">
              <a:buNone/>
            </a:pPr>
            <a:endParaRPr lang="en-US" sz="3100" dirty="0"/>
          </a:p>
          <a:p>
            <a:pPr marL="4002088" indent="0">
              <a:buNone/>
            </a:pPr>
            <a:r>
              <a:rPr lang="en-US" sz="31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3100" b="1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view the calendar of events and opportunities for spiritual reflection and community connection with COP27, please click </a:t>
            </a:r>
            <a:r>
              <a:rPr lang="en-US" sz="3100" b="1" u="sng" dirty="0">
                <a:solidFill>
                  <a:srgbClr val="0066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here</a:t>
            </a:r>
            <a:r>
              <a:rPr lang="en-US" sz="3100" b="1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1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see our JCoR Guide to COP27</a:t>
            </a:r>
            <a:endParaRPr lang="en-US" sz="3200" dirty="0"/>
          </a:p>
          <a:p>
            <a:endParaRPr lang="en-US" sz="28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0FD6D56-1794-4EF0-8E6E-877469384039}"/>
              </a:ext>
            </a:extLst>
          </p:cNvPr>
          <p:cNvCxnSpPr>
            <a:cxnSpLocks/>
          </p:cNvCxnSpPr>
          <p:nvPr/>
        </p:nvCxnSpPr>
        <p:spPr>
          <a:xfrm>
            <a:off x="4002157" y="1239980"/>
            <a:ext cx="458083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20858A9E-8BBA-4CE7-923D-8C427A6E2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3" y="4542734"/>
            <a:ext cx="3949029" cy="221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 Climate Change Conference (COP27) | United Nations">
            <a:extLst>
              <a:ext uri="{FF2B5EF4-FFF2-40B4-BE49-F238E27FC236}">
                <a16:creationId xmlns:a16="http://schemas.microsoft.com/office/drawing/2014/main" id="{4BAC242F-DB96-92EA-8514-0EDBB91AF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5" t="15901" r="22822" b="11067"/>
          <a:stretch/>
        </p:blipFill>
        <p:spPr bwMode="auto">
          <a:xfrm>
            <a:off x="8705524" y="157915"/>
            <a:ext cx="2986156" cy="399332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070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hlpf">
            <a:extLst>
              <a:ext uri="{FF2B5EF4-FFF2-40B4-BE49-F238E27FC236}">
                <a16:creationId xmlns:a16="http://schemas.microsoft.com/office/drawing/2014/main" id="{9D4B3332-E521-49BD-AE28-F181D3BD0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533"/>
            <a:ext cx="5911674" cy="108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5F8A73-ED0F-4D6A-B0B6-DC14FCB7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89" y="0"/>
            <a:ext cx="9905998" cy="1478570"/>
          </a:xfrm>
        </p:spPr>
        <p:txBody>
          <a:bodyPr>
            <a:normAutofit/>
          </a:bodyPr>
          <a:lstStyle/>
          <a:p>
            <a:r>
              <a:rPr lang="en-US" sz="4400" b="1" dirty="0"/>
              <a:t>January-March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4BF94-2DB0-4595-B19D-6238272C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54860"/>
            <a:ext cx="11050587" cy="460314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/>
              <a:t>Join the civil society team that develops the written statements for the  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/>
              <a:t>	HLPF on Sustainable Development </a:t>
            </a:r>
            <a:r>
              <a:rPr lang="en-US" sz="4000" dirty="0"/>
              <a:t>(July)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Annual forum for review of progress toward achievement of SDGs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Zambia presented a “voluntary national review” (VNR) report on SDG progress in past years; will present again in 2023!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1A4090-8B7F-4F19-A977-69150DC5DA84}"/>
              </a:ext>
            </a:extLst>
          </p:cNvPr>
          <p:cNvCxnSpPr>
            <a:cxnSpLocks/>
          </p:cNvCxnSpPr>
          <p:nvPr/>
        </p:nvCxnSpPr>
        <p:spPr>
          <a:xfrm flipV="1">
            <a:off x="5236973" y="1133812"/>
            <a:ext cx="5663406" cy="3602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963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F8A73-ED0F-4D6A-B0B6-DC14FCB7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009" y="-194128"/>
            <a:ext cx="8671559" cy="1478570"/>
          </a:xfrm>
        </p:spPr>
        <p:txBody>
          <a:bodyPr>
            <a:normAutofit/>
          </a:bodyPr>
          <a:lstStyle/>
          <a:p>
            <a:r>
              <a:rPr lang="en-US" sz="4400" b="1" dirty="0" err="1"/>
              <a:t>FEbruary</a:t>
            </a:r>
            <a:endParaRPr lang="en-US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4BF94-2DB0-4595-B19D-6238272C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904" y="2405819"/>
            <a:ext cx="11860192" cy="429978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/>
              <a:t>Participate in the                               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/>
              <a:t>  </a:t>
            </a:r>
            <a:r>
              <a:rPr lang="en-US" sz="5100" b="1" dirty="0"/>
              <a:t>Commission on Social Development</a:t>
            </a:r>
            <a:endParaRPr lang="en-US" sz="4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000" dirty="0"/>
              <a:t>Annual forum for review of progress toward social equality, especially among those from different income levels, ability, and age groups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000" dirty="0"/>
              <a:t>2023 theme: full and productive employment and decent work for all as a way of overcoming inequalities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000" dirty="0"/>
              <a:t>Happened online in 2022; 2023 TBD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*Limited space available for in-person participation; expenses not covered by JCoR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6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1A4090-8B7F-4F19-A977-69150DC5DA84}"/>
              </a:ext>
            </a:extLst>
          </p:cNvPr>
          <p:cNvCxnSpPr>
            <a:cxnSpLocks/>
          </p:cNvCxnSpPr>
          <p:nvPr/>
        </p:nvCxnSpPr>
        <p:spPr>
          <a:xfrm>
            <a:off x="5961098" y="837660"/>
            <a:ext cx="417829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2" descr="Image result for csocd">
            <a:extLst>
              <a:ext uri="{FF2B5EF4-FFF2-40B4-BE49-F238E27FC236}">
                <a16:creationId xmlns:a16="http://schemas.microsoft.com/office/drawing/2014/main" id="{51836572-29D6-4B1E-9FB7-10FE0C1DF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574" y="794278"/>
            <a:ext cx="4995522" cy="193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596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F8A73-ED0F-4D6A-B0B6-DC14FCB7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009" y="-194128"/>
            <a:ext cx="8671559" cy="1478570"/>
          </a:xfrm>
        </p:spPr>
        <p:txBody>
          <a:bodyPr>
            <a:normAutofit/>
          </a:bodyPr>
          <a:lstStyle/>
          <a:p>
            <a:r>
              <a:rPr lang="en-US" sz="4400" b="1" dirty="0"/>
              <a:t>march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4BF94-2DB0-4595-B19D-6238272C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7" y="2405819"/>
            <a:ext cx="11955369" cy="449994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/>
              <a:t>Participate in the                               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/>
              <a:t>  </a:t>
            </a:r>
            <a:r>
              <a:rPr lang="en-US" sz="5100" b="1" dirty="0"/>
              <a:t>Commission on the Status of Women</a:t>
            </a:r>
            <a:endParaRPr lang="en-US" sz="4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600" dirty="0"/>
              <a:t>Annual forum for review of progress toward gender equality in all dimensions of life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600" dirty="0"/>
              <a:t>Includes governmental debate and extensive schedule of panel discussions and events sponsored by civil society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700" u="sng" dirty="0"/>
              <a:t>2023 theme</a:t>
            </a:r>
            <a:r>
              <a:rPr lang="en-US" sz="3700" dirty="0"/>
              <a:t>: Innovation and technological change, and education in the digital age for achieving gender equality</a:t>
            </a:r>
            <a:endParaRPr lang="en-US" sz="36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600" dirty="0"/>
              <a:t>Happened online in 2022; 2023 will likely be hybrid (virtual &amp; in-person)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*Limited space available for in-person participation; expenses not covered by JCoR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6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1A4090-8B7F-4F19-A977-69150DC5DA84}"/>
              </a:ext>
            </a:extLst>
          </p:cNvPr>
          <p:cNvCxnSpPr>
            <a:cxnSpLocks/>
          </p:cNvCxnSpPr>
          <p:nvPr/>
        </p:nvCxnSpPr>
        <p:spPr>
          <a:xfrm>
            <a:off x="5961098" y="837660"/>
            <a:ext cx="417829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17355" r="-9285" b="-9027"/>
          <a:stretch/>
        </p:blipFill>
        <p:spPr>
          <a:xfrm>
            <a:off x="2847373" y="102303"/>
            <a:ext cx="3148314" cy="2004289"/>
          </a:xfrm>
          <a:prstGeom prst="ellipse">
            <a:avLst/>
          </a:prstGeom>
        </p:spPr>
      </p:pic>
      <p:pic>
        <p:nvPicPr>
          <p:cNvPr id="8" name="Picture 2" descr="Image result for csw64">
            <a:extLst>
              <a:ext uri="{FF2B5EF4-FFF2-40B4-BE49-F238E27FC236}">
                <a16:creationId xmlns:a16="http://schemas.microsoft.com/office/drawing/2014/main" id="{FD0B5293-0D6D-4A94-B061-901FE0577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584" y="1021465"/>
            <a:ext cx="4595968" cy="155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781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F8A73-ED0F-4D6A-B0B6-DC14FCB7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8569" y="-194128"/>
            <a:ext cx="3924595" cy="1478570"/>
          </a:xfrm>
        </p:spPr>
        <p:txBody>
          <a:bodyPr>
            <a:normAutofit/>
          </a:bodyPr>
          <a:lstStyle/>
          <a:p>
            <a:r>
              <a:rPr lang="en-US" sz="4400" b="1" dirty="0"/>
              <a:t>March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4BF94-2DB0-4595-B19D-6238272C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7" y="1678675"/>
            <a:ext cx="11955369" cy="522709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dirty="0"/>
              <a:t>Participate in the                                       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dirty="0"/>
              <a:t>  </a:t>
            </a:r>
            <a:r>
              <a:rPr lang="en-US" sz="5100" b="1" dirty="0"/>
              <a:t>2023 UN Water Conference</a:t>
            </a:r>
            <a:endParaRPr lang="en-US" sz="4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dirty="0"/>
              <a:t>Forum for review of global progress on water protection and access to safe drinking water at the mid-point of the </a:t>
            </a:r>
            <a:r>
              <a:rPr lang="en-US" sz="3600" dirty="0">
                <a:hlinkClick r:id="rId2"/>
              </a:rPr>
              <a:t>International Decade for Action on Water for Sustainable Development</a:t>
            </a:r>
            <a:endParaRPr lang="en-US" sz="3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6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600" dirty="0"/>
              <a:t>Will include governmental debate and panel discussions and events sponsored by civil society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600" dirty="0"/>
              <a:t>Will likely be hybrid (virtual &amp; in-person)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*Limited space available for in-person participation; expenses not covered by JCoR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6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1A4090-8B7F-4F19-A977-69150DC5DA84}"/>
              </a:ext>
            </a:extLst>
          </p:cNvPr>
          <p:cNvCxnSpPr>
            <a:cxnSpLocks/>
          </p:cNvCxnSpPr>
          <p:nvPr/>
        </p:nvCxnSpPr>
        <p:spPr>
          <a:xfrm>
            <a:off x="5961098" y="837660"/>
            <a:ext cx="417829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BF5F571E-110C-3408-D7F0-B7688CCB0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878" y="1058911"/>
            <a:ext cx="5413690" cy="168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758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F8A73-ED0F-4D6A-B0B6-DC14FCB7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7803" y="0"/>
            <a:ext cx="9477819" cy="1478570"/>
          </a:xfrm>
        </p:spPr>
        <p:txBody>
          <a:bodyPr>
            <a:normAutofit/>
          </a:bodyPr>
          <a:lstStyle/>
          <a:p>
            <a:r>
              <a:rPr lang="en-US" sz="4400" b="1" dirty="0"/>
              <a:t>April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4BF94-2DB0-4595-B19D-6238272C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144" y="1536154"/>
            <a:ext cx="11344657" cy="532697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dirty="0"/>
              <a:t>Participate in the               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dirty="0"/>
              <a:t>        </a:t>
            </a:r>
            <a:r>
              <a:rPr lang="en-US" sz="3600" b="1" dirty="0"/>
              <a:t>UN Permanent Forum on Indigenous Issues</a:t>
            </a:r>
            <a:endParaRPr lang="en-US" sz="18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dirty="0"/>
          </a:p>
          <a:p>
            <a:pPr fontAlgn="base"/>
            <a:r>
              <a:rPr lang="en-US" sz="3200" b="1" dirty="0"/>
              <a:t>Theme for 2023: </a:t>
            </a:r>
            <a:r>
              <a:rPr lang="en-US" sz="3200" dirty="0"/>
              <a:t>Indigenous peoples, human health, planetary and territorial health and climate change: a rights-based approach</a:t>
            </a:r>
            <a:endParaRPr lang="en-CA" sz="3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32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dirty="0"/>
              <a:t>Attend events sponsored by JCoR member organizations, many other NGOs, and governments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2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dirty="0"/>
              <a:t>Happened online in 2022; 2023 TBD</a:t>
            </a:r>
            <a:endParaRPr lang="en-US" sz="20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3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/>
              <a:t>*Limited space available for in-person participation; expenses not covered by JCoR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1A4090-8B7F-4F19-A977-69150DC5DA84}"/>
              </a:ext>
            </a:extLst>
          </p:cNvPr>
          <p:cNvCxnSpPr>
            <a:cxnSpLocks/>
          </p:cNvCxnSpPr>
          <p:nvPr/>
        </p:nvCxnSpPr>
        <p:spPr>
          <a:xfrm flipV="1">
            <a:off x="5030661" y="1212814"/>
            <a:ext cx="4459287" cy="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122" name="Picture 2" descr="Image result for permanent forum on indigenous issues 2020">
            <a:extLst>
              <a:ext uri="{FF2B5EF4-FFF2-40B4-BE49-F238E27FC236}">
                <a16:creationId xmlns:a16="http://schemas.microsoft.com/office/drawing/2014/main" id="{276D21A7-D21E-4283-8E81-FE1B4195F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059">
            <a:off x="9976625" y="540723"/>
            <a:ext cx="1959939" cy="197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090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F8A73-ED0F-4D6A-B0B6-DC14FCB7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0548" y="228868"/>
            <a:ext cx="8610600" cy="1293028"/>
          </a:xfrm>
        </p:spPr>
        <p:txBody>
          <a:bodyPr>
            <a:normAutofit/>
          </a:bodyPr>
          <a:lstStyle/>
          <a:p>
            <a:r>
              <a:rPr lang="en-US" sz="4400" b="1" dirty="0"/>
              <a:t>AUGUST-OCTOBER: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4BF94-2DB0-4595-B19D-6238272C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473" y="1586307"/>
            <a:ext cx="10820400" cy="52716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/>
              <a:t>Submit input for written statements for the                                  </a:t>
            </a:r>
            <a:r>
              <a:rPr lang="en-US" sz="3600" b="1" dirty="0"/>
              <a:t>Commission on the Status of Women</a:t>
            </a:r>
            <a:r>
              <a:rPr lang="en-US" sz="3600" dirty="0"/>
              <a:t> </a:t>
            </a:r>
          </a:p>
          <a:p>
            <a:pPr marL="0" indent="0">
              <a:buNone/>
            </a:pPr>
            <a:r>
              <a:rPr lang="en-US" sz="3600" dirty="0"/>
              <a:t>(March of the following year)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3600" dirty="0"/>
              <a:t>2024 theme: </a:t>
            </a:r>
          </a:p>
          <a:p>
            <a:pPr marL="0" indent="0">
              <a:buNone/>
            </a:pPr>
            <a:r>
              <a:rPr lang="en-US" sz="3600" dirty="0"/>
              <a:t>Addressing poverty and strengthening institutions and financing with a gender perspective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2050" name="Picture 2" descr="Image result for csw64">
            <a:extLst>
              <a:ext uri="{FF2B5EF4-FFF2-40B4-BE49-F238E27FC236}">
                <a16:creationId xmlns:a16="http://schemas.microsoft.com/office/drawing/2014/main" id="{FD0B5293-0D6D-4A94-B061-901FE0577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3672">
            <a:off x="6546547" y="3171827"/>
            <a:ext cx="5619899" cy="189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191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F8A73-ED0F-4D6A-B0B6-DC14FCB7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3" y="157915"/>
            <a:ext cx="9905998" cy="1478570"/>
          </a:xfrm>
        </p:spPr>
        <p:txBody>
          <a:bodyPr>
            <a:normAutofit/>
          </a:bodyPr>
          <a:lstStyle/>
          <a:p>
            <a:r>
              <a:rPr lang="en-US" sz="4400" b="1" dirty="0"/>
              <a:t>September-</a:t>
            </a:r>
            <a:r>
              <a:rPr lang="en-US" sz="4400" b="1" dirty="0" err="1"/>
              <a:t>NOVEMber</a:t>
            </a:r>
            <a:r>
              <a:rPr lang="en-US" sz="4400" b="1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4BF94-2DB0-4595-B19D-6238272C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2" y="1636485"/>
            <a:ext cx="10936229" cy="53198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Submit input for written statements                               for the </a:t>
            </a:r>
            <a:r>
              <a:rPr lang="en-US" sz="3600" b="1" dirty="0"/>
              <a:t>UN</a:t>
            </a:r>
            <a:r>
              <a:rPr lang="en-US" sz="3600" dirty="0"/>
              <a:t> </a:t>
            </a:r>
            <a:r>
              <a:rPr lang="en-US" sz="3600" b="1" dirty="0"/>
              <a:t>Commission on Social Development</a:t>
            </a:r>
          </a:p>
          <a:p>
            <a:pPr marL="0" indent="0">
              <a:buNone/>
            </a:pPr>
            <a:r>
              <a:rPr lang="en-US" sz="3600" dirty="0"/>
              <a:t>(February of the following year)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Theme for 2024: Social justice and the  eradication of poverty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3074" name="Picture 2" descr="Image result for csocd">
            <a:extLst>
              <a:ext uri="{FF2B5EF4-FFF2-40B4-BE49-F238E27FC236}">
                <a16:creationId xmlns:a16="http://schemas.microsoft.com/office/drawing/2014/main" id="{51836572-29D6-4B1E-9FB7-10FE0C1DF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681">
            <a:off x="6941539" y="3466721"/>
            <a:ext cx="5242663" cy="20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0FD6D56-1794-4EF0-8E6E-877469384039}"/>
              </a:ext>
            </a:extLst>
          </p:cNvPr>
          <p:cNvCxnSpPr>
            <a:cxnSpLocks/>
          </p:cNvCxnSpPr>
          <p:nvPr/>
        </p:nvCxnSpPr>
        <p:spPr>
          <a:xfrm flipV="1">
            <a:off x="5245603" y="1239979"/>
            <a:ext cx="5564187" cy="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003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38B3F-A898-4352-4218-A86CB3B3B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731818"/>
            <a:ext cx="5311775" cy="4486868"/>
          </a:xfrm>
        </p:spPr>
        <p:txBody>
          <a:bodyPr>
            <a:normAutofit fontScale="475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500" b="1" u="sng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Argentina: </a:t>
            </a:r>
            <a:r>
              <a:rPr lang="es-ES" sz="4500" b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4500" b="1" kern="100" cap="all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2017, 2020, 2022, 2024</a:t>
            </a:r>
            <a:endParaRPr lang="en-US" sz="4500" b="1" kern="100" cap="all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5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Antigua y Barbuda: </a:t>
            </a:r>
            <a:r>
              <a:rPr lang="es-ES" sz="45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  <a:endParaRPr lang="en-US" sz="45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5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Bahamas</a:t>
            </a:r>
            <a:r>
              <a:rPr lang="es-ES" sz="45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 2018, 2021</a:t>
            </a:r>
            <a:endParaRPr lang="en-US" sz="45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5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5"/>
              </a:rPr>
              <a:t>Barbados: </a:t>
            </a:r>
            <a:r>
              <a:rPr lang="es-ES" sz="45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2023 </a:t>
            </a:r>
            <a:endParaRPr lang="en-US" sz="45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500" u="sng" kern="100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6"/>
              </a:rPr>
              <a:t>Belize</a:t>
            </a:r>
            <a:r>
              <a:rPr lang="es-ES" sz="45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 2017, </a:t>
            </a:r>
            <a:r>
              <a:rPr lang="es-ES" sz="4500" kern="1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2024</a:t>
            </a:r>
            <a:endParaRPr lang="en-US" sz="4500" kern="100" dirty="0">
              <a:solidFill>
                <a:schemeClr val="accent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5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7"/>
              </a:rPr>
              <a:t>Bolivia: </a:t>
            </a:r>
            <a:r>
              <a:rPr lang="es-ES" sz="45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  <a:endParaRPr lang="en-US" sz="45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5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8"/>
              </a:rPr>
              <a:t>Brasil: </a:t>
            </a:r>
            <a:r>
              <a:rPr lang="es-ES" sz="45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2017, 2024</a:t>
            </a:r>
            <a:endParaRPr lang="en-US" sz="45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5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9"/>
              </a:rPr>
              <a:t>Chile: </a:t>
            </a:r>
            <a:r>
              <a:rPr lang="es-ES" sz="45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2018, 2019, 2023</a:t>
            </a:r>
            <a:endParaRPr lang="en-US" sz="45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500" b="1" u="sng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Colombia: </a:t>
            </a:r>
            <a:r>
              <a:rPr lang="es-ES" sz="4500" b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2016, 2018, 2023, </a:t>
            </a:r>
            <a:r>
              <a:rPr lang="es-ES" sz="4500" b="1" u="sng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2024</a:t>
            </a:r>
            <a:endParaRPr lang="en-US" sz="4500" b="1" u="sng" kern="1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5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11"/>
              </a:rPr>
              <a:t>Costa Rica: </a:t>
            </a:r>
            <a:r>
              <a:rPr lang="es-ES" sz="45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2017, 2020, </a:t>
            </a:r>
            <a:r>
              <a:rPr lang="es-ES" sz="4500" kern="1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2024</a:t>
            </a:r>
            <a:endParaRPr lang="en-US" sz="4500" kern="100" dirty="0">
              <a:solidFill>
                <a:schemeClr val="accent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5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12"/>
              </a:rPr>
              <a:t>Cuba: </a:t>
            </a:r>
            <a:r>
              <a:rPr lang="es-ES" sz="45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 </a:t>
            </a:r>
            <a:endParaRPr lang="en-US" sz="45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5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13"/>
              </a:rPr>
              <a:t>Dominica: </a:t>
            </a:r>
            <a:r>
              <a:rPr lang="es-ES" sz="45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2022 </a:t>
            </a:r>
            <a:endParaRPr lang="en-US" sz="45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5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13"/>
              </a:rPr>
              <a:t>Republica Dominicana:</a:t>
            </a:r>
            <a:r>
              <a:rPr lang="es-ES" sz="45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2018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14"/>
              </a:rPr>
              <a:t>Ecuador:</a:t>
            </a:r>
            <a:r>
              <a:rPr lang="es-ES" sz="4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2028, 2020, </a:t>
            </a:r>
            <a:r>
              <a:rPr lang="es-ES" sz="4800" kern="1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2024</a:t>
            </a:r>
            <a:endParaRPr lang="en-US" sz="4800" kern="1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15"/>
              </a:rPr>
              <a:t>El Salvador:</a:t>
            </a:r>
            <a:r>
              <a:rPr lang="es-ES" sz="4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2017, 2022</a:t>
            </a:r>
            <a:endParaRPr lang="en-US" sz="4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45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0F0328-ED77-4CFD-A13D-6C6B924D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72746" y="1524000"/>
            <a:ext cx="4094018" cy="5110321"/>
          </a:xfrm>
        </p:spPr>
        <p:txBody>
          <a:bodyPr>
            <a:normAutofit fontScale="47500" lnSpcReduction="20000"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2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16"/>
              </a:rPr>
              <a:t>Granada: </a:t>
            </a:r>
            <a:r>
              <a:rPr lang="es-ES" sz="4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2022</a:t>
            </a:r>
            <a:endParaRPr lang="en-US" sz="42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2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17"/>
              </a:rPr>
              <a:t>Guatemala: </a:t>
            </a:r>
            <a:r>
              <a:rPr lang="es-ES" sz="4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2017, 2021</a:t>
            </a:r>
            <a:endParaRPr lang="en-US" sz="42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2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18"/>
              </a:rPr>
              <a:t>Honduras</a:t>
            </a:r>
            <a:r>
              <a:rPr lang="es-ES" sz="4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 2017, 2020, </a:t>
            </a:r>
            <a:r>
              <a:rPr lang="es-ES" sz="4200" kern="1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2024</a:t>
            </a:r>
            <a:endParaRPr lang="en-US" sz="4200" kern="100" dirty="0">
              <a:solidFill>
                <a:schemeClr val="accent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2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19"/>
              </a:rPr>
              <a:t>Jamaica</a:t>
            </a:r>
            <a:r>
              <a:rPr lang="es-ES" sz="4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 2022</a:t>
            </a:r>
            <a:endParaRPr lang="en-US" sz="42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200" b="1" u="sng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México:</a:t>
            </a:r>
            <a:r>
              <a:rPr lang="es-ES" sz="4200" b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2018, 2021, </a:t>
            </a:r>
            <a:r>
              <a:rPr lang="es-ES" sz="4200" b="1" u="sng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2024</a:t>
            </a:r>
            <a:endParaRPr lang="en-US" sz="4200" b="1" u="sng" kern="1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2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1"/>
              </a:rPr>
              <a:t>Nicaragua: </a:t>
            </a:r>
            <a:r>
              <a:rPr lang="es-ES" sz="4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  <a:endParaRPr lang="en-US" sz="42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2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2"/>
              </a:rPr>
              <a:t>Panamá: </a:t>
            </a:r>
            <a:r>
              <a:rPr lang="es-ES" sz="4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2017, 2020</a:t>
            </a:r>
            <a:endParaRPr lang="en-US" sz="42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2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3"/>
              </a:rPr>
              <a:t>Paraguay: </a:t>
            </a:r>
            <a:r>
              <a:rPr lang="es-ES" sz="4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2018, 2021</a:t>
            </a:r>
            <a:endParaRPr lang="en-US" sz="42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200" b="1" u="sng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Perú:</a:t>
            </a:r>
            <a:r>
              <a:rPr lang="es-ES" sz="4200" b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2017, 2020, </a:t>
            </a:r>
            <a:r>
              <a:rPr lang="es-ES" sz="4200" b="1" u="sng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2024</a:t>
            </a:r>
            <a:endParaRPr lang="en-US" sz="4200" b="1" u="sng" kern="1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2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5"/>
              </a:rPr>
              <a:t>Santa Lucia</a:t>
            </a:r>
            <a:r>
              <a:rPr lang="es-ES" sz="4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  2018</a:t>
            </a:r>
            <a:endParaRPr lang="en-US" sz="42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2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6"/>
              </a:rPr>
              <a:t>San Vicente y Granadinas</a:t>
            </a:r>
            <a:r>
              <a:rPr lang="es-ES" sz="4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 2020</a:t>
            </a:r>
            <a:endParaRPr lang="en-US" sz="42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2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7"/>
              </a:rPr>
              <a:t>Trinidad y Tobago: </a:t>
            </a:r>
            <a:r>
              <a:rPr lang="es-ES" sz="4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2020</a:t>
            </a:r>
            <a:endParaRPr lang="en-US" sz="42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2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8"/>
              </a:rPr>
              <a:t>Uruguay:</a:t>
            </a:r>
            <a:r>
              <a:rPr lang="es-ES" sz="4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2028, 2020, 2021</a:t>
            </a:r>
            <a:endParaRPr lang="en-US" sz="42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4200" b="1" u="sng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Venezuela: </a:t>
            </a:r>
            <a:r>
              <a:rPr lang="es-ES" sz="4200" b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2016</a:t>
            </a:r>
            <a:endParaRPr lang="en-US" sz="4200" b="1" kern="1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br>
              <a:rPr lang="es-E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s-419" dirty="0"/>
          </a:p>
          <a:p>
            <a:endParaRPr lang="es-419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258B17-FAFD-0772-9CB8-0E9C54CF3EAC}"/>
              </a:ext>
            </a:extLst>
          </p:cNvPr>
          <p:cNvSpPr txBox="1"/>
          <p:nvPr/>
        </p:nvSpPr>
        <p:spPr>
          <a:xfrm>
            <a:off x="2637076" y="639314"/>
            <a:ext cx="8871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600" cap="all" dirty="0"/>
              <a:t>Informes </a:t>
            </a:r>
            <a:r>
              <a:rPr lang="es-419" sz="3600" b="1" cap="all" dirty="0"/>
              <a:t>Voluntarios </a:t>
            </a:r>
            <a:r>
              <a:rPr lang="es-419" sz="3600" cap="all" dirty="0"/>
              <a:t>Nacionales </a:t>
            </a:r>
          </a:p>
        </p:txBody>
      </p:sp>
    </p:spTree>
    <p:extLst>
      <p:ext uri="{BB962C8B-B14F-4D97-AF65-F5344CB8AC3E}">
        <p14:creationId xmlns:p14="http://schemas.microsoft.com/office/powerpoint/2010/main" val="727912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9E858A6-A1C7-A21A-59CD-DF14F9EF4858}"/>
              </a:ext>
            </a:extLst>
          </p:cNvPr>
          <p:cNvSpPr txBox="1"/>
          <p:nvPr/>
        </p:nvSpPr>
        <p:spPr>
          <a:xfrm>
            <a:off x="5444836" y="308238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3200" b="1" i="0" dirty="0">
                <a:solidFill>
                  <a:srgbClr val="4D4D4D"/>
                </a:solidFill>
                <a:effectLst/>
                <a:latin typeface="var(--h1_typography-font-family)"/>
              </a:rPr>
              <a:t>Objetivos, Metas e Indicadores de los ODS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2936DA-BE31-0E70-0B5E-DD0AB13BC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50" t="20188" r="23750" b="3412"/>
          <a:stretch/>
        </p:blipFill>
        <p:spPr>
          <a:xfrm>
            <a:off x="1316181" y="1385456"/>
            <a:ext cx="9033163" cy="547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46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A01DC02-0559-445C-E407-AED39C307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411036-1F1F-910D-A89E-790C26941C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75" r="3844" b="5058"/>
          <a:stretch/>
        </p:blipFill>
        <p:spPr>
          <a:xfrm>
            <a:off x="554182" y="637309"/>
            <a:ext cx="5541818" cy="26462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733630-715A-53F3-BCF8-BFCE4A146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17" r="1704" b="5028"/>
          <a:stretch/>
        </p:blipFill>
        <p:spPr>
          <a:xfrm>
            <a:off x="720436" y="3782818"/>
            <a:ext cx="4959927" cy="23108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C689FF-FC89-32BF-2804-15EAC8D4D4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75" r="1914" b="5395"/>
          <a:stretch/>
        </p:blipFill>
        <p:spPr>
          <a:xfrm>
            <a:off x="6096000" y="692621"/>
            <a:ext cx="5662111" cy="25909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5710A9-4B56-A352-8B1A-4386D90C0E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95" t="15483" r="2212" b="4705"/>
          <a:stretch/>
        </p:blipFill>
        <p:spPr>
          <a:xfrm>
            <a:off x="6192982" y="3574474"/>
            <a:ext cx="5662111" cy="24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48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E9ABE-600F-065A-E433-337598953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7950" y="764373"/>
            <a:ext cx="5048249" cy="1293028"/>
          </a:xfrm>
        </p:spPr>
        <p:txBody>
          <a:bodyPr/>
          <a:lstStyle/>
          <a:p>
            <a:r>
              <a:rPr lang="es-419" dirty="0"/>
              <a:t>Declaraciones Escritas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F218CE-E834-51A7-0D5B-A06453557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11" t="15401" r="25820" b="4769"/>
          <a:stretch/>
        </p:blipFill>
        <p:spPr>
          <a:xfrm>
            <a:off x="1" y="205650"/>
            <a:ext cx="6457950" cy="5472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F70B6A-F0A9-BA93-D5EE-B9439547DBDA}"/>
              </a:ext>
            </a:extLst>
          </p:cNvPr>
          <p:cNvSpPr txBox="1"/>
          <p:nvPr/>
        </p:nvSpPr>
        <p:spPr>
          <a:xfrm>
            <a:off x="6098382" y="3923437"/>
            <a:ext cx="60936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Statement We, members of the </a:t>
            </a:r>
            <a:r>
              <a:rPr lang="en-US" b="1" dirty="0">
                <a:solidFill>
                  <a:srgbClr val="C00000"/>
                </a:solidFill>
              </a:rPr>
              <a:t>Justice Coalition of Religious, a global community of Catholic Sisters, Brothers, priests, and their partners in mission</a:t>
            </a:r>
            <a:r>
              <a:rPr lang="en-US" dirty="0"/>
              <a:t>, welcome the Commission’s attention to the role of institutions and financial mechanisms in the realities of poverty and gender inequality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850096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F8A73-ED0F-4D6A-B0B6-DC14FCB7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3050" y="72889"/>
            <a:ext cx="7826689" cy="1478570"/>
          </a:xfrm>
        </p:spPr>
        <p:txBody>
          <a:bodyPr>
            <a:normAutofit/>
          </a:bodyPr>
          <a:lstStyle/>
          <a:p>
            <a:r>
              <a:rPr lang="en-US" sz="3400" b="1" dirty="0" err="1"/>
              <a:t>Intervención</a:t>
            </a:r>
            <a:r>
              <a:rPr lang="en-US" sz="3400" b="1" dirty="0"/>
              <a:t> para</a:t>
            </a:r>
            <a:br>
              <a:rPr lang="en-US" sz="3400" b="1" dirty="0"/>
            </a:br>
            <a:r>
              <a:rPr lang="en-US" sz="3400" b="1" dirty="0"/>
              <a:t> P. Stan Swamy, SJ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4BF94-2DB0-4595-B19D-6238272C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02" y="1590124"/>
            <a:ext cx="7374329" cy="536285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2800" dirty="0"/>
              <a:t>Sacerdote jesuita detenido como preso político por cargos falsos relacionados con su ministerio con los pueblos tribales en la India Petición del JCoR para su liberación: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ES" sz="2600" dirty="0"/>
              <a:t>Recogidas 8.864 firmas de particulares,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ES" sz="2600" dirty="0"/>
              <a:t>466 de organizaciones que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ES" sz="2600" dirty="0"/>
              <a:t>representan a 100 países y territorios independientes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2800" dirty="0"/>
              <a:t>Enviada junto con una carta al Alto Comisionado de las Naciones Unidas para los Derechos Humanos (ACNUDH)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2800" dirty="0"/>
              <a:t>ACNUDH se pronunció públicamente contra el encarcelamiento; pidió al gobierno indio su liberación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2800" dirty="0"/>
              <a:t>Finalmente liberado pero sólo debido al caso de COVID-19 al que no sobrevivió</a:t>
            </a:r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1A4090-8B7F-4F19-A977-69150DC5DA84}"/>
              </a:ext>
            </a:extLst>
          </p:cNvPr>
          <p:cNvCxnSpPr>
            <a:cxnSpLocks/>
          </p:cNvCxnSpPr>
          <p:nvPr/>
        </p:nvCxnSpPr>
        <p:spPr>
          <a:xfrm>
            <a:off x="6830989" y="1373673"/>
            <a:ext cx="417829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Fury in India over death of 84-year-old political prisoner Stan Swamy |  India | The Guardian">
            <a:extLst>
              <a:ext uri="{FF2B5EF4-FFF2-40B4-BE49-F238E27FC236}">
                <a16:creationId xmlns:a16="http://schemas.microsoft.com/office/drawing/2014/main" id="{0F2D23A3-8DDD-0988-16D9-3F701F755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589" y="1997614"/>
            <a:ext cx="4460612" cy="44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233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F8A73-ED0F-4D6A-B0B6-DC14FCB7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3050" y="218661"/>
            <a:ext cx="8671559" cy="1177233"/>
          </a:xfrm>
        </p:spPr>
        <p:txBody>
          <a:bodyPr>
            <a:normAutofit/>
          </a:bodyPr>
          <a:lstStyle/>
          <a:p>
            <a:r>
              <a:rPr lang="en-US" sz="3400" b="1" dirty="0" err="1"/>
              <a:t>acciones</a:t>
            </a:r>
            <a:r>
              <a:rPr lang="en-US" sz="3400" b="1" dirty="0"/>
              <a:t> para </a:t>
            </a:r>
            <a:r>
              <a:rPr lang="en-US" sz="3400" b="1" dirty="0" err="1"/>
              <a:t>Haití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4BF94-2DB0-4595-B19D-6238272C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868" y="1250124"/>
            <a:ext cx="7195932" cy="538921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2800" dirty="0"/>
              <a:t>Iniciada por una carta de los dirigentes de la CLAR en la que expresaban su grave preocupación por el aumento de la violencia y los disturbios políticos a principios de 2021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2800" dirty="0"/>
              <a:t>Representantes del JCoR en la ONU: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ES" sz="2600" dirty="0"/>
              <a:t>Desarrollaron mensajes a través de conversaciones con nuestros miembros y socios en Haití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ES" sz="2600" dirty="0"/>
              <a:t>Se reunieron con representantes gubernamentales de Canadá, México e Irlanda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ES" sz="2600" dirty="0"/>
              <a:t>Escribieron tres cartas al Consejo de Seguridad y a los miembros del Grupo de la Asamblea General dedicado a Haití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ES" sz="2600" dirty="0"/>
              <a:t>Patrocinaron una audiencia en línea para recoger las voces de los haitianos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ES" sz="2600" dirty="0"/>
              <a:t>Presentaron un informe de 17 páginas al “Revisión Periódico Universal" de Haití del Consejo de Derechos Humanos</a:t>
            </a:r>
            <a:endParaRPr lang="en-US" sz="2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1A4090-8B7F-4F19-A977-69150DC5DA84}"/>
              </a:ext>
            </a:extLst>
          </p:cNvPr>
          <p:cNvCxnSpPr>
            <a:cxnSpLocks/>
          </p:cNvCxnSpPr>
          <p:nvPr/>
        </p:nvCxnSpPr>
        <p:spPr>
          <a:xfrm>
            <a:off x="7723302" y="1143969"/>
            <a:ext cx="417829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48A96A04-57AA-1076-A4DA-D88207FA68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753" y="4397171"/>
            <a:ext cx="2420594" cy="23072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BEF803-D312-7219-80CD-C92CC8723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22" y="769230"/>
            <a:ext cx="3879342" cy="203900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3472C6-8C9E-EBBE-D418-CB004EC259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2592716"/>
            <a:ext cx="2999408" cy="196763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48471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F8A73-ED0F-4D6A-B0B6-DC14FCB7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328" y="487021"/>
            <a:ext cx="8671559" cy="1177233"/>
          </a:xfrm>
        </p:spPr>
        <p:txBody>
          <a:bodyPr>
            <a:normAutofit/>
          </a:bodyPr>
          <a:lstStyle/>
          <a:p>
            <a:r>
              <a:rPr lang="en-US" b="1" dirty="0" err="1"/>
              <a:t>revisión</a:t>
            </a:r>
            <a:r>
              <a:rPr lang="en-US" b="1" dirty="0"/>
              <a:t> </a:t>
            </a:r>
            <a:r>
              <a:rPr lang="en-US" b="1" dirty="0" err="1"/>
              <a:t>periódica</a:t>
            </a:r>
            <a:r>
              <a:rPr lang="en-US" b="1" dirty="0"/>
              <a:t> UNIVERSAL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4BF94-2DB0-4595-B19D-6238272C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190" y="1550226"/>
            <a:ext cx="7178262" cy="538921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2800" dirty="0"/>
              <a:t>El Consejo de Derechos Humanos revisa cada 4 años el historial de derechos humanos de cada nación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2800" dirty="0"/>
              <a:t>Otros gobiernos y la sociedad civil tienen la oportunidad de presentar informes sobre nuestras propias experiencias y observaciones de violaciones de los derechos humanos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2800" dirty="0"/>
              <a:t>El gobierno recibe recomendaciones y está obligado a informar sobre las medidas adoptadas para mejorar durante la siguiente revisión (4 años después)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2800" dirty="0"/>
              <a:t>Los miembros del JCoR han colaborado en informes para Haití, Brasil y los Estados Unidos</a:t>
            </a:r>
            <a:endParaRPr lang="en-US" sz="26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1A4090-8B7F-4F19-A977-69150DC5DA84}"/>
              </a:ext>
            </a:extLst>
          </p:cNvPr>
          <p:cNvCxnSpPr>
            <a:cxnSpLocks/>
          </p:cNvCxnSpPr>
          <p:nvPr/>
        </p:nvCxnSpPr>
        <p:spPr>
          <a:xfrm>
            <a:off x="7776310" y="1457604"/>
            <a:ext cx="417829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50" name="Picture 2" descr="Joint NGO report submitted for the UN's Universal Periodic Review of  Turkmenistan - IPHR">
            <a:extLst>
              <a:ext uri="{FF2B5EF4-FFF2-40B4-BE49-F238E27FC236}">
                <a16:creationId xmlns:a16="http://schemas.microsoft.com/office/drawing/2014/main" id="{9580AFBA-2EF1-FE6A-C314-F74C6F1B1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737" y="1730236"/>
            <a:ext cx="4871150" cy="324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125277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2324</TotalTime>
  <Words>1623</Words>
  <Application>Microsoft Office PowerPoint</Application>
  <PresentationFormat>Widescreen</PresentationFormat>
  <Paragraphs>214</Paragraphs>
  <Slides>29</Slides>
  <Notes>0</Notes>
  <HiddenSlides>10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Century Gothic</vt:lpstr>
      <vt:lpstr>Times New Roman</vt:lpstr>
      <vt:lpstr>var(--h1_typography-font-family)</vt:lpstr>
      <vt:lpstr>Vapor Trail</vt:lpstr>
      <vt:lpstr>Ejemplos de aportaciones a los Procesos de la ONU   </vt:lpstr>
      <vt:lpstr>FORO PolÍtico de Alto Nivel sobre desarollo sostenible</vt:lpstr>
      <vt:lpstr>PowerPoint Presentation</vt:lpstr>
      <vt:lpstr>PowerPoint Presentation</vt:lpstr>
      <vt:lpstr>PowerPoint Presentation</vt:lpstr>
      <vt:lpstr>Declaraciones Escritas</vt:lpstr>
      <vt:lpstr>Intervención para  P. Stan Swamy, SJ</vt:lpstr>
      <vt:lpstr>acciones para Haití</vt:lpstr>
      <vt:lpstr>revisión periódica UNIVERSAL</vt:lpstr>
      <vt:lpstr>en cualquier momento</vt:lpstr>
      <vt:lpstr>Manténgase conectada/o  y aprenda más</vt:lpstr>
      <vt:lpstr>Asista a la  "Hora de la Comunidad GLOBal"</vt:lpstr>
      <vt:lpstr>Visite nuestra página web</vt:lpstr>
      <vt:lpstr>interactúe a través de las redes sociales</vt:lpstr>
      <vt:lpstr>Mantenga el contacto con  su Familia JCoR-Venezuela</vt:lpstr>
      <vt:lpstr>Comuníquese con  su equipo JCoR-ALC:</vt:lpstr>
      <vt:lpstr>Comuníquese con  su equipo GLOBAL de JCoR:</vt:lpstr>
      <vt:lpstr>Comuníquese con  la representante de su conGRegación</vt:lpstr>
      <vt:lpstr>¡Nada  es posible  sin ustedes!</vt:lpstr>
      <vt:lpstr>January-March</vt:lpstr>
      <vt:lpstr>OCTOber – DECEMBER 2022:</vt:lpstr>
      <vt:lpstr>NOVEMber 2022:</vt:lpstr>
      <vt:lpstr>January-March </vt:lpstr>
      <vt:lpstr>FEbruary</vt:lpstr>
      <vt:lpstr>march</vt:lpstr>
      <vt:lpstr>March 2023</vt:lpstr>
      <vt:lpstr>April </vt:lpstr>
      <vt:lpstr>AUGUST-OCTOBER:</vt:lpstr>
      <vt:lpstr>September-NOVEMber: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Timeline For Input into un Processes   NOVEMber 2022 – NOVEMBER 2023</dc:title>
  <dc:creator>Teresa Blumenstein</dc:creator>
  <cp:lastModifiedBy>Beatriz Martinez</cp:lastModifiedBy>
  <cp:revision>31</cp:revision>
  <dcterms:created xsi:type="dcterms:W3CDTF">2023-04-24T20:59:39Z</dcterms:created>
  <dcterms:modified xsi:type="dcterms:W3CDTF">2024-03-21T14:12:45Z</dcterms:modified>
</cp:coreProperties>
</file>