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8" r:id="rId1"/>
  </p:sldMasterIdLst>
  <p:notesMasterIdLst>
    <p:notesMasterId r:id="rId14"/>
  </p:notesMasterIdLst>
  <p:sldIdLst>
    <p:sldId id="256" r:id="rId2"/>
    <p:sldId id="257" r:id="rId3"/>
    <p:sldId id="274" r:id="rId4"/>
    <p:sldId id="259" r:id="rId5"/>
    <p:sldId id="260" r:id="rId6"/>
    <p:sldId id="270" r:id="rId7"/>
    <p:sldId id="275" r:id="rId8"/>
    <p:sldId id="258" r:id="rId9"/>
    <p:sldId id="272" r:id="rId10"/>
    <p:sldId id="276" r:id="rId11"/>
    <p:sldId id="273" r:id="rId12"/>
    <p:sldId id="277" r:id="rId1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8"/>
    <p:restoredTop sz="92200" autoAdjust="0"/>
  </p:normalViewPr>
  <p:slideViewPr>
    <p:cSldViewPr snapToGrid="0" snapToObjects="1">
      <p:cViewPr varScale="1">
        <p:scale>
          <a:sx n="60" d="100"/>
          <a:sy n="60" d="100"/>
        </p:scale>
        <p:origin x="600"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66E8916-00B2-4B94-ADC6-F8202AE99BD5}" type="datetimeFigureOut">
              <a:rPr lang="en-US" smtClean="0"/>
              <a:t>5/12/2022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EDB57B-80B8-4C6D-AE61-9194C780F595}" type="slidenum">
              <a:rPr lang="en-US" smtClean="0"/>
              <a:t>‹#›</a:t>
            </a:fld>
            <a:endParaRPr lang="en-US"/>
          </a:p>
        </p:txBody>
      </p:sp>
    </p:spTree>
    <p:extLst>
      <p:ext uri="{BB962C8B-B14F-4D97-AF65-F5344CB8AC3E}">
        <p14:creationId xmlns:p14="http://schemas.microsoft.com/office/powerpoint/2010/main" val="29319361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“Water seeps out of the rock canyon above me. It has been around the world. It has lived beneath the lights of fireflies in bayous at night when mist laid itself about cypress trunks. It has held sea turtles</a:t>
            </a:r>
            <a:r>
              <a:rPr lang="en-US" baseline="0" dirty="0" smtClean="0"/>
              <a:t> in its rocking arms. It has been the Nile River, which at this moment is the smallest it has been in all recorded history. It has come from the rainforest that gave birth to our air. It brings with it stories of where it’s been. It reminds us that we are water people. Our salt bodies, like the great round of ocean, are pulled and held by the moon. We are creatures that belong here. This world is in our blood and bones, and our blood and bones are the earth. </a:t>
            </a:r>
          </a:p>
          <a:p>
            <a:endParaRPr lang="en-US" baseline="0" dirty="0" smtClean="0"/>
          </a:p>
          <a:p>
            <a:r>
              <a:rPr lang="en-US" baseline="0" dirty="0" smtClean="0"/>
              <a:t>Out from bare rock the water flows, from times before our time. The clouds flying overhead are rivers. Thunder breaks open, and those rivers fall like a sprinkling of baptismal water, giving itself back, everything a round river, in a circle, alive and moving.”</a:t>
            </a:r>
          </a:p>
        </p:txBody>
      </p:sp>
      <p:sp>
        <p:nvSpPr>
          <p:cNvPr id="4" name="Slide Number Placeholder 3"/>
          <p:cNvSpPr>
            <a:spLocks noGrp="1"/>
          </p:cNvSpPr>
          <p:nvPr>
            <p:ph type="sldNum" sz="quarter" idx="10"/>
          </p:nvPr>
        </p:nvSpPr>
        <p:spPr/>
        <p:txBody>
          <a:bodyPr/>
          <a:lstStyle/>
          <a:p>
            <a:fld id="{38EDB57B-80B8-4C6D-AE61-9194C780F595}" type="slidenum">
              <a:rPr lang="en-US" smtClean="0"/>
              <a:t>2</a:t>
            </a:fld>
            <a:endParaRPr lang="en-US"/>
          </a:p>
        </p:txBody>
      </p:sp>
    </p:spTree>
    <p:extLst>
      <p:ext uri="{BB962C8B-B14F-4D97-AF65-F5344CB8AC3E}">
        <p14:creationId xmlns:p14="http://schemas.microsoft.com/office/powerpoint/2010/main" val="9022165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We pray today in celebration of the “round river,” the circle of life we can trace in the path of water. </a:t>
            </a:r>
          </a:p>
          <a:p>
            <a:endParaRPr lang="en-US" baseline="0" dirty="0" smtClean="0"/>
          </a:p>
          <a:p>
            <a:r>
              <a:rPr lang="en-US" baseline="0" dirty="0" smtClean="0"/>
              <a:t>As we celebrate, we notice, in the words of </a:t>
            </a:r>
            <a:r>
              <a:rPr lang="en-US" baseline="0" dirty="0" err="1" smtClean="0"/>
              <a:t>Potowatomi</a:t>
            </a:r>
            <a:r>
              <a:rPr lang="en-US" baseline="0" dirty="0" smtClean="0"/>
              <a:t> scientist and writer Robin Wall Kimmerer…</a:t>
            </a:r>
          </a:p>
          <a:p>
            <a:endParaRPr lang="en-US" baseline="0" dirty="0" smtClean="0"/>
          </a:p>
          <a:p>
            <a:r>
              <a:rPr lang="en-US" baseline="0" dirty="0" smtClean="0"/>
              <a:t>Let us pray then, by giving our attention to some of the drops in our </a:t>
            </a:r>
            <a:r>
              <a:rPr lang="en-US" baseline="0" dirty="0" err="1" smtClean="0"/>
              <a:t>river..to</a:t>
            </a:r>
            <a:r>
              <a:rPr lang="en-US" baseline="0" dirty="0" smtClean="0"/>
              <a:t> remember the blessings that have rained upon us.</a:t>
            </a:r>
            <a:endParaRPr lang="en-US" dirty="0"/>
          </a:p>
        </p:txBody>
      </p:sp>
      <p:sp>
        <p:nvSpPr>
          <p:cNvPr id="4" name="Slide Number Placeholder 3"/>
          <p:cNvSpPr>
            <a:spLocks noGrp="1"/>
          </p:cNvSpPr>
          <p:nvPr>
            <p:ph type="sldNum" sz="quarter" idx="10"/>
          </p:nvPr>
        </p:nvSpPr>
        <p:spPr/>
        <p:txBody>
          <a:bodyPr/>
          <a:lstStyle/>
          <a:p>
            <a:fld id="{38EDB57B-80B8-4C6D-AE61-9194C780F595}" type="slidenum">
              <a:rPr lang="en-US" smtClean="0"/>
              <a:t>3</a:t>
            </a:fld>
            <a:endParaRPr lang="en-US"/>
          </a:p>
        </p:txBody>
      </p:sp>
    </p:spTree>
    <p:extLst>
      <p:ext uri="{BB962C8B-B14F-4D97-AF65-F5344CB8AC3E}">
        <p14:creationId xmlns:p14="http://schemas.microsoft.com/office/powerpoint/2010/main" val="15911085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In our celebration of drops in the ocean of life, let us remember also OUR capacity to be like clouds that rain blessings on the world. With every tear we shed for the sorrows of the world, for the sorrows of one another, we continue this cycle. We participate in the flowing of this round river of living water that connects us all, not only physically, but spiritually.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As Francis Weller reminds us…</a:t>
            </a:r>
            <a:endParaRPr lang="en-US" dirty="0" smtClean="0"/>
          </a:p>
          <a:p>
            <a:endParaRPr lang="en-US" dirty="0"/>
          </a:p>
        </p:txBody>
      </p:sp>
      <p:sp>
        <p:nvSpPr>
          <p:cNvPr id="4" name="Slide Number Placeholder 3"/>
          <p:cNvSpPr>
            <a:spLocks noGrp="1"/>
          </p:cNvSpPr>
          <p:nvPr>
            <p:ph type="sldNum" sz="quarter" idx="10"/>
          </p:nvPr>
        </p:nvSpPr>
        <p:spPr/>
        <p:txBody>
          <a:bodyPr/>
          <a:lstStyle/>
          <a:p>
            <a:fld id="{38EDB57B-80B8-4C6D-AE61-9194C780F595}" type="slidenum">
              <a:rPr lang="en-US" smtClean="0"/>
              <a:t>5</a:t>
            </a:fld>
            <a:endParaRPr lang="en-US"/>
          </a:p>
        </p:txBody>
      </p:sp>
    </p:spTree>
    <p:extLst>
      <p:ext uri="{BB962C8B-B14F-4D97-AF65-F5344CB8AC3E}">
        <p14:creationId xmlns:p14="http://schemas.microsoft.com/office/powerpoint/2010/main" val="12779282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recall the wisdom of grief, of which Oscar Romero reminded us when he said…</a:t>
            </a:r>
            <a:endParaRPr lang="en-US" dirty="0"/>
          </a:p>
        </p:txBody>
      </p:sp>
      <p:sp>
        <p:nvSpPr>
          <p:cNvPr id="4" name="Slide Number Placeholder 3"/>
          <p:cNvSpPr>
            <a:spLocks noGrp="1"/>
          </p:cNvSpPr>
          <p:nvPr>
            <p:ph type="sldNum" sz="quarter" idx="10"/>
          </p:nvPr>
        </p:nvSpPr>
        <p:spPr/>
        <p:txBody>
          <a:bodyPr/>
          <a:lstStyle/>
          <a:p>
            <a:fld id="{38EDB57B-80B8-4C6D-AE61-9194C780F595}" type="slidenum">
              <a:rPr lang="en-US" smtClean="0"/>
              <a:t>6</a:t>
            </a:fld>
            <a:endParaRPr lang="en-US"/>
          </a:p>
        </p:txBody>
      </p:sp>
    </p:spTree>
    <p:extLst>
      <p:ext uri="{BB962C8B-B14F-4D97-AF65-F5344CB8AC3E}">
        <p14:creationId xmlns:p14="http://schemas.microsoft.com/office/powerpoint/2010/main" val="163415631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979F285-72C7-EC41-BCD9-7BC8A6EB5676}" type="datetimeFigureOut">
              <a:rPr lang="en-US" smtClean="0"/>
              <a:t>5/12/2022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76E00C-0FA8-9148-970B-D4E5C43B81DF}" type="slidenum">
              <a:rPr lang="en-US" smtClean="0"/>
              <a:t>‹#›</a:t>
            </a:fld>
            <a:endParaRPr lang="en-US"/>
          </a:p>
        </p:txBody>
      </p:sp>
    </p:spTree>
    <p:extLst>
      <p:ext uri="{BB962C8B-B14F-4D97-AF65-F5344CB8AC3E}">
        <p14:creationId xmlns:p14="http://schemas.microsoft.com/office/powerpoint/2010/main" val="21398225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979F285-72C7-EC41-BCD9-7BC8A6EB5676}" type="datetimeFigureOut">
              <a:rPr lang="en-US" smtClean="0"/>
              <a:t>5/12/2022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76E00C-0FA8-9148-970B-D4E5C43B81DF}" type="slidenum">
              <a:rPr lang="en-US" smtClean="0"/>
              <a:t>‹#›</a:t>
            </a:fld>
            <a:endParaRPr lang="en-US"/>
          </a:p>
        </p:txBody>
      </p:sp>
    </p:spTree>
    <p:extLst>
      <p:ext uri="{BB962C8B-B14F-4D97-AF65-F5344CB8AC3E}">
        <p14:creationId xmlns:p14="http://schemas.microsoft.com/office/powerpoint/2010/main" val="24998702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979F285-72C7-EC41-BCD9-7BC8A6EB5676}" type="datetimeFigureOut">
              <a:rPr lang="en-US" smtClean="0"/>
              <a:t>5/12/2022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76E00C-0FA8-9148-970B-D4E5C43B81DF}" type="slidenum">
              <a:rPr lang="en-US" smtClean="0"/>
              <a:t>‹#›</a:t>
            </a:fld>
            <a:endParaRPr lang="en-US"/>
          </a:p>
        </p:txBody>
      </p:sp>
    </p:spTree>
    <p:extLst>
      <p:ext uri="{BB962C8B-B14F-4D97-AF65-F5344CB8AC3E}">
        <p14:creationId xmlns:p14="http://schemas.microsoft.com/office/powerpoint/2010/main" val="19060559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979F285-72C7-EC41-BCD9-7BC8A6EB5676}" type="datetimeFigureOut">
              <a:rPr lang="en-US" smtClean="0"/>
              <a:t>5/12/2022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76E00C-0FA8-9148-970B-D4E5C43B81DF}" type="slidenum">
              <a:rPr lang="en-US" smtClean="0"/>
              <a:t>‹#›</a:t>
            </a:fld>
            <a:endParaRPr lang="en-US"/>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7888633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979F285-72C7-EC41-BCD9-7BC8A6EB5676}" type="datetimeFigureOut">
              <a:rPr lang="en-US" smtClean="0"/>
              <a:t>5/12/2022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76E00C-0FA8-9148-970B-D4E5C43B81DF}" type="slidenum">
              <a:rPr lang="en-US" smtClean="0"/>
              <a:t>‹#›</a:t>
            </a:fld>
            <a:endParaRPr lang="en-US"/>
          </a:p>
        </p:txBody>
      </p:sp>
    </p:spTree>
    <p:extLst>
      <p:ext uri="{BB962C8B-B14F-4D97-AF65-F5344CB8AC3E}">
        <p14:creationId xmlns:p14="http://schemas.microsoft.com/office/powerpoint/2010/main" val="40895808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7979F285-72C7-EC41-BCD9-7BC8A6EB5676}" type="datetimeFigureOut">
              <a:rPr lang="en-US" smtClean="0"/>
              <a:t>5/12/2022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D76E00C-0FA8-9148-970B-D4E5C43B81DF}" type="slidenum">
              <a:rPr lang="en-US" smtClean="0"/>
              <a:t>‹#›</a:t>
            </a:fld>
            <a:endParaRPr lang="en-US"/>
          </a:p>
        </p:txBody>
      </p:sp>
    </p:spTree>
    <p:extLst>
      <p:ext uri="{BB962C8B-B14F-4D97-AF65-F5344CB8AC3E}">
        <p14:creationId xmlns:p14="http://schemas.microsoft.com/office/powerpoint/2010/main" val="36224314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7979F285-72C7-EC41-BCD9-7BC8A6EB5676}" type="datetimeFigureOut">
              <a:rPr lang="en-US" smtClean="0"/>
              <a:t>5/12/2022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D76E00C-0FA8-9148-970B-D4E5C43B81DF}" type="slidenum">
              <a:rPr lang="en-US" smtClean="0"/>
              <a:t>‹#›</a:t>
            </a:fld>
            <a:endParaRPr lang="en-US"/>
          </a:p>
        </p:txBody>
      </p:sp>
    </p:spTree>
    <p:extLst>
      <p:ext uri="{BB962C8B-B14F-4D97-AF65-F5344CB8AC3E}">
        <p14:creationId xmlns:p14="http://schemas.microsoft.com/office/powerpoint/2010/main" val="27948223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979F285-72C7-EC41-BCD9-7BC8A6EB5676}" type="datetimeFigureOut">
              <a:rPr lang="en-US" smtClean="0"/>
              <a:t>5/12/2022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76E00C-0FA8-9148-970B-D4E5C43B81DF}" type="slidenum">
              <a:rPr lang="en-US" smtClean="0"/>
              <a:t>‹#›</a:t>
            </a:fld>
            <a:endParaRPr lang="en-US"/>
          </a:p>
        </p:txBody>
      </p:sp>
    </p:spTree>
    <p:extLst>
      <p:ext uri="{BB962C8B-B14F-4D97-AF65-F5344CB8AC3E}">
        <p14:creationId xmlns:p14="http://schemas.microsoft.com/office/powerpoint/2010/main" val="2570294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979F285-72C7-EC41-BCD9-7BC8A6EB5676}" type="datetimeFigureOut">
              <a:rPr lang="en-US" smtClean="0"/>
              <a:t>5/12/2022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76E00C-0FA8-9148-970B-D4E5C43B81DF}" type="slidenum">
              <a:rPr lang="en-US" smtClean="0"/>
              <a:t>‹#›</a:t>
            </a:fld>
            <a:endParaRPr lang="en-US"/>
          </a:p>
        </p:txBody>
      </p:sp>
    </p:spTree>
    <p:extLst>
      <p:ext uri="{BB962C8B-B14F-4D97-AF65-F5344CB8AC3E}">
        <p14:creationId xmlns:p14="http://schemas.microsoft.com/office/powerpoint/2010/main" val="36609224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979F285-72C7-EC41-BCD9-7BC8A6EB5676}" type="datetimeFigureOut">
              <a:rPr lang="en-US" smtClean="0"/>
              <a:t>5/12/2022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76E00C-0FA8-9148-970B-D4E5C43B81DF}" type="slidenum">
              <a:rPr lang="en-US" smtClean="0"/>
              <a:t>‹#›</a:t>
            </a:fld>
            <a:endParaRPr lang="en-US"/>
          </a:p>
        </p:txBody>
      </p:sp>
    </p:spTree>
    <p:extLst>
      <p:ext uri="{BB962C8B-B14F-4D97-AF65-F5344CB8AC3E}">
        <p14:creationId xmlns:p14="http://schemas.microsoft.com/office/powerpoint/2010/main" val="28991996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en-US"/>
              <a:t>Click to edit Master title style</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979F285-72C7-EC41-BCD9-7BC8A6EB5676}" type="datetimeFigureOut">
              <a:rPr lang="en-US" smtClean="0"/>
              <a:t>5/12/2022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76E00C-0FA8-9148-970B-D4E5C43B81DF}" type="slidenum">
              <a:rPr lang="en-US" smtClean="0"/>
              <a:t>‹#›</a:t>
            </a:fld>
            <a:endParaRPr lang="en-US"/>
          </a:p>
        </p:txBody>
      </p:sp>
    </p:spTree>
    <p:extLst>
      <p:ext uri="{BB962C8B-B14F-4D97-AF65-F5344CB8AC3E}">
        <p14:creationId xmlns:p14="http://schemas.microsoft.com/office/powerpoint/2010/main" val="24015912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979F285-72C7-EC41-BCD9-7BC8A6EB5676}" type="datetimeFigureOut">
              <a:rPr lang="en-US" smtClean="0"/>
              <a:t>5/12/2022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76E00C-0FA8-9148-970B-D4E5C43B81DF}" type="slidenum">
              <a:rPr lang="en-US" smtClean="0"/>
              <a:t>‹#›</a:t>
            </a:fld>
            <a:endParaRPr lang="en-US"/>
          </a:p>
        </p:txBody>
      </p:sp>
    </p:spTree>
    <p:extLst>
      <p:ext uri="{BB962C8B-B14F-4D97-AF65-F5344CB8AC3E}">
        <p14:creationId xmlns:p14="http://schemas.microsoft.com/office/powerpoint/2010/main" val="42517256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3"/>
          <p:cNvSpPr>
            <a:spLocks noGrp="1"/>
          </p:cNvSpPr>
          <p:nvPr>
            <p:ph sz="quarter" idx="13"/>
          </p:nvPr>
        </p:nvSpPr>
        <p:spPr>
          <a:xfrm>
            <a:off x="913774" y="3051012"/>
            <a:ext cx="5106027"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5"/>
          <p:cNvSpPr>
            <a:spLocks noGrp="1"/>
          </p:cNvSpPr>
          <p:nvPr>
            <p:ph sz="quarter" idx="14"/>
          </p:nvPr>
        </p:nvSpPr>
        <p:spPr>
          <a:xfrm>
            <a:off x="6172200" y="3051012"/>
            <a:ext cx="5105401"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979F285-72C7-EC41-BCD9-7BC8A6EB5676}" type="datetimeFigureOut">
              <a:rPr lang="en-US" smtClean="0"/>
              <a:t>5/12/2022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D76E00C-0FA8-9148-970B-D4E5C43B81DF}" type="slidenum">
              <a:rPr lang="en-US" smtClean="0"/>
              <a:t>‹#›</a:t>
            </a:fld>
            <a:endParaRPr lang="en-US"/>
          </a:p>
        </p:txBody>
      </p:sp>
    </p:spTree>
    <p:extLst>
      <p:ext uri="{BB962C8B-B14F-4D97-AF65-F5344CB8AC3E}">
        <p14:creationId xmlns:p14="http://schemas.microsoft.com/office/powerpoint/2010/main" val="37485573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979F285-72C7-EC41-BCD9-7BC8A6EB5676}" type="datetimeFigureOut">
              <a:rPr lang="en-US" smtClean="0"/>
              <a:t>5/12/2022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D76E00C-0FA8-9148-970B-D4E5C43B81DF}" type="slidenum">
              <a:rPr lang="en-US" smtClean="0"/>
              <a:t>‹#›</a:t>
            </a:fld>
            <a:endParaRPr lang="en-US"/>
          </a:p>
        </p:txBody>
      </p:sp>
    </p:spTree>
    <p:extLst>
      <p:ext uri="{BB962C8B-B14F-4D97-AF65-F5344CB8AC3E}">
        <p14:creationId xmlns:p14="http://schemas.microsoft.com/office/powerpoint/2010/main" val="40370549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7979F285-72C7-EC41-BCD9-7BC8A6EB5676}" type="datetimeFigureOut">
              <a:rPr lang="en-US" smtClean="0"/>
              <a:t>5/12/2022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D76E00C-0FA8-9148-970B-D4E5C43B81DF}" type="slidenum">
              <a:rPr lang="en-US" smtClean="0"/>
              <a:t>‹#›</a:t>
            </a:fld>
            <a:endParaRPr lang="en-US"/>
          </a:p>
        </p:txBody>
      </p:sp>
    </p:spTree>
    <p:extLst>
      <p:ext uri="{BB962C8B-B14F-4D97-AF65-F5344CB8AC3E}">
        <p14:creationId xmlns:p14="http://schemas.microsoft.com/office/powerpoint/2010/main" val="6919270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en-US"/>
              <a:t>Click to edit Master title style</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979F285-72C7-EC41-BCD9-7BC8A6EB5676}" type="datetimeFigureOut">
              <a:rPr lang="en-US" smtClean="0"/>
              <a:t>5/12/2022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76E00C-0FA8-9148-970B-D4E5C43B81DF}" type="slidenum">
              <a:rPr lang="en-US" smtClean="0"/>
              <a:t>‹#›</a:t>
            </a:fld>
            <a:endParaRPr lang="en-US"/>
          </a:p>
        </p:txBody>
      </p:sp>
    </p:spTree>
    <p:extLst>
      <p:ext uri="{BB962C8B-B14F-4D97-AF65-F5344CB8AC3E}">
        <p14:creationId xmlns:p14="http://schemas.microsoft.com/office/powerpoint/2010/main" val="32072425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979F285-72C7-EC41-BCD9-7BC8A6EB5676}" type="datetimeFigureOut">
              <a:rPr lang="en-US" smtClean="0"/>
              <a:t>5/12/2022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76E00C-0FA8-9148-970B-D4E5C43B81DF}" type="slidenum">
              <a:rPr lang="en-US" smtClean="0"/>
              <a:t>‹#›</a:t>
            </a:fld>
            <a:endParaRPr lang="en-US"/>
          </a:p>
        </p:txBody>
      </p:sp>
    </p:spTree>
    <p:extLst>
      <p:ext uri="{BB962C8B-B14F-4D97-AF65-F5344CB8AC3E}">
        <p14:creationId xmlns:p14="http://schemas.microsoft.com/office/powerpoint/2010/main" val="1421674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19">
            <a:alphaModFix amt="7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7979F285-72C7-EC41-BCD9-7BC8A6EB5676}" type="datetimeFigureOut">
              <a:rPr lang="en-US" smtClean="0"/>
              <a:t>5/12/2022</a:t>
            </a:fld>
            <a:endParaRPr lang="en-US"/>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en-US"/>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9D76E00C-0FA8-9148-970B-D4E5C43B81DF}" type="slidenum">
              <a:rPr lang="en-US" smtClean="0"/>
              <a:t>‹#›</a:t>
            </a:fld>
            <a:endParaRPr lang="en-US"/>
          </a:p>
        </p:txBody>
      </p:sp>
    </p:spTree>
    <p:extLst>
      <p:ext uri="{BB962C8B-B14F-4D97-AF65-F5344CB8AC3E}">
        <p14:creationId xmlns:p14="http://schemas.microsoft.com/office/powerpoint/2010/main" val="96364657"/>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0196A14-5D6B-8648-A39A-63C5EAF4338E}"/>
              </a:ext>
            </a:extLst>
          </p:cNvPr>
          <p:cNvSpPr>
            <a:spLocks noGrp="1"/>
          </p:cNvSpPr>
          <p:nvPr>
            <p:ph type="ctrTitle"/>
          </p:nvPr>
        </p:nvSpPr>
        <p:spPr>
          <a:xfrm>
            <a:off x="-251208" y="1612912"/>
            <a:ext cx="8689976" cy="2509213"/>
          </a:xfrm>
        </p:spPr>
        <p:txBody>
          <a:bodyPr/>
          <a:lstStyle/>
          <a:p>
            <a:r>
              <a:rPr lang="en-US" dirty="0" smtClean="0"/>
              <a:t>Global community hour</a:t>
            </a:r>
            <a:endParaRPr lang="en-US" dirty="0"/>
          </a:p>
        </p:txBody>
      </p:sp>
      <p:sp>
        <p:nvSpPr>
          <p:cNvPr id="3" name="Subtitle 2">
            <a:extLst>
              <a:ext uri="{FF2B5EF4-FFF2-40B4-BE49-F238E27FC236}">
                <a16:creationId xmlns="" xmlns:a16="http://schemas.microsoft.com/office/drawing/2014/main" id="{DC6B933C-F74E-934B-9163-969F50614A34}"/>
              </a:ext>
            </a:extLst>
          </p:cNvPr>
          <p:cNvSpPr>
            <a:spLocks noGrp="1"/>
          </p:cNvSpPr>
          <p:nvPr>
            <p:ph type="subTitle" idx="1"/>
          </p:nvPr>
        </p:nvSpPr>
        <p:spPr>
          <a:xfrm>
            <a:off x="480300" y="4122125"/>
            <a:ext cx="7223207" cy="1371599"/>
          </a:xfrm>
        </p:spPr>
        <p:txBody>
          <a:bodyPr>
            <a:normAutofit/>
          </a:bodyPr>
          <a:lstStyle/>
          <a:p>
            <a:r>
              <a:rPr lang="en-US" sz="2800" dirty="0" smtClean="0"/>
              <a:t>May </a:t>
            </a:r>
            <a:r>
              <a:rPr lang="en-US" sz="2800" dirty="0"/>
              <a:t>2022</a:t>
            </a:r>
          </a:p>
        </p:txBody>
      </p:sp>
      <p:pic>
        <p:nvPicPr>
          <p:cNvPr id="4" name="Picture 3" descr="Icon&#10;&#10;Description automatically generated with medium confidence">
            <a:extLst>
              <a:ext uri="{FF2B5EF4-FFF2-40B4-BE49-F238E27FC236}">
                <a16:creationId xmlns:a16="http://schemas.microsoft.com/office/drawing/2014/main" xmlns="" id="{1D166B4F-8774-41DA-93B8-4660CBC03B5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58557" y="422343"/>
            <a:ext cx="2423437" cy="3699782"/>
          </a:xfrm>
          <a:prstGeom prst="rect">
            <a:avLst/>
          </a:prstGeom>
        </p:spPr>
      </p:pic>
    </p:spTree>
    <p:extLst>
      <p:ext uri="{BB962C8B-B14F-4D97-AF65-F5344CB8AC3E}">
        <p14:creationId xmlns:p14="http://schemas.microsoft.com/office/powerpoint/2010/main" val="399316321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63FC6696-C53D-0A49-8A00-770BC5BFD5E9}"/>
              </a:ext>
            </a:extLst>
          </p:cNvPr>
          <p:cNvSpPr>
            <a:spLocks noGrp="1"/>
          </p:cNvSpPr>
          <p:nvPr>
            <p:ph sz="quarter" idx="13"/>
          </p:nvPr>
        </p:nvSpPr>
        <p:spPr>
          <a:xfrm>
            <a:off x="786774" y="762348"/>
            <a:ext cx="4839326" cy="5968652"/>
          </a:xfrm>
        </p:spPr>
        <p:txBody>
          <a:bodyPr>
            <a:normAutofit fontScale="92500"/>
          </a:bodyPr>
          <a:lstStyle/>
          <a:p>
            <a:pPr marL="0" indent="0">
              <a:buNone/>
            </a:pPr>
            <a:r>
              <a:rPr lang="en-CA" sz="3200" cap="none" dirty="0" smtClean="0"/>
              <a:t>We </a:t>
            </a:r>
            <a:r>
              <a:rPr lang="en-CA" sz="3200" cap="none" dirty="0" smtClean="0"/>
              <a:t>praise the beauty of water, the sparkle of the sunlight on a blue lake, the shimmer of moonlight on the ocean's waves, the white spray of the waterfall. We take delight in the sweet singing of the dancing stream and the roar of the river in the flood.</a:t>
            </a:r>
          </a:p>
          <a:p>
            <a:pPr marL="0" indent="0">
              <a:buNone/>
            </a:pPr>
            <a:r>
              <a:rPr lang="en-CA" sz="3200" b="1" dirty="0"/>
              <a:t>All: Blessed be the water.</a:t>
            </a:r>
          </a:p>
          <a:p>
            <a:pPr marL="0" indent="0">
              <a:buNone/>
            </a:pPr>
            <a:endParaRPr lang="en-US" sz="3200" cap="none" dirty="0"/>
          </a:p>
        </p:txBody>
      </p:sp>
      <p:sp>
        <p:nvSpPr>
          <p:cNvPr id="4" name="Content Placeholder 2">
            <a:extLst>
              <a:ext uri="{FF2B5EF4-FFF2-40B4-BE49-F238E27FC236}">
                <a16:creationId xmlns="" xmlns:a16="http://schemas.microsoft.com/office/drawing/2014/main" id="{63FC6696-C53D-0A49-8A00-770BC5BFD5E9}"/>
              </a:ext>
            </a:extLst>
          </p:cNvPr>
          <p:cNvSpPr txBox="1">
            <a:spLocks/>
          </p:cNvSpPr>
          <p:nvPr/>
        </p:nvSpPr>
        <p:spPr>
          <a:xfrm>
            <a:off x="6438900" y="762348"/>
            <a:ext cx="5422900" cy="5968652"/>
          </a:xfrm>
          <a:prstGeom prst="rect">
            <a:avLst/>
          </a:prstGeom>
        </p:spPr>
        <p:txBody>
          <a:bodyPr vert="horz" lIns="91440" tIns="45720" rIns="91440" bIns="45720" rtlCol="0">
            <a:noAutofit/>
          </a:bodyPr>
          <a:lst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pPr marL="0" indent="0">
              <a:buNone/>
            </a:pPr>
            <a:r>
              <a:rPr lang="es-ES" sz="3000" cap="none" dirty="0"/>
              <a:t>Alabamos la belleza del agua, el brillo de la luz del sol en un lago azul, el resplandor de la luz de la luna en las olas del océano, el blanco rocío de la cascada. Nos deleitamos con el dulce canto del arroyo danzante y el rugido del río en la crecida</a:t>
            </a:r>
            <a:r>
              <a:rPr lang="es-ES" sz="3000" cap="none" dirty="0" smtClean="0"/>
              <a:t>.</a:t>
            </a:r>
          </a:p>
          <a:p>
            <a:pPr marL="0" indent="0">
              <a:buNone/>
            </a:pPr>
            <a:r>
              <a:rPr lang="es-ES" sz="3000" b="1" cap="none" dirty="0"/>
              <a:t>TODAS y TODOS: BENDITA SEA EL AGUA</a:t>
            </a:r>
            <a:r>
              <a:rPr lang="es-ES" sz="3000" b="1" cap="none" dirty="0" smtClean="0"/>
              <a:t>.</a:t>
            </a:r>
            <a:endParaRPr lang="en-US" sz="3000" b="1" cap="none" dirty="0"/>
          </a:p>
        </p:txBody>
      </p:sp>
    </p:spTree>
    <p:extLst>
      <p:ext uri="{BB962C8B-B14F-4D97-AF65-F5344CB8AC3E}">
        <p14:creationId xmlns:p14="http://schemas.microsoft.com/office/powerpoint/2010/main" val="320673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63FC6696-C53D-0A49-8A00-770BC5BFD5E9}"/>
              </a:ext>
            </a:extLst>
          </p:cNvPr>
          <p:cNvSpPr>
            <a:spLocks noGrp="1"/>
          </p:cNvSpPr>
          <p:nvPr>
            <p:ph sz="quarter" idx="13"/>
          </p:nvPr>
        </p:nvSpPr>
        <p:spPr>
          <a:xfrm>
            <a:off x="913774" y="764088"/>
            <a:ext cx="4877426" cy="6093912"/>
          </a:xfrm>
        </p:spPr>
        <p:txBody>
          <a:bodyPr>
            <a:normAutofit fontScale="92500" lnSpcReduction="20000"/>
          </a:bodyPr>
          <a:lstStyle/>
          <a:p>
            <a:pPr marL="0" indent="0">
              <a:buNone/>
            </a:pPr>
            <a:r>
              <a:rPr lang="en-CA" sz="3200" cap="none" dirty="0"/>
              <a:t>We ask help to know within ourselves all the powers of water: to wear down and to build up, to ebb and to flow, to nurture and to destroy, to merge and to separate. </a:t>
            </a:r>
            <a:r>
              <a:rPr lang="en-CA" sz="3200" cap="none" dirty="0" smtClean="0"/>
              <a:t>We </a:t>
            </a:r>
            <a:r>
              <a:rPr lang="en-CA" sz="3200" cap="none" dirty="0"/>
              <a:t>know that water has great powers of healing and cleansing, and we also know that water is vulnerable to contamination and pollution. </a:t>
            </a:r>
            <a:endParaRPr lang="en-CA" sz="3200" cap="none" dirty="0" smtClean="0"/>
          </a:p>
          <a:p>
            <a:pPr marL="0" indent="0">
              <a:buNone/>
            </a:pPr>
            <a:r>
              <a:rPr lang="en-CA" sz="3200" b="1" dirty="0"/>
              <a:t>All: Blessed be the water</a:t>
            </a:r>
            <a:r>
              <a:rPr lang="en-CA" sz="3200" b="1" dirty="0" smtClean="0"/>
              <a:t>.</a:t>
            </a:r>
            <a:endParaRPr lang="en-US" sz="3200" cap="none" dirty="0"/>
          </a:p>
        </p:txBody>
      </p:sp>
      <p:sp>
        <p:nvSpPr>
          <p:cNvPr id="4" name="Content Placeholder 2">
            <a:extLst>
              <a:ext uri="{FF2B5EF4-FFF2-40B4-BE49-F238E27FC236}">
                <a16:creationId xmlns="" xmlns:a16="http://schemas.microsoft.com/office/drawing/2014/main" id="{63FC6696-C53D-0A49-8A00-770BC5BFD5E9}"/>
              </a:ext>
            </a:extLst>
          </p:cNvPr>
          <p:cNvSpPr txBox="1">
            <a:spLocks/>
          </p:cNvSpPr>
          <p:nvPr/>
        </p:nvSpPr>
        <p:spPr>
          <a:xfrm>
            <a:off x="6552574" y="764088"/>
            <a:ext cx="4877426" cy="6093912"/>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pPr marL="0" indent="0">
              <a:buNone/>
            </a:pPr>
            <a:r>
              <a:rPr lang="es-ES" sz="3200" cap="none" dirty="0"/>
              <a:t>Pedimos ayuda para conocer en nuestro interior todos los poderes del agua: desgastar y construir, refluir y fluir, nutrir y destruir, fusionar y separar. Sabemos que el agua tiene grandes poderes de curación y limpieza, y también sabemos que el agua es vulnerable a la contaminación y la </a:t>
            </a:r>
            <a:r>
              <a:rPr lang="es-ES" sz="3200" cap="none" dirty="0" smtClean="0"/>
              <a:t>polución.</a:t>
            </a:r>
          </a:p>
          <a:p>
            <a:pPr marL="0" indent="0">
              <a:buNone/>
            </a:pPr>
            <a:r>
              <a:rPr lang="es-ES" sz="3200" b="1" cap="none" dirty="0"/>
              <a:t>TODAS y TODOS: BENDITA SEA EL AGUA.</a:t>
            </a:r>
            <a:endParaRPr lang="en-US" sz="3200" b="1" cap="none" dirty="0"/>
          </a:p>
        </p:txBody>
      </p:sp>
    </p:spTree>
    <p:extLst>
      <p:ext uri="{BB962C8B-B14F-4D97-AF65-F5344CB8AC3E}">
        <p14:creationId xmlns:p14="http://schemas.microsoft.com/office/powerpoint/2010/main" val="361828469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63FC6696-C53D-0A49-8A00-770BC5BFD5E9}"/>
              </a:ext>
            </a:extLst>
          </p:cNvPr>
          <p:cNvSpPr>
            <a:spLocks noGrp="1"/>
          </p:cNvSpPr>
          <p:nvPr>
            <p:ph sz="quarter" idx="13"/>
          </p:nvPr>
        </p:nvSpPr>
        <p:spPr>
          <a:xfrm>
            <a:off x="1129674" y="459288"/>
            <a:ext cx="5004426" cy="6093912"/>
          </a:xfrm>
        </p:spPr>
        <p:txBody>
          <a:bodyPr>
            <a:normAutofit/>
          </a:bodyPr>
          <a:lstStyle/>
          <a:p>
            <a:pPr marL="0" indent="0">
              <a:buNone/>
            </a:pPr>
            <a:r>
              <a:rPr lang="en-CA" sz="3200" cap="none" dirty="0" smtClean="0"/>
              <a:t>We </a:t>
            </a:r>
            <a:r>
              <a:rPr lang="en-CA" sz="3200" cap="none" dirty="0"/>
              <a:t>ask help in our work as healers, in our efforts to ensure that the waters of the world run clean and run free, that all the earth's children have the water they need to sustain abundance of life. </a:t>
            </a:r>
            <a:endParaRPr lang="en-CA" sz="3200" cap="none" dirty="0" smtClean="0"/>
          </a:p>
          <a:p>
            <a:pPr marL="0" indent="0">
              <a:buNone/>
            </a:pPr>
            <a:r>
              <a:rPr lang="en-CA" sz="3200" b="1" dirty="0"/>
              <a:t>All: Blessed be the water.</a:t>
            </a:r>
          </a:p>
          <a:p>
            <a:pPr marL="0" indent="0">
              <a:buNone/>
            </a:pPr>
            <a:endParaRPr lang="en-US" sz="3200" cap="none" dirty="0"/>
          </a:p>
        </p:txBody>
      </p:sp>
      <p:sp>
        <p:nvSpPr>
          <p:cNvPr id="4" name="Content Placeholder 2">
            <a:extLst>
              <a:ext uri="{FF2B5EF4-FFF2-40B4-BE49-F238E27FC236}">
                <a16:creationId xmlns="" xmlns:a16="http://schemas.microsoft.com/office/drawing/2014/main" id="{63FC6696-C53D-0A49-8A00-770BC5BFD5E9}"/>
              </a:ext>
            </a:extLst>
          </p:cNvPr>
          <p:cNvSpPr txBox="1">
            <a:spLocks/>
          </p:cNvSpPr>
          <p:nvPr/>
        </p:nvSpPr>
        <p:spPr>
          <a:xfrm>
            <a:off x="6628774" y="459288"/>
            <a:ext cx="5004426" cy="6093912"/>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pPr marL="0" indent="0">
              <a:buNone/>
            </a:pPr>
            <a:r>
              <a:rPr lang="es-ES" sz="3200" cap="none" dirty="0"/>
              <a:t>Pedimos ayuda en nuestro trabajo como sanadores, en nuestros esfuerzos por garantizar que las aguas del mundo corran limpias y libres, que todos los hijos de la tierra tengan el agua que necesitan para mantener la abundancia de vida. </a:t>
            </a:r>
            <a:endParaRPr lang="es-ES" sz="3200" cap="none" dirty="0" smtClean="0"/>
          </a:p>
          <a:p>
            <a:pPr marL="0" indent="0">
              <a:buNone/>
            </a:pPr>
            <a:r>
              <a:rPr lang="es-ES" sz="3200" b="1" cap="none" dirty="0"/>
              <a:t>TODAS y TODOS: BENDITA SEA EL AGUA</a:t>
            </a:r>
            <a:r>
              <a:rPr lang="es-ES" sz="3200" b="1" cap="none" dirty="0" smtClean="0"/>
              <a:t>.</a:t>
            </a:r>
            <a:endParaRPr lang="en-CA" sz="3200" b="1" dirty="0" smtClean="0"/>
          </a:p>
          <a:p>
            <a:pPr marL="0" indent="0">
              <a:buFont typeface="Arial" panose="020B0604020202020204" pitchFamily="34" charset="0"/>
              <a:buNone/>
            </a:pPr>
            <a:endParaRPr lang="en-US" sz="3200" cap="none" dirty="0"/>
          </a:p>
        </p:txBody>
      </p:sp>
    </p:spTree>
    <p:extLst>
      <p:ext uri="{BB962C8B-B14F-4D97-AF65-F5344CB8AC3E}">
        <p14:creationId xmlns:p14="http://schemas.microsoft.com/office/powerpoint/2010/main" val="209855481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1,424,546 Spring Water Photos - Free &amp; Royalty-Free Stock Photos from  Dreamsti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3362" y="237059"/>
            <a:ext cx="9514518" cy="6422301"/>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2">
            <a:extLst>
              <a:ext uri="{FF2B5EF4-FFF2-40B4-BE49-F238E27FC236}">
                <a16:creationId xmlns="" xmlns:a16="http://schemas.microsoft.com/office/drawing/2014/main" id="{63FC6696-C53D-0A49-8A00-770BC5BFD5E9}"/>
              </a:ext>
            </a:extLst>
          </p:cNvPr>
          <p:cNvSpPr>
            <a:spLocks noGrp="1"/>
          </p:cNvSpPr>
          <p:nvPr>
            <p:ph sz="quarter" idx="13"/>
          </p:nvPr>
        </p:nvSpPr>
        <p:spPr>
          <a:xfrm>
            <a:off x="9945666" y="3657600"/>
            <a:ext cx="1853852" cy="2323578"/>
          </a:xfrm>
        </p:spPr>
        <p:txBody>
          <a:bodyPr>
            <a:normAutofit fontScale="92500"/>
          </a:bodyPr>
          <a:lstStyle/>
          <a:p>
            <a:pPr marL="0" indent="0">
              <a:buNone/>
            </a:pPr>
            <a:r>
              <a:rPr lang="en-CA" sz="2400" cap="none" dirty="0" smtClean="0"/>
              <a:t>from </a:t>
            </a:r>
            <a:r>
              <a:rPr lang="en-CA" sz="2400" i="1" cap="none" dirty="0" smtClean="0"/>
              <a:t>Dwellings</a:t>
            </a:r>
            <a:r>
              <a:rPr lang="en-US" sz="2400" cap="none" dirty="0" smtClean="0"/>
              <a:t> b</a:t>
            </a:r>
            <a:r>
              <a:rPr lang="en-CA" sz="2400" cap="none" dirty="0" smtClean="0"/>
              <a:t>y Linda Hogan, Chickasaw poet &amp; novelist</a:t>
            </a:r>
            <a:endParaRPr lang="en-US" sz="2400" cap="none" dirty="0"/>
          </a:p>
        </p:txBody>
      </p:sp>
    </p:spTree>
    <p:extLst>
      <p:ext uri="{BB962C8B-B14F-4D97-AF65-F5344CB8AC3E}">
        <p14:creationId xmlns:p14="http://schemas.microsoft.com/office/powerpoint/2010/main" val="32129508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A946F41-7109-B843-9226-0C7534324CE7}"/>
              </a:ext>
            </a:extLst>
          </p:cNvPr>
          <p:cNvSpPr>
            <a:spLocks noGrp="1"/>
          </p:cNvSpPr>
          <p:nvPr>
            <p:ph type="title"/>
          </p:nvPr>
        </p:nvSpPr>
        <p:spPr>
          <a:xfrm>
            <a:off x="237996" y="556535"/>
            <a:ext cx="11761940" cy="6272845"/>
          </a:xfrm>
        </p:spPr>
        <p:txBody>
          <a:bodyPr>
            <a:normAutofit/>
          </a:bodyPr>
          <a:lstStyle/>
          <a:p>
            <a:r>
              <a:rPr lang="en-US" cap="none" dirty="0" smtClean="0"/>
              <a:t>“Perhaps we cannot know the river. But what about the drops?</a:t>
            </a:r>
            <a:br>
              <a:rPr lang="en-US" cap="none" dirty="0" smtClean="0"/>
            </a:br>
            <a:r>
              <a:rPr lang="en-US" cap="none" dirty="0"/>
              <a:t/>
            </a:r>
            <a:br>
              <a:rPr lang="en-US" cap="none" dirty="0"/>
            </a:br>
            <a:r>
              <a:rPr lang="en-US" cap="none" dirty="0" smtClean="0"/>
              <a:t>…I close my eyes and listen to the voices of rain. The reflecting surface of the pool is textured with their signatures, each one different in pace and resonance. We think of it simply as rain, as if it were one thing as if we understood it…Maybe there is no such thing as rain; there are only raindrops, each with its own story. </a:t>
            </a:r>
            <a:r>
              <a:rPr lang="en-US" dirty="0"/>
              <a:t/>
            </a:r>
            <a:br>
              <a:rPr lang="en-US" dirty="0"/>
            </a:br>
            <a:r>
              <a:rPr lang="en-US" sz="900" dirty="0"/>
              <a:t/>
            </a:r>
            <a:br>
              <a:rPr lang="en-US" sz="900" dirty="0"/>
            </a:br>
            <a:r>
              <a:rPr lang="en-US" sz="900" dirty="0"/>
              <a:t>					</a:t>
            </a:r>
            <a:r>
              <a:rPr lang="en-US" dirty="0" smtClean="0"/>
              <a:t>- </a:t>
            </a:r>
            <a:r>
              <a:rPr lang="en-US" sz="2400" dirty="0" smtClean="0"/>
              <a:t>Robin Wall Kimmerer, </a:t>
            </a:r>
            <a:br>
              <a:rPr lang="en-US" sz="2400" dirty="0" smtClean="0"/>
            </a:br>
            <a:r>
              <a:rPr lang="en-US" sz="2400" dirty="0"/>
              <a:t>	</a:t>
            </a:r>
            <a:r>
              <a:rPr lang="en-US" sz="2400" dirty="0" smtClean="0"/>
              <a:t>						</a:t>
            </a:r>
            <a:r>
              <a:rPr lang="en-US" sz="2000" dirty="0" err="1" smtClean="0"/>
              <a:t>Potowatomi</a:t>
            </a:r>
            <a:r>
              <a:rPr lang="en-US" sz="2000" dirty="0" smtClean="0"/>
              <a:t> scientist &amp; writer</a:t>
            </a:r>
            <a:endParaRPr lang="en-US" dirty="0"/>
          </a:p>
        </p:txBody>
      </p:sp>
    </p:spTree>
    <p:extLst>
      <p:ext uri="{BB962C8B-B14F-4D97-AF65-F5344CB8AC3E}">
        <p14:creationId xmlns:p14="http://schemas.microsoft.com/office/powerpoint/2010/main" val="118149396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 xmlns:a16="http://schemas.microsoft.com/office/drawing/2014/main" id="{63FC6696-C53D-0A49-8A00-770BC5BFD5E9}"/>
              </a:ext>
            </a:extLst>
          </p:cNvPr>
          <p:cNvSpPr>
            <a:spLocks noGrp="1"/>
          </p:cNvSpPr>
          <p:nvPr>
            <p:ph sz="quarter" idx="13"/>
          </p:nvPr>
        </p:nvSpPr>
        <p:spPr>
          <a:xfrm>
            <a:off x="262687" y="1580607"/>
            <a:ext cx="3372529" cy="5055324"/>
          </a:xfrm>
        </p:spPr>
        <p:txBody>
          <a:bodyPr>
            <a:normAutofit lnSpcReduction="10000"/>
          </a:bodyPr>
          <a:lstStyle/>
          <a:p>
            <a:pPr marL="0" indent="0">
              <a:buNone/>
            </a:pPr>
            <a:r>
              <a:rPr lang="en-CA" sz="3200" cap="none" dirty="0" smtClean="0"/>
              <a:t>Let us pause for a moment of silence in gratitude for a specific </a:t>
            </a:r>
            <a:r>
              <a:rPr lang="en-CA" sz="3200" cap="none" dirty="0" smtClean="0"/>
              <a:t>time and place, a specific moment, in which </a:t>
            </a:r>
            <a:r>
              <a:rPr lang="en-CA" sz="3200" cap="none" dirty="0" smtClean="0"/>
              <a:t>we</a:t>
            </a:r>
            <a:r>
              <a:rPr lang="en-CA" sz="3200" cap="none" dirty="0" smtClean="0"/>
              <a:t> </a:t>
            </a:r>
            <a:r>
              <a:rPr lang="en-CA" sz="3200" cap="none" dirty="0" smtClean="0"/>
              <a:t>encountered water as a </a:t>
            </a:r>
            <a:r>
              <a:rPr lang="en-CA" sz="3200" cap="none" dirty="0" smtClean="0"/>
              <a:t>blessing.</a:t>
            </a:r>
            <a:endParaRPr lang="en-CA" sz="3200" cap="none" dirty="0" smtClean="0"/>
          </a:p>
        </p:txBody>
      </p:sp>
      <p:pic>
        <p:nvPicPr>
          <p:cNvPr id="2" name="Picture 1"/>
          <p:cNvPicPr>
            <a:picLocks noChangeAspect="1"/>
          </p:cNvPicPr>
          <p:nvPr/>
        </p:nvPicPr>
        <p:blipFill>
          <a:blip r:embed="rId2"/>
          <a:stretch>
            <a:fillRect/>
          </a:stretch>
        </p:blipFill>
        <p:spPr>
          <a:xfrm>
            <a:off x="3778909" y="418013"/>
            <a:ext cx="8078893" cy="5421085"/>
          </a:xfrm>
          <a:prstGeom prst="roundRect">
            <a:avLst/>
          </a:prstGeom>
        </p:spPr>
      </p:pic>
    </p:spTree>
    <p:extLst>
      <p:ext uri="{BB962C8B-B14F-4D97-AF65-F5344CB8AC3E}">
        <p14:creationId xmlns:p14="http://schemas.microsoft.com/office/powerpoint/2010/main" val="406431942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A946F41-7109-B843-9226-0C7534324CE7}"/>
              </a:ext>
            </a:extLst>
          </p:cNvPr>
          <p:cNvSpPr>
            <a:spLocks noGrp="1"/>
          </p:cNvSpPr>
          <p:nvPr>
            <p:ph type="title"/>
          </p:nvPr>
        </p:nvSpPr>
        <p:spPr>
          <a:xfrm>
            <a:off x="237996" y="556535"/>
            <a:ext cx="11761940" cy="6272845"/>
          </a:xfrm>
        </p:spPr>
        <p:txBody>
          <a:bodyPr>
            <a:normAutofit/>
          </a:bodyPr>
          <a:lstStyle/>
          <a:p>
            <a:r>
              <a:rPr lang="en-US" cap="none" dirty="0" smtClean="0"/>
              <a:t>“Grief is a powerful solvent, </a:t>
            </a:r>
            <a:br>
              <a:rPr lang="en-US" cap="none" dirty="0" smtClean="0"/>
            </a:br>
            <a:r>
              <a:rPr lang="en-US" cap="none" dirty="0" smtClean="0"/>
              <a:t>capable of softening the hardest of places in our hearts.  </a:t>
            </a:r>
            <a:br>
              <a:rPr lang="en-US" cap="none" dirty="0" smtClean="0"/>
            </a:br>
            <a:r>
              <a:rPr lang="en-US" cap="none" dirty="0" smtClean="0"/>
              <a:t>When we can truly weep, [for others, for ourselves, for the places in ourselves and our world that are bearing sorrow and shame], </a:t>
            </a:r>
            <a:br>
              <a:rPr lang="en-US" cap="none" dirty="0" smtClean="0"/>
            </a:br>
            <a:r>
              <a:rPr lang="en-US" cap="none" dirty="0" smtClean="0"/>
              <a:t>we have invited the first soothing waters of healing </a:t>
            </a:r>
            <a:br>
              <a:rPr lang="en-US" cap="none" dirty="0" smtClean="0"/>
            </a:br>
            <a:r>
              <a:rPr lang="en-US" cap="none" dirty="0" smtClean="0"/>
              <a:t>to wash through our souls.  </a:t>
            </a:r>
            <a:br>
              <a:rPr lang="en-US" cap="none" dirty="0" smtClean="0"/>
            </a:br>
            <a:r>
              <a:rPr lang="en-US" cap="none" dirty="0" smtClean="0"/>
              <a:t/>
            </a:r>
            <a:br>
              <a:rPr lang="en-US" cap="none" dirty="0" smtClean="0"/>
            </a:br>
            <a:r>
              <a:rPr lang="en-US" cap="none" dirty="0" smtClean="0"/>
              <a:t>Grieving, by its very nature, confirms worth.  </a:t>
            </a:r>
            <a:br>
              <a:rPr lang="en-US" cap="none" dirty="0" smtClean="0"/>
            </a:br>
            <a:r>
              <a:rPr lang="en-US" cap="none" dirty="0" smtClean="0"/>
              <a:t>[This is] worth crying over; [this loss] matters.”</a:t>
            </a:r>
            <a:r>
              <a:rPr lang="en-US" dirty="0"/>
              <a:t/>
            </a:r>
            <a:br>
              <a:rPr lang="en-US" dirty="0"/>
            </a:br>
            <a:r>
              <a:rPr lang="en-US" dirty="0"/>
              <a:t/>
            </a:r>
            <a:br>
              <a:rPr lang="en-US" dirty="0"/>
            </a:br>
            <a:r>
              <a:rPr lang="en-US" dirty="0"/>
              <a:t>									</a:t>
            </a:r>
            <a:r>
              <a:rPr lang="en-US" sz="2400" dirty="0"/>
              <a:t>Francis Weller</a:t>
            </a:r>
            <a:endParaRPr lang="en-US" dirty="0"/>
          </a:p>
        </p:txBody>
      </p:sp>
    </p:spTree>
    <p:extLst>
      <p:ext uri="{BB962C8B-B14F-4D97-AF65-F5344CB8AC3E}">
        <p14:creationId xmlns:p14="http://schemas.microsoft.com/office/powerpoint/2010/main" val="228646792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D93A39B8-8C6D-BD4F-BF33-5682315335A8}"/>
              </a:ext>
            </a:extLst>
          </p:cNvPr>
          <p:cNvPicPr>
            <a:picLocks noChangeAspect="1"/>
          </p:cNvPicPr>
          <p:nvPr/>
        </p:nvPicPr>
        <p:blipFill>
          <a:blip r:embed="rId3"/>
          <a:stretch>
            <a:fillRect/>
          </a:stretch>
        </p:blipFill>
        <p:spPr>
          <a:xfrm>
            <a:off x="4224468" y="-85674"/>
            <a:ext cx="3916232" cy="6943674"/>
          </a:xfrm>
          <a:prstGeom prst="rect">
            <a:avLst/>
          </a:prstGeom>
          <a:ln>
            <a:noFill/>
          </a:ln>
          <a:effectLst>
            <a:softEdge rad="112500"/>
          </a:effectLst>
        </p:spPr>
      </p:pic>
    </p:spTree>
    <p:extLst>
      <p:ext uri="{BB962C8B-B14F-4D97-AF65-F5344CB8AC3E}">
        <p14:creationId xmlns:p14="http://schemas.microsoft.com/office/powerpoint/2010/main" val="140994254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 xmlns:a16="http://schemas.microsoft.com/office/drawing/2014/main" id="{63FC6696-C53D-0A49-8A00-770BC5BFD5E9}"/>
              </a:ext>
            </a:extLst>
          </p:cNvPr>
          <p:cNvSpPr txBox="1">
            <a:spLocks/>
          </p:cNvSpPr>
          <p:nvPr/>
        </p:nvSpPr>
        <p:spPr>
          <a:xfrm>
            <a:off x="7563393" y="483326"/>
            <a:ext cx="4265828" cy="5768184"/>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pPr marL="0" indent="0">
              <a:buNone/>
            </a:pPr>
            <a:r>
              <a:rPr lang="en-CA" sz="3200" cap="none" dirty="0"/>
              <a:t>Let us pause for a moment of silence in </a:t>
            </a:r>
            <a:r>
              <a:rPr lang="en-CA" sz="3200" cap="none" dirty="0" smtClean="0"/>
              <a:t>honor of </a:t>
            </a:r>
            <a:r>
              <a:rPr lang="en-CA" sz="3200" cap="none" dirty="0"/>
              <a:t>a </a:t>
            </a:r>
            <a:r>
              <a:rPr lang="en-CA" sz="3200" cap="none" dirty="0" smtClean="0"/>
              <a:t>specific individual or group for whom </a:t>
            </a:r>
            <a:r>
              <a:rPr lang="en-CA" sz="3200" cap="none" dirty="0" smtClean="0"/>
              <a:t>we </a:t>
            </a:r>
            <a:r>
              <a:rPr lang="en-CA" sz="3200" cap="none" dirty="0" smtClean="0"/>
              <a:t>have </a:t>
            </a:r>
            <a:r>
              <a:rPr lang="en-CA" sz="3200" cap="none" dirty="0" smtClean="0"/>
              <a:t>wept, which is to say, in honor of someone whom we have blessed </a:t>
            </a:r>
            <a:r>
              <a:rPr lang="en-CA" sz="3200" cap="none" dirty="0" smtClean="0"/>
              <a:t>with </a:t>
            </a:r>
            <a:r>
              <a:rPr lang="en-CA" sz="3200" cap="none" dirty="0" smtClean="0"/>
              <a:t>our </a:t>
            </a:r>
            <a:r>
              <a:rPr lang="en-CA" sz="3200" cap="none" dirty="0" smtClean="0"/>
              <a:t>tears</a:t>
            </a:r>
            <a:r>
              <a:rPr lang="en-CA" sz="3200" cap="none" dirty="0" smtClean="0"/>
              <a:t>).</a:t>
            </a:r>
            <a:endParaRPr lang="en-CA" sz="3200" cap="none" dirty="0" smtClean="0"/>
          </a:p>
        </p:txBody>
      </p:sp>
      <p:pic>
        <p:nvPicPr>
          <p:cNvPr id="7" name="Picture 6"/>
          <p:cNvPicPr>
            <a:picLocks noChangeAspect="1"/>
          </p:cNvPicPr>
          <p:nvPr/>
        </p:nvPicPr>
        <p:blipFill rotWithShape="1">
          <a:blip r:embed="rId2"/>
          <a:srcRect t="24572" b="1144"/>
          <a:stretch/>
        </p:blipFill>
        <p:spPr>
          <a:xfrm>
            <a:off x="470263" y="117567"/>
            <a:ext cx="6531428" cy="6640445"/>
          </a:xfrm>
          <a:prstGeom prst="ellipse">
            <a:avLst/>
          </a:prstGeom>
        </p:spPr>
      </p:pic>
    </p:spTree>
    <p:extLst>
      <p:ext uri="{BB962C8B-B14F-4D97-AF65-F5344CB8AC3E}">
        <p14:creationId xmlns:p14="http://schemas.microsoft.com/office/powerpoint/2010/main" val="385552817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E872F36-519D-A941-81F6-9BF7C2B34FD4}"/>
              </a:ext>
            </a:extLst>
          </p:cNvPr>
          <p:cNvSpPr>
            <a:spLocks noGrp="1"/>
          </p:cNvSpPr>
          <p:nvPr>
            <p:ph type="title"/>
          </p:nvPr>
        </p:nvSpPr>
        <p:spPr>
          <a:xfrm>
            <a:off x="1114191" y="317894"/>
            <a:ext cx="10364451" cy="922184"/>
          </a:xfrm>
        </p:spPr>
        <p:txBody>
          <a:bodyPr>
            <a:normAutofit/>
          </a:bodyPr>
          <a:lstStyle/>
          <a:p>
            <a:pPr algn="l"/>
            <a:r>
              <a:rPr lang="en-US" sz="3200" i="1" dirty="0" smtClean="0"/>
              <a:t>Blessing for Water</a:t>
            </a:r>
            <a:r>
              <a:rPr lang="en-US" sz="3200" i="1" dirty="0"/>
              <a:t> </a:t>
            </a:r>
            <a:r>
              <a:rPr lang="en-US" sz="3200" cap="none" dirty="0" smtClean="0"/>
              <a:t>by</a:t>
            </a:r>
            <a:r>
              <a:rPr lang="en-US" sz="3200" dirty="0" smtClean="0"/>
              <a:t> </a:t>
            </a:r>
            <a:r>
              <a:rPr lang="en-US" sz="3200" dirty="0" err="1" smtClean="0"/>
              <a:t>Starhawk</a:t>
            </a:r>
            <a:endParaRPr lang="en-US" sz="3200" dirty="0"/>
          </a:p>
        </p:txBody>
      </p:sp>
      <p:sp>
        <p:nvSpPr>
          <p:cNvPr id="3" name="Content Placeholder 2">
            <a:extLst>
              <a:ext uri="{FF2B5EF4-FFF2-40B4-BE49-F238E27FC236}">
                <a16:creationId xmlns="" xmlns:a16="http://schemas.microsoft.com/office/drawing/2014/main" id="{63FC6696-C53D-0A49-8A00-770BC5BFD5E9}"/>
              </a:ext>
            </a:extLst>
          </p:cNvPr>
          <p:cNvSpPr>
            <a:spLocks noGrp="1"/>
          </p:cNvSpPr>
          <p:nvPr>
            <p:ph sz="quarter" idx="13"/>
          </p:nvPr>
        </p:nvSpPr>
        <p:spPr>
          <a:xfrm>
            <a:off x="215900" y="1487138"/>
            <a:ext cx="5575299" cy="4951762"/>
          </a:xfrm>
        </p:spPr>
        <p:txBody>
          <a:bodyPr>
            <a:normAutofit fontScale="85000" lnSpcReduction="20000"/>
          </a:bodyPr>
          <a:lstStyle/>
          <a:p>
            <a:pPr marL="0" indent="0">
              <a:buNone/>
            </a:pPr>
            <a:r>
              <a:rPr lang="en-CA" sz="3200" cap="none" dirty="0" smtClean="0"/>
              <a:t>Praise and gratitude to the sacred waters of the world, to the oceans, the mother of life, the womb of the plant life that freshens our air with oxygen, the brew that is stirred by sunlight and the moon's gravity into the great currents and tides that move across the earth, circulating the means of life, bringing warmth to the frozen arctic and cool, fresh winds to the tropics.</a:t>
            </a:r>
            <a:r>
              <a:rPr lang="en-CA" sz="3200" dirty="0"/>
              <a:t> </a:t>
            </a:r>
            <a:endParaRPr lang="en-CA" sz="3200" dirty="0" smtClean="0"/>
          </a:p>
          <a:p>
            <a:pPr marL="0" indent="0">
              <a:buNone/>
            </a:pPr>
            <a:r>
              <a:rPr lang="en-CA" sz="3200" b="1" dirty="0" smtClean="0"/>
              <a:t>All: Blessed be the water.</a:t>
            </a:r>
            <a:endParaRPr lang="en-CA" sz="3200" b="1" dirty="0"/>
          </a:p>
          <a:p>
            <a:endParaRPr lang="en-US" b="1" dirty="0"/>
          </a:p>
        </p:txBody>
      </p:sp>
      <p:sp>
        <p:nvSpPr>
          <p:cNvPr id="4" name="Content Placeholder 2">
            <a:extLst>
              <a:ext uri="{FF2B5EF4-FFF2-40B4-BE49-F238E27FC236}">
                <a16:creationId xmlns="" xmlns:a16="http://schemas.microsoft.com/office/drawing/2014/main" id="{63FC6696-C53D-0A49-8A00-770BC5BFD5E9}"/>
              </a:ext>
            </a:extLst>
          </p:cNvPr>
          <p:cNvSpPr txBox="1">
            <a:spLocks/>
          </p:cNvSpPr>
          <p:nvPr/>
        </p:nvSpPr>
        <p:spPr>
          <a:xfrm>
            <a:off x="5883989" y="1081370"/>
            <a:ext cx="6308011" cy="4993516"/>
          </a:xfrm>
          <a:prstGeom prst="rect">
            <a:avLst/>
          </a:prstGeom>
        </p:spPr>
        <p:txBody>
          <a:bodyPr vert="horz" lIns="91440" tIns="45720" rIns="91440" bIns="45720" rtlCol="0">
            <a:noAutofit/>
          </a:bodyPr>
          <a:lst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pPr marL="0" indent="0">
              <a:buNone/>
            </a:pPr>
            <a:r>
              <a:rPr lang="es-ES" sz="2700" cap="none" dirty="0"/>
              <a:t>Alabanza y gratitud a las aguas sagradas del mundo, a los océanos, la madre de la vida, el vientre de la vida vegetal que refresca nuestro aire con oxígeno, el brebaje que es agitado por la luz del sol y la gravedad de la luna en las grandes corrientes y mareas que se mueven a través de la tierra, haciendo circular los medios de vida, trayendo calor al ártico congelado y vientos frescos y frescos a los trópicos. </a:t>
            </a:r>
          </a:p>
          <a:p>
            <a:pPr marL="0" indent="0">
              <a:buNone/>
            </a:pPr>
            <a:r>
              <a:rPr lang="es-ES" sz="2700" b="1" cap="none" dirty="0" smtClean="0"/>
              <a:t>TODAS y TODOS: BENDITA SEA EL AGUA.</a:t>
            </a:r>
            <a:endParaRPr lang="en-US" sz="2700" b="1" cap="none" dirty="0"/>
          </a:p>
        </p:txBody>
      </p:sp>
    </p:spTree>
    <p:extLst>
      <p:ext uri="{BB962C8B-B14F-4D97-AF65-F5344CB8AC3E}">
        <p14:creationId xmlns:p14="http://schemas.microsoft.com/office/powerpoint/2010/main" val="34631232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63FC6696-C53D-0A49-8A00-770BC5BFD5E9}"/>
              </a:ext>
            </a:extLst>
          </p:cNvPr>
          <p:cNvSpPr>
            <a:spLocks noGrp="1"/>
          </p:cNvSpPr>
          <p:nvPr>
            <p:ph sz="quarter" idx="13"/>
          </p:nvPr>
        </p:nvSpPr>
        <p:spPr>
          <a:xfrm>
            <a:off x="913774" y="889348"/>
            <a:ext cx="4940926" cy="5968652"/>
          </a:xfrm>
        </p:spPr>
        <p:txBody>
          <a:bodyPr>
            <a:normAutofit fontScale="92500" lnSpcReduction="20000"/>
          </a:bodyPr>
          <a:lstStyle/>
          <a:p>
            <a:pPr marL="0" indent="0">
              <a:buNone/>
            </a:pPr>
            <a:r>
              <a:rPr lang="en-CA" sz="3200" cap="none" dirty="0"/>
              <a:t>We give thanks for the blessed clouds and the rain that brings the gift of life to the land, that eases the thirst of roots, that grows the trees and sustains life even in the dry desert. We give thanks for the springs that bring life-giving water up from the ground, for the small streams and creeks, for the mighty </a:t>
            </a:r>
            <a:r>
              <a:rPr lang="en-CA" sz="3200" cap="none" dirty="0" smtClean="0"/>
              <a:t>rivers.</a:t>
            </a:r>
          </a:p>
          <a:p>
            <a:pPr marL="0" indent="0">
              <a:buNone/>
            </a:pPr>
            <a:r>
              <a:rPr lang="en-CA" sz="3200" b="1" dirty="0" smtClean="0"/>
              <a:t>All</a:t>
            </a:r>
            <a:r>
              <a:rPr lang="en-CA" sz="3200" b="1" dirty="0"/>
              <a:t>: Blessed be the water</a:t>
            </a:r>
            <a:r>
              <a:rPr lang="en-CA" sz="3200" b="1" dirty="0" smtClean="0"/>
              <a:t>.</a:t>
            </a:r>
            <a:endParaRPr lang="en-US" sz="3200" cap="none" dirty="0"/>
          </a:p>
        </p:txBody>
      </p:sp>
      <p:sp>
        <p:nvSpPr>
          <p:cNvPr id="4" name="Content Placeholder 2">
            <a:extLst>
              <a:ext uri="{FF2B5EF4-FFF2-40B4-BE49-F238E27FC236}">
                <a16:creationId xmlns="" xmlns:a16="http://schemas.microsoft.com/office/drawing/2014/main" id="{63FC6696-C53D-0A49-8A00-770BC5BFD5E9}"/>
              </a:ext>
            </a:extLst>
          </p:cNvPr>
          <p:cNvSpPr txBox="1">
            <a:spLocks/>
          </p:cNvSpPr>
          <p:nvPr/>
        </p:nvSpPr>
        <p:spPr>
          <a:xfrm>
            <a:off x="6527174" y="889348"/>
            <a:ext cx="5283826" cy="5968652"/>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pPr marL="0" indent="0">
              <a:buNone/>
            </a:pPr>
            <a:r>
              <a:rPr lang="es-ES" sz="3200" cap="none" dirty="0"/>
              <a:t>Damos gracias por las benditas nubes y la lluvia que trae el don de la vida a la tierra, que alivia la sed de las raíces, que hace crecer los árboles y sostiene la vida incluso en el desierto seco. Damos gracias por los manantiales que hacen surgir del suelo el agua que da vida, por los pequeños arroyos y riachuelos, por los caudalosos </a:t>
            </a:r>
            <a:r>
              <a:rPr lang="es-ES" sz="3200" cap="none" dirty="0" smtClean="0"/>
              <a:t>ríos</a:t>
            </a:r>
          </a:p>
          <a:p>
            <a:pPr marL="0" indent="0">
              <a:buNone/>
            </a:pPr>
            <a:r>
              <a:rPr lang="es-ES" sz="3200" b="1" dirty="0"/>
              <a:t>TODAS y TODOS: BENDITA SEA EL AGUA.</a:t>
            </a:r>
          </a:p>
        </p:txBody>
      </p:sp>
    </p:spTree>
    <p:extLst>
      <p:ext uri="{BB962C8B-B14F-4D97-AF65-F5344CB8AC3E}">
        <p14:creationId xmlns:p14="http://schemas.microsoft.com/office/powerpoint/2010/main" val="3503717653"/>
      </p:ext>
    </p:extLst>
  </p:cSld>
  <p:clrMapOvr>
    <a:masterClrMapping/>
  </p:clrMapOvr>
  <p:timing>
    <p:tnLst>
      <p:par>
        <p:cTn id="1" dur="indefinite" restart="never" nodeType="tmRoot"/>
      </p:par>
    </p:tnLst>
  </p:timing>
</p:sld>
</file>

<file path=ppt/theme/theme1.xml><?xml version="1.0" encoding="utf-8"?>
<a:theme xmlns:a="http://schemas.openxmlformats.org/drawingml/2006/main" name="Droplet">
  <a:themeElements>
    <a:clrScheme name="Droplet">
      <a:dk1>
        <a:sysClr val="windowText" lastClr="000000"/>
      </a:dk1>
      <a:lt1>
        <a:sysClr val="window" lastClr="FFFFFF"/>
      </a:lt1>
      <a:dk2>
        <a:srgbClr val="1C647B"/>
      </a:dk2>
      <a:lt2>
        <a:srgbClr val="98B7D3"/>
      </a:lt2>
      <a:accent1>
        <a:srgbClr val="274FA4"/>
      </a:accent1>
      <a:accent2>
        <a:srgbClr val="48A8D0"/>
      </a:accent2>
      <a:accent3>
        <a:srgbClr val="53B18F"/>
      </a:accent3>
      <a:accent4>
        <a:srgbClr val="D78D38"/>
      </a:accent4>
      <a:accent5>
        <a:srgbClr val="BA3F51"/>
      </a:accent5>
      <a:accent6>
        <a:srgbClr val="AE52D9"/>
      </a:accent6>
      <a:hlink>
        <a:srgbClr val="2AA2DA"/>
      </a:hlink>
      <a:folHlink>
        <a:srgbClr val="76A3B8"/>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92000"/>
                <a:satMod val="180000"/>
                <a:lumMod val="114000"/>
              </a:schemeClr>
            </a:gs>
            <a:gs pos="100000">
              <a:schemeClr val="phClr">
                <a:shade val="92000"/>
                <a:satMod val="170000"/>
                <a:lumMod val="96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DEB094D4-7FD8-4F86-93D5-B0F1341EF58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{4862D796-C0EF-FD4D-ACC8-5ED5507D301A}tf10001073</Template>
  <TotalTime>442</TotalTime>
  <Words>1162</Words>
  <Application>Microsoft Office PowerPoint</Application>
  <PresentationFormat>Widescreen</PresentationFormat>
  <Paragraphs>44</Paragraphs>
  <Slides>12</Slides>
  <Notes>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vt:i4>
      </vt:variant>
    </vt:vector>
  </HeadingPairs>
  <TitlesOfParts>
    <vt:vector size="16" baseType="lpstr">
      <vt:lpstr>Arial</vt:lpstr>
      <vt:lpstr>Calibri</vt:lpstr>
      <vt:lpstr>Tw Cen MT</vt:lpstr>
      <vt:lpstr>Droplet</vt:lpstr>
      <vt:lpstr>Global community hour</vt:lpstr>
      <vt:lpstr>PowerPoint Presentation</vt:lpstr>
      <vt:lpstr>“Perhaps we cannot know the river. But what about the drops?  …I close my eyes and listen to the voices of rain. The reflecting surface of the pool is textured with their signatures, each one different in pace and resonance. We think of it simply as rain, as if it were one thing as if we understood it…Maybe there is no such thing as rain; there are only raindrops, each with its own story.        - Robin Wall Kimmerer,         Potowatomi scientist &amp; writer</vt:lpstr>
      <vt:lpstr>PowerPoint Presentation</vt:lpstr>
      <vt:lpstr>“Grief is a powerful solvent,  capable of softening the hardest of places in our hearts.   When we can truly weep, [for others, for ourselves, for the places in ourselves and our world that are bearing sorrow and shame],  we have invited the first soothing waters of healing  to wash through our souls.    Grieving, by its very nature, confirms worth.   [This is] worth crying over; [this loss] matters.”           Francis Weller</vt:lpstr>
      <vt:lpstr>PowerPoint Presentation</vt:lpstr>
      <vt:lpstr>PowerPoint Presentation</vt:lpstr>
      <vt:lpstr>Blessing for Water by Starhawk</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Mary Finlayson</dc:creator>
  <cp:lastModifiedBy>Microsoft account</cp:lastModifiedBy>
  <cp:revision>30</cp:revision>
  <dcterms:created xsi:type="dcterms:W3CDTF">2022-04-04T14:28:56Z</dcterms:created>
  <dcterms:modified xsi:type="dcterms:W3CDTF">2022-05-12T21:25:49Z</dcterms:modified>
</cp:coreProperties>
</file>